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7691" autoAdjust="0"/>
  </p:normalViewPr>
  <p:slideViewPr>
    <p:cSldViewPr snapToGrid="0" snapToObjects="1" showGuides="1">
      <p:cViewPr>
        <p:scale>
          <a:sx n="20" d="100"/>
          <a:sy n="20" d="100"/>
        </p:scale>
        <p:origin x="-402" y="1068"/>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7D058-85C9-4313-AA83-0D6942047404}" type="doc">
      <dgm:prSet loTypeId="urn:microsoft.com/office/officeart/2011/layout/InterconnectedBlockProcess" loCatId="process" qsTypeId="urn:microsoft.com/office/officeart/2005/8/quickstyle/3d1" qsCatId="3D" csTypeId="urn:microsoft.com/office/officeart/2005/8/colors/colorful1" csCatId="colorful" phldr="1"/>
      <dgm:spPr/>
      <dgm:t>
        <a:bodyPr/>
        <a:lstStyle/>
        <a:p>
          <a:endParaRPr lang="en-US"/>
        </a:p>
      </dgm:t>
    </dgm:pt>
    <dgm:pt modelId="{D74BCF4F-3DDA-469F-9482-4B6702F880CE}">
      <dgm:prSet phldrT="[Text]"/>
      <dgm:spPr/>
      <dgm:t>
        <a:bodyPr/>
        <a:lstStyle/>
        <a:p>
          <a:r>
            <a:rPr lang="en-US" dirty="0" smtClean="0"/>
            <a:t>Un-Freeze</a:t>
          </a:r>
          <a:endParaRPr lang="en-US" dirty="0"/>
        </a:p>
      </dgm:t>
    </dgm:pt>
    <dgm:pt modelId="{F1906E64-E6A8-40FC-BE2E-D3DED5953D35}" type="parTrans" cxnId="{B6B9BF33-9B13-4E39-8609-DF6DE3BAF9BB}">
      <dgm:prSet/>
      <dgm:spPr/>
      <dgm:t>
        <a:bodyPr/>
        <a:lstStyle/>
        <a:p>
          <a:endParaRPr lang="en-US"/>
        </a:p>
      </dgm:t>
    </dgm:pt>
    <dgm:pt modelId="{E62DAD0B-A132-4CC6-9285-39FA494DB394}" type="sibTrans" cxnId="{B6B9BF33-9B13-4E39-8609-DF6DE3BAF9BB}">
      <dgm:prSet/>
      <dgm:spPr/>
      <dgm:t>
        <a:bodyPr/>
        <a:lstStyle/>
        <a:p>
          <a:endParaRPr lang="en-US"/>
        </a:p>
      </dgm:t>
    </dgm:pt>
    <dgm:pt modelId="{35EE0EE3-B2DC-48F7-B102-6680D7150117}">
      <dgm:prSet phldrT="[Text]" custT="1"/>
      <dgm:spPr/>
      <dgm:t>
        <a:bodyPr/>
        <a:lstStyle/>
        <a:p>
          <a:pPr algn="l"/>
          <a:r>
            <a:rPr lang="en-US" sz="3200" dirty="0" smtClean="0"/>
            <a:t>-Presenting project to staff with rationale for change</a:t>
          </a:r>
        </a:p>
        <a:p>
          <a:pPr algn="l"/>
          <a:r>
            <a:rPr lang="en-US" sz="3600" dirty="0" smtClean="0"/>
            <a:t>-Staff buy-in</a:t>
          </a:r>
          <a:endParaRPr lang="en-US" sz="3600" dirty="0"/>
        </a:p>
      </dgm:t>
    </dgm:pt>
    <dgm:pt modelId="{1A37A057-8CF3-4497-8003-E2058E2EE897}" type="parTrans" cxnId="{B4ECCAD2-B2B9-4D65-813F-6A6F8A71C2B9}">
      <dgm:prSet/>
      <dgm:spPr/>
      <dgm:t>
        <a:bodyPr/>
        <a:lstStyle/>
        <a:p>
          <a:endParaRPr lang="en-US"/>
        </a:p>
      </dgm:t>
    </dgm:pt>
    <dgm:pt modelId="{403C835F-5C9D-4AFA-9834-809DEF0A5EE8}" type="sibTrans" cxnId="{B4ECCAD2-B2B9-4D65-813F-6A6F8A71C2B9}">
      <dgm:prSet/>
      <dgm:spPr/>
      <dgm:t>
        <a:bodyPr/>
        <a:lstStyle/>
        <a:p>
          <a:endParaRPr lang="en-US"/>
        </a:p>
      </dgm:t>
    </dgm:pt>
    <dgm:pt modelId="{0B2186D3-E0F5-4082-BD1B-FA719E02C8D3}">
      <dgm:prSet phldrT="[Text]"/>
      <dgm:spPr/>
      <dgm:t>
        <a:bodyPr/>
        <a:lstStyle/>
        <a:p>
          <a:r>
            <a:rPr lang="en-US" dirty="0" smtClean="0"/>
            <a:t>Transition</a:t>
          </a:r>
          <a:endParaRPr lang="en-US" dirty="0"/>
        </a:p>
      </dgm:t>
    </dgm:pt>
    <dgm:pt modelId="{7EECD278-D31F-4BD4-B650-A3473938D457}" type="parTrans" cxnId="{0943673A-1692-4380-87C1-66DA1164F883}">
      <dgm:prSet/>
      <dgm:spPr/>
      <dgm:t>
        <a:bodyPr/>
        <a:lstStyle/>
        <a:p>
          <a:endParaRPr lang="en-US"/>
        </a:p>
      </dgm:t>
    </dgm:pt>
    <dgm:pt modelId="{EA3CB361-3B40-44B8-9650-849197F0766B}" type="sibTrans" cxnId="{0943673A-1692-4380-87C1-66DA1164F883}">
      <dgm:prSet/>
      <dgm:spPr/>
      <dgm:t>
        <a:bodyPr/>
        <a:lstStyle/>
        <a:p>
          <a:endParaRPr lang="en-US"/>
        </a:p>
      </dgm:t>
    </dgm:pt>
    <dgm:pt modelId="{794A3A2A-581E-4D4D-BD5B-4581BD200EF7}">
      <dgm:prSet phldrT="[Text]" custT="1"/>
      <dgm:spPr/>
      <dgm:t>
        <a:bodyPr/>
        <a:lstStyle/>
        <a:p>
          <a:pPr algn="l"/>
          <a:r>
            <a:rPr lang="en-US" sz="3200" dirty="0" smtClean="0"/>
            <a:t>-During implementation</a:t>
          </a:r>
        </a:p>
        <a:p>
          <a:pPr algn="l"/>
          <a:r>
            <a:rPr lang="en-US" sz="3200" dirty="0" smtClean="0"/>
            <a:t>-Develop new attitudes and behaviors for safe medication administration</a:t>
          </a:r>
          <a:endParaRPr lang="en-US" sz="3200" dirty="0"/>
        </a:p>
      </dgm:t>
    </dgm:pt>
    <dgm:pt modelId="{B4727C99-FC80-4CD8-92B9-29C84A960211}" type="parTrans" cxnId="{7ADBB2FB-3532-4665-960E-110F31589544}">
      <dgm:prSet/>
      <dgm:spPr/>
      <dgm:t>
        <a:bodyPr/>
        <a:lstStyle/>
        <a:p>
          <a:endParaRPr lang="en-US"/>
        </a:p>
      </dgm:t>
    </dgm:pt>
    <dgm:pt modelId="{20C2905B-86B5-4438-AC85-048317B78DFE}" type="sibTrans" cxnId="{7ADBB2FB-3532-4665-960E-110F31589544}">
      <dgm:prSet/>
      <dgm:spPr/>
      <dgm:t>
        <a:bodyPr/>
        <a:lstStyle/>
        <a:p>
          <a:endParaRPr lang="en-US"/>
        </a:p>
      </dgm:t>
    </dgm:pt>
    <dgm:pt modelId="{1E03017C-9BDA-4DC7-9217-A3C44A3FF46A}">
      <dgm:prSet phldrT="[Text]"/>
      <dgm:spPr/>
      <dgm:t>
        <a:bodyPr/>
        <a:lstStyle/>
        <a:p>
          <a:r>
            <a:rPr lang="en-US" dirty="0" smtClean="0"/>
            <a:t>Freeze</a:t>
          </a:r>
          <a:endParaRPr lang="en-US" dirty="0"/>
        </a:p>
      </dgm:t>
    </dgm:pt>
    <dgm:pt modelId="{AB9D1412-710B-480E-B6B5-D594AFE01071}" type="parTrans" cxnId="{F98391CB-B67B-40CE-AAAC-CED15B18EC73}">
      <dgm:prSet/>
      <dgm:spPr/>
      <dgm:t>
        <a:bodyPr/>
        <a:lstStyle/>
        <a:p>
          <a:endParaRPr lang="en-US"/>
        </a:p>
      </dgm:t>
    </dgm:pt>
    <dgm:pt modelId="{56C4C10D-4694-4182-8EEA-9DF5705E5F1A}" type="sibTrans" cxnId="{F98391CB-B67B-40CE-AAAC-CED15B18EC73}">
      <dgm:prSet/>
      <dgm:spPr/>
      <dgm:t>
        <a:bodyPr/>
        <a:lstStyle/>
        <a:p>
          <a:endParaRPr lang="en-US"/>
        </a:p>
      </dgm:t>
    </dgm:pt>
    <dgm:pt modelId="{A7927E78-E5CD-412A-B9C4-85069AF664CD}">
      <dgm:prSet phldrT="[Text]" custT="1"/>
      <dgm:spPr/>
      <dgm:t>
        <a:bodyPr/>
        <a:lstStyle/>
        <a:p>
          <a:pPr algn="l"/>
          <a:r>
            <a:rPr lang="en-US" sz="4400" dirty="0" smtClean="0"/>
            <a:t>-</a:t>
          </a:r>
          <a:r>
            <a:rPr lang="en-US" sz="3600" dirty="0" smtClean="0"/>
            <a:t>Acceptance of new protocol</a:t>
          </a:r>
        </a:p>
        <a:p>
          <a:pPr algn="l"/>
          <a:r>
            <a:rPr lang="en-US" sz="3600" dirty="0" smtClean="0"/>
            <a:t>-Routine practice of protocol</a:t>
          </a:r>
          <a:endParaRPr lang="en-US" sz="3600" dirty="0"/>
        </a:p>
      </dgm:t>
    </dgm:pt>
    <dgm:pt modelId="{125351B0-0F6B-4158-85FF-E6F87E608A05}" type="parTrans" cxnId="{F895F47A-B6EC-4F7A-8E2B-23C128BB68B6}">
      <dgm:prSet/>
      <dgm:spPr/>
      <dgm:t>
        <a:bodyPr/>
        <a:lstStyle/>
        <a:p>
          <a:endParaRPr lang="en-US"/>
        </a:p>
      </dgm:t>
    </dgm:pt>
    <dgm:pt modelId="{E9C6D561-495D-45D2-A441-B4F206557DDE}" type="sibTrans" cxnId="{F895F47A-B6EC-4F7A-8E2B-23C128BB68B6}">
      <dgm:prSet/>
      <dgm:spPr/>
      <dgm:t>
        <a:bodyPr/>
        <a:lstStyle/>
        <a:p>
          <a:endParaRPr lang="en-US"/>
        </a:p>
      </dgm:t>
    </dgm:pt>
    <dgm:pt modelId="{11C755FD-F62E-4CF5-9D02-51ADC9524D7E}" type="pres">
      <dgm:prSet presAssocID="{95B7D058-85C9-4313-AA83-0D6942047404}" presName="Name0" presStyleCnt="0">
        <dgm:presLayoutVars>
          <dgm:chMax val="7"/>
          <dgm:chPref val="5"/>
          <dgm:dir/>
          <dgm:animOne val="branch"/>
          <dgm:animLvl val="lvl"/>
        </dgm:presLayoutVars>
      </dgm:prSet>
      <dgm:spPr/>
      <dgm:t>
        <a:bodyPr/>
        <a:lstStyle/>
        <a:p>
          <a:endParaRPr lang="en-US"/>
        </a:p>
      </dgm:t>
    </dgm:pt>
    <dgm:pt modelId="{863814CC-5AB3-4891-AA0F-4FD7D4AED7CA}" type="pres">
      <dgm:prSet presAssocID="{1E03017C-9BDA-4DC7-9217-A3C44A3FF46A}" presName="ChildAccent3" presStyleCnt="0"/>
      <dgm:spPr/>
      <dgm:t>
        <a:bodyPr/>
        <a:lstStyle/>
        <a:p>
          <a:endParaRPr lang="en-US"/>
        </a:p>
      </dgm:t>
    </dgm:pt>
    <dgm:pt modelId="{7BE65A91-0282-492D-90B0-EF6CE8B883F3}" type="pres">
      <dgm:prSet presAssocID="{1E03017C-9BDA-4DC7-9217-A3C44A3FF46A}" presName="ChildAccent" presStyleLbl="alignImgPlace1" presStyleIdx="0" presStyleCnt="3"/>
      <dgm:spPr/>
      <dgm:t>
        <a:bodyPr/>
        <a:lstStyle/>
        <a:p>
          <a:endParaRPr lang="en-US"/>
        </a:p>
      </dgm:t>
    </dgm:pt>
    <dgm:pt modelId="{6D722EF9-0508-410E-99F7-29A83EF19B3B}" type="pres">
      <dgm:prSet presAssocID="{1E03017C-9BDA-4DC7-9217-A3C44A3FF46A}" presName="Child3" presStyleLbl="revTx" presStyleIdx="0" presStyleCnt="0">
        <dgm:presLayoutVars>
          <dgm:chMax val="0"/>
          <dgm:chPref val="0"/>
          <dgm:bulletEnabled val="1"/>
        </dgm:presLayoutVars>
      </dgm:prSet>
      <dgm:spPr/>
      <dgm:t>
        <a:bodyPr/>
        <a:lstStyle/>
        <a:p>
          <a:endParaRPr lang="en-US"/>
        </a:p>
      </dgm:t>
    </dgm:pt>
    <dgm:pt modelId="{E717F3C3-5F46-4D7E-99F4-0A74A00E1060}" type="pres">
      <dgm:prSet presAssocID="{1E03017C-9BDA-4DC7-9217-A3C44A3FF46A}" presName="Parent3" presStyleLbl="node1" presStyleIdx="0" presStyleCnt="3">
        <dgm:presLayoutVars>
          <dgm:chMax val="2"/>
          <dgm:chPref val="1"/>
          <dgm:bulletEnabled val="1"/>
        </dgm:presLayoutVars>
      </dgm:prSet>
      <dgm:spPr/>
      <dgm:t>
        <a:bodyPr/>
        <a:lstStyle/>
        <a:p>
          <a:endParaRPr lang="en-US"/>
        </a:p>
      </dgm:t>
    </dgm:pt>
    <dgm:pt modelId="{36DA2CED-9601-4E27-B6FC-96CA36EFFE71}" type="pres">
      <dgm:prSet presAssocID="{0B2186D3-E0F5-4082-BD1B-FA719E02C8D3}" presName="ChildAccent2" presStyleCnt="0"/>
      <dgm:spPr/>
      <dgm:t>
        <a:bodyPr/>
        <a:lstStyle/>
        <a:p>
          <a:endParaRPr lang="en-US"/>
        </a:p>
      </dgm:t>
    </dgm:pt>
    <dgm:pt modelId="{96F5DD1E-A0A9-4277-8D7F-493BFA80A65C}" type="pres">
      <dgm:prSet presAssocID="{0B2186D3-E0F5-4082-BD1B-FA719E02C8D3}" presName="ChildAccent" presStyleLbl="alignImgPlace1" presStyleIdx="1" presStyleCnt="3" custScaleX="120143"/>
      <dgm:spPr/>
      <dgm:t>
        <a:bodyPr/>
        <a:lstStyle/>
        <a:p>
          <a:endParaRPr lang="en-US"/>
        </a:p>
      </dgm:t>
    </dgm:pt>
    <dgm:pt modelId="{FAB2DAF4-3759-4195-B472-EF5EC44C466C}" type="pres">
      <dgm:prSet presAssocID="{0B2186D3-E0F5-4082-BD1B-FA719E02C8D3}" presName="Child2" presStyleLbl="revTx" presStyleIdx="0" presStyleCnt="0">
        <dgm:presLayoutVars>
          <dgm:chMax val="0"/>
          <dgm:chPref val="0"/>
          <dgm:bulletEnabled val="1"/>
        </dgm:presLayoutVars>
      </dgm:prSet>
      <dgm:spPr/>
      <dgm:t>
        <a:bodyPr/>
        <a:lstStyle/>
        <a:p>
          <a:endParaRPr lang="en-US"/>
        </a:p>
      </dgm:t>
    </dgm:pt>
    <dgm:pt modelId="{42995603-090B-4DD6-8B3B-2B73B934D831}" type="pres">
      <dgm:prSet presAssocID="{0B2186D3-E0F5-4082-BD1B-FA719E02C8D3}" presName="Parent2" presStyleLbl="node1" presStyleIdx="1" presStyleCnt="3">
        <dgm:presLayoutVars>
          <dgm:chMax val="2"/>
          <dgm:chPref val="1"/>
          <dgm:bulletEnabled val="1"/>
        </dgm:presLayoutVars>
      </dgm:prSet>
      <dgm:spPr/>
      <dgm:t>
        <a:bodyPr/>
        <a:lstStyle/>
        <a:p>
          <a:endParaRPr lang="en-US"/>
        </a:p>
      </dgm:t>
    </dgm:pt>
    <dgm:pt modelId="{403AE35B-70C0-4A76-84B7-FBD491E03D99}" type="pres">
      <dgm:prSet presAssocID="{D74BCF4F-3DDA-469F-9482-4B6702F880CE}" presName="ChildAccent1" presStyleCnt="0"/>
      <dgm:spPr/>
      <dgm:t>
        <a:bodyPr/>
        <a:lstStyle/>
        <a:p>
          <a:endParaRPr lang="en-US"/>
        </a:p>
      </dgm:t>
    </dgm:pt>
    <dgm:pt modelId="{A9042685-25C2-4EC5-BB1F-E0490F77602E}" type="pres">
      <dgm:prSet presAssocID="{D74BCF4F-3DDA-469F-9482-4B6702F880CE}" presName="ChildAccent" presStyleLbl="alignImgPlace1" presStyleIdx="2" presStyleCnt="3"/>
      <dgm:spPr/>
      <dgm:t>
        <a:bodyPr/>
        <a:lstStyle/>
        <a:p>
          <a:endParaRPr lang="en-US"/>
        </a:p>
      </dgm:t>
    </dgm:pt>
    <dgm:pt modelId="{DE5E89E7-2238-40FE-87C7-892EB5B60F90}" type="pres">
      <dgm:prSet presAssocID="{D74BCF4F-3DDA-469F-9482-4B6702F880CE}" presName="Child1" presStyleLbl="revTx" presStyleIdx="0" presStyleCnt="0">
        <dgm:presLayoutVars>
          <dgm:chMax val="0"/>
          <dgm:chPref val="0"/>
          <dgm:bulletEnabled val="1"/>
        </dgm:presLayoutVars>
      </dgm:prSet>
      <dgm:spPr/>
      <dgm:t>
        <a:bodyPr/>
        <a:lstStyle/>
        <a:p>
          <a:endParaRPr lang="en-US"/>
        </a:p>
      </dgm:t>
    </dgm:pt>
    <dgm:pt modelId="{B155427C-D893-4BF5-ADA3-063F1694E72B}" type="pres">
      <dgm:prSet presAssocID="{D74BCF4F-3DDA-469F-9482-4B6702F880CE}" presName="Parent1" presStyleLbl="node1" presStyleIdx="2" presStyleCnt="3">
        <dgm:presLayoutVars>
          <dgm:chMax val="2"/>
          <dgm:chPref val="1"/>
          <dgm:bulletEnabled val="1"/>
        </dgm:presLayoutVars>
      </dgm:prSet>
      <dgm:spPr/>
      <dgm:t>
        <a:bodyPr/>
        <a:lstStyle/>
        <a:p>
          <a:endParaRPr lang="en-US"/>
        </a:p>
      </dgm:t>
    </dgm:pt>
  </dgm:ptLst>
  <dgm:cxnLst>
    <dgm:cxn modelId="{0943673A-1692-4380-87C1-66DA1164F883}" srcId="{95B7D058-85C9-4313-AA83-0D6942047404}" destId="{0B2186D3-E0F5-4082-BD1B-FA719E02C8D3}" srcOrd="1" destOrd="0" parTransId="{7EECD278-D31F-4BD4-B650-A3473938D457}" sibTransId="{EA3CB361-3B40-44B8-9650-849197F0766B}"/>
    <dgm:cxn modelId="{9105F6DD-4BB1-4B31-8D30-87B73AD8161C}" type="presOf" srcId="{35EE0EE3-B2DC-48F7-B102-6680D7150117}" destId="{A9042685-25C2-4EC5-BB1F-E0490F77602E}" srcOrd="0" destOrd="0" presId="urn:microsoft.com/office/officeart/2011/layout/InterconnectedBlockProcess"/>
    <dgm:cxn modelId="{F895F47A-B6EC-4F7A-8E2B-23C128BB68B6}" srcId="{1E03017C-9BDA-4DC7-9217-A3C44A3FF46A}" destId="{A7927E78-E5CD-412A-B9C4-85069AF664CD}" srcOrd="0" destOrd="0" parTransId="{125351B0-0F6B-4158-85FF-E6F87E608A05}" sibTransId="{E9C6D561-495D-45D2-A441-B4F206557DDE}"/>
    <dgm:cxn modelId="{7ADBB2FB-3532-4665-960E-110F31589544}" srcId="{0B2186D3-E0F5-4082-BD1B-FA719E02C8D3}" destId="{794A3A2A-581E-4D4D-BD5B-4581BD200EF7}" srcOrd="0" destOrd="0" parTransId="{B4727C99-FC80-4CD8-92B9-29C84A960211}" sibTransId="{20C2905B-86B5-4438-AC85-048317B78DFE}"/>
    <dgm:cxn modelId="{58C4688D-8C19-443C-B90C-AA0137A5DF48}" type="presOf" srcId="{D74BCF4F-3DDA-469F-9482-4B6702F880CE}" destId="{B155427C-D893-4BF5-ADA3-063F1694E72B}" srcOrd="0" destOrd="0" presId="urn:microsoft.com/office/officeart/2011/layout/InterconnectedBlockProcess"/>
    <dgm:cxn modelId="{1320AB02-7E1E-4711-9166-F9D4BA5DF6CF}" type="presOf" srcId="{1E03017C-9BDA-4DC7-9217-A3C44A3FF46A}" destId="{E717F3C3-5F46-4D7E-99F4-0A74A00E1060}" srcOrd="0" destOrd="0" presId="urn:microsoft.com/office/officeart/2011/layout/InterconnectedBlockProcess"/>
    <dgm:cxn modelId="{B6B9BF33-9B13-4E39-8609-DF6DE3BAF9BB}" srcId="{95B7D058-85C9-4313-AA83-0D6942047404}" destId="{D74BCF4F-3DDA-469F-9482-4B6702F880CE}" srcOrd="0" destOrd="0" parTransId="{F1906E64-E6A8-40FC-BE2E-D3DED5953D35}" sibTransId="{E62DAD0B-A132-4CC6-9285-39FA494DB394}"/>
    <dgm:cxn modelId="{5D7D7828-4E37-4847-96B2-81C006A04C4B}" type="presOf" srcId="{95B7D058-85C9-4313-AA83-0D6942047404}" destId="{11C755FD-F62E-4CF5-9D02-51ADC9524D7E}" srcOrd="0" destOrd="0" presId="urn:microsoft.com/office/officeart/2011/layout/InterconnectedBlockProcess"/>
    <dgm:cxn modelId="{AC2F07C8-8BFF-4CBD-97FD-A60088F51FBC}" type="presOf" srcId="{794A3A2A-581E-4D4D-BD5B-4581BD200EF7}" destId="{96F5DD1E-A0A9-4277-8D7F-493BFA80A65C}" srcOrd="0" destOrd="0" presId="urn:microsoft.com/office/officeart/2011/layout/InterconnectedBlockProcess"/>
    <dgm:cxn modelId="{C10AA3B9-C98F-4BD4-B32D-7185D649706A}" type="presOf" srcId="{794A3A2A-581E-4D4D-BD5B-4581BD200EF7}" destId="{FAB2DAF4-3759-4195-B472-EF5EC44C466C}" srcOrd="1" destOrd="0" presId="urn:microsoft.com/office/officeart/2011/layout/InterconnectedBlockProcess"/>
    <dgm:cxn modelId="{BDCFB17C-5DD9-468A-879E-E765D27424AC}" type="presOf" srcId="{A7927E78-E5CD-412A-B9C4-85069AF664CD}" destId="{6D722EF9-0508-410E-99F7-29A83EF19B3B}" srcOrd="1" destOrd="0" presId="urn:microsoft.com/office/officeart/2011/layout/InterconnectedBlockProcess"/>
    <dgm:cxn modelId="{F98391CB-B67B-40CE-AAAC-CED15B18EC73}" srcId="{95B7D058-85C9-4313-AA83-0D6942047404}" destId="{1E03017C-9BDA-4DC7-9217-A3C44A3FF46A}" srcOrd="2" destOrd="0" parTransId="{AB9D1412-710B-480E-B6B5-D594AFE01071}" sibTransId="{56C4C10D-4694-4182-8EEA-9DF5705E5F1A}"/>
    <dgm:cxn modelId="{58A6554E-5139-4DEB-80A7-E1577F59B464}" type="presOf" srcId="{A7927E78-E5CD-412A-B9C4-85069AF664CD}" destId="{7BE65A91-0282-492D-90B0-EF6CE8B883F3}" srcOrd="0" destOrd="0" presId="urn:microsoft.com/office/officeart/2011/layout/InterconnectedBlockProcess"/>
    <dgm:cxn modelId="{B4ECCAD2-B2B9-4D65-813F-6A6F8A71C2B9}" srcId="{D74BCF4F-3DDA-469F-9482-4B6702F880CE}" destId="{35EE0EE3-B2DC-48F7-B102-6680D7150117}" srcOrd="0" destOrd="0" parTransId="{1A37A057-8CF3-4497-8003-E2058E2EE897}" sibTransId="{403C835F-5C9D-4AFA-9834-809DEF0A5EE8}"/>
    <dgm:cxn modelId="{BA724E9A-CE4C-467D-BFCF-68A620B4D13C}" type="presOf" srcId="{0B2186D3-E0F5-4082-BD1B-FA719E02C8D3}" destId="{42995603-090B-4DD6-8B3B-2B73B934D831}" srcOrd="0" destOrd="0" presId="urn:microsoft.com/office/officeart/2011/layout/InterconnectedBlockProcess"/>
    <dgm:cxn modelId="{2011744B-1086-4239-A2AE-25675F4A8B34}" type="presOf" srcId="{35EE0EE3-B2DC-48F7-B102-6680D7150117}" destId="{DE5E89E7-2238-40FE-87C7-892EB5B60F90}" srcOrd="1" destOrd="0" presId="urn:microsoft.com/office/officeart/2011/layout/InterconnectedBlockProcess"/>
    <dgm:cxn modelId="{D336A8B5-8E4D-40DD-A2EC-68B4B3EE9240}" type="presParOf" srcId="{11C755FD-F62E-4CF5-9D02-51ADC9524D7E}" destId="{863814CC-5AB3-4891-AA0F-4FD7D4AED7CA}" srcOrd="0" destOrd="0" presId="urn:microsoft.com/office/officeart/2011/layout/InterconnectedBlockProcess"/>
    <dgm:cxn modelId="{D18719D2-087B-4BEC-8283-6C93B60B9461}" type="presParOf" srcId="{863814CC-5AB3-4891-AA0F-4FD7D4AED7CA}" destId="{7BE65A91-0282-492D-90B0-EF6CE8B883F3}" srcOrd="0" destOrd="0" presId="urn:microsoft.com/office/officeart/2011/layout/InterconnectedBlockProcess"/>
    <dgm:cxn modelId="{A683198F-6FB9-4357-AB5F-089E878EE064}" type="presParOf" srcId="{11C755FD-F62E-4CF5-9D02-51ADC9524D7E}" destId="{6D722EF9-0508-410E-99F7-29A83EF19B3B}" srcOrd="1" destOrd="0" presId="urn:microsoft.com/office/officeart/2011/layout/InterconnectedBlockProcess"/>
    <dgm:cxn modelId="{E5921984-D144-4C02-BCFE-55365DFC7E45}" type="presParOf" srcId="{11C755FD-F62E-4CF5-9D02-51ADC9524D7E}" destId="{E717F3C3-5F46-4D7E-99F4-0A74A00E1060}" srcOrd="2" destOrd="0" presId="urn:microsoft.com/office/officeart/2011/layout/InterconnectedBlockProcess"/>
    <dgm:cxn modelId="{8C349907-AF0C-4C51-B2DB-CB6591C38D11}" type="presParOf" srcId="{11C755FD-F62E-4CF5-9D02-51ADC9524D7E}" destId="{36DA2CED-9601-4E27-B6FC-96CA36EFFE71}" srcOrd="3" destOrd="0" presId="urn:microsoft.com/office/officeart/2011/layout/InterconnectedBlockProcess"/>
    <dgm:cxn modelId="{AD65E28B-DA0A-4BB1-91FC-85802001C457}" type="presParOf" srcId="{36DA2CED-9601-4E27-B6FC-96CA36EFFE71}" destId="{96F5DD1E-A0A9-4277-8D7F-493BFA80A65C}" srcOrd="0" destOrd="0" presId="urn:microsoft.com/office/officeart/2011/layout/InterconnectedBlockProcess"/>
    <dgm:cxn modelId="{142BFC1E-1B6C-412B-920F-4F9D47E78F4E}" type="presParOf" srcId="{11C755FD-F62E-4CF5-9D02-51ADC9524D7E}" destId="{FAB2DAF4-3759-4195-B472-EF5EC44C466C}" srcOrd="4" destOrd="0" presId="urn:microsoft.com/office/officeart/2011/layout/InterconnectedBlockProcess"/>
    <dgm:cxn modelId="{EF3EBD1E-AD3F-4414-BE30-84A9A8FB5C6E}" type="presParOf" srcId="{11C755FD-F62E-4CF5-9D02-51ADC9524D7E}" destId="{42995603-090B-4DD6-8B3B-2B73B934D831}" srcOrd="5" destOrd="0" presId="urn:microsoft.com/office/officeart/2011/layout/InterconnectedBlockProcess"/>
    <dgm:cxn modelId="{144BBDE3-4AE3-44A5-B158-4A068D126CE1}" type="presParOf" srcId="{11C755FD-F62E-4CF5-9D02-51ADC9524D7E}" destId="{403AE35B-70C0-4A76-84B7-FBD491E03D99}" srcOrd="6" destOrd="0" presId="urn:microsoft.com/office/officeart/2011/layout/InterconnectedBlockProcess"/>
    <dgm:cxn modelId="{6124A320-3B0A-4767-A36E-7A4F0B846ABD}" type="presParOf" srcId="{403AE35B-70C0-4A76-84B7-FBD491E03D99}" destId="{A9042685-25C2-4EC5-BB1F-E0490F77602E}" srcOrd="0" destOrd="0" presId="urn:microsoft.com/office/officeart/2011/layout/InterconnectedBlockProcess"/>
    <dgm:cxn modelId="{75150975-A9A4-4F90-A847-28A5AFE7C3EB}" type="presParOf" srcId="{11C755FD-F62E-4CF5-9D02-51ADC9524D7E}" destId="{DE5E89E7-2238-40FE-87C7-892EB5B60F90}" srcOrd="7" destOrd="0" presId="urn:microsoft.com/office/officeart/2011/layout/InterconnectedBlockProcess"/>
    <dgm:cxn modelId="{71EBD034-F515-458B-B8FB-06A7C1C93E30}" type="presParOf" srcId="{11C755FD-F62E-4CF5-9D02-51ADC9524D7E}" destId="{B155427C-D893-4BF5-ADA3-063F1694E72B}" srcOrd="8" destOrd="0" presId="urn:microsoft.com/office/officeart/2011/layout/InterconnectedBlock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030F7-ED4B-479A-B88C-24E1DFA04EC5}" type="doc">
      <dgm:prSet loTypeId="urn:microsoft.com/office/officeart/2005/8/layout/venn1" loCatId="relationship" qsTypeId="urn:microsoft.com/office/officeart/2005/8/quickstyle/3d4" qsCatId="3D" csTypeId="urn:microsoft.com/office/officeart/2005/8/colors/colorful1" csCatId="colorful" phldr="1"/>
      <dgm:spPr/>
    </dgm:pt>
    <dgm:pt modelId="{5DA2B4B4-1C29-47F6-B5D2-F4D39ABF883D}">
      <dgm:prSet phldrT="[Text]"/>
      <dgm:spPr/>
      <dgm:t>
        <a:bodyPr/>
        <a:lstStyle/>
        <a:p>
          <a:r>
            <a:rPr lang="en-US" dirty="0" smtClean="0"/>
            <a:t>Team collaboration for patient safety</a:t>
          </a:r>
          <a:endParaRPr lang="en-US" dirty="0"/>
        </a:p>
      </dgm:t>
    </dgm:pt>
    <dgm:pt modelId="{7456ECF8-5753-4E37-B7B5-F93D13C25B82}" type="parTrans" cxnId="{3F614A80-48E9-444C-B618-BF2A96D269FB}">
      <dgm:prSet/>
      <dgm:spPr/>
      <dgm:t>
        <a:bodyPr/>
        <a:lstStyle/>
        <a:p>
          <a:endParaRPr lang="en-US"/>
        </a:p>
      </dgm:t>
    </dgm:pt>
    <dgm:pt modelId="{F95C5536-608D-4DDE-ACF7-7CCE3C2BAE91}" type="sibTrans" cxnId="{3F614A80-48E9-444C-B618-BF2A96D269FB}">
      <dgm:prSet/>
      <dgm:spPr/>
      <dgm:t>
        <a:bodyPr/>
        <a:lstStyle/>
        <a:p>
          <a:endParaRPr lang="en-US"/>
        </a:p>
      </dgm:t>
    </dgm:pt>
    <dgm:pt modelId="{18311B44-1B90-4273-8F99-62C8EB239B75}">
      <dgm:prSet phldrT="[Text]"/>
      <dgm:spPr/>
      <dgm:t>
        <a:bodyPr/>
        <a:lstStyle/>
        <a:p>
          <a:r>
            <a:rPr lang="en-US" dirty="0" smtClean="0"/>
            <a:t>Standard of care based on national initiatives</a:t>
          </a:r>
          <a:endParaRPr lang="en-US" dirty="0"/>
        </a:p>
      </dgm:t>
    </dgm:pt>
    <dgm:pt modelId="{9467C6F0-BD8D-4428-A638-DF6EE8A2FD0E}" type="parTrans" cxnId="{0C171DFE-4C47-4733-9FCE-5D8D188A3133}">
      <dgm:prSet/>
      <dgm:spPr/>
      <dgm:t>
        <a:bodyPr/>
        <a:lstStyle/>
        <a:p>
          <a:endParaRPr lang="en-US"/>
        </a:p>
      </dgm:t>
    </dgm:pt>
    <dgm:pt modelId="{BA1A2C6C-D753-41C6-BBD0-0EEDCC86FA65}" type="sibTrans" cxnId="{0C171DFE-4C47-4733-9FCE-5D8D188A3133}">
      <dgm:prSet/>
      <dgm:spPr/>
      <dgm:t>
        <a:bodyPr/>
        <a:lstStyle/>
        <a:p>
          <a:endParaRPr lang="en-US"/>
        </a:p>
      </dgm:t>
    </dgm:pt>
    <dgm:pt modelId="{9A2C31E5-E3D2-4CA2-A028-DFBEE164A3ED}">
      <dgm:prSet phldrT="[Text]"/>
      <dgm:spPr/>
      <dgm:t>
        <a:bodyPr/>
        <a:lstStyle/>
        <a:p>
          <a:r>
            <a:rPr lang="en-US" dirty="0" smtClean="0"/>
            <a:t>Engage Staff</a:t>
          </a:r>
          <a:endParaRPr lang="en-US" dirty="0"/>
        </a:p>
      </dgm:t>
    </dgm:pt>
    <dgm:pt modelId="{5C0DC8B1-BC8E-4780-B85E-BFE4A62F07FA}" type="parTrans" cxnId="{024993FA-B01F-4361-BBD5-F0E396AB75AC}">
      <dgm:prSet/>
      <dgm:spPr/>
      <dgm:t>
        <a:bodyPr/>
        <a:lstStyle/>
        <a:p>
          <a:endParaRPr lang="en-US"/>
        </a:p>
      </dgm:t>
    </dgm:pt>
    <dgm:pt modelId="{B75F068F-BA40-42EA-B122-D5B75ACFA84E}" type="sibTrans" cxnId="{024993FA-B01F-4361-BBD5-F0E396AB75AC}">
      <dgm:prSet/>
      <dgm:spPr/>
      <dgm:t>
        <a:bodyPr/>
        <a:lstStyle/>
        <a:p>
          <a:endParaRPr lang="en-US"/>
        </a:p>
      </dgm:t>
    </dgm:pt>
    <dgm:pt modelId="{A59AFA2B-DA5B-45E3-8FC0-42E1F4AB63E4}" type="pres">
      <dgm:prSet presAssocID="{E3F030F7-ED4B-479A-B88C-24E1DFA04EC5}" presName="compositeShape" presStyleCnt="0">
        <dgm:presLayoutVars>
          <dgm:chMax val="7"/>
          <dgm:dir/>
          <dgm:resizeHandles val="exact"/>
        </dgm:presLayoutVars>
      </dgm:prSet>
      <dgm:spPr/>
    </dgm:pt>
    <dgm:pt modelId="{66471FB0-E8E2-4D10-B951-9B9AA69294D3}" type="pres">
      <dgm:prSet presAssocID="{5DA2B4B4-1C29-47F6-B5D2-F4D39ABF883D}" presName="circ1" presStyleLbl="vennNode1" presStyleIdx="0" presStyleCnt="3"/>
      <dgm:spPr/>
      <dgm:t>
        <a:bodyPr/>
        <a:lstStyle/>
        <a:p>
          <a:endParaRPr lang="en-US"/>
        </a:p>
      </dgm:t>
    </dgm:pt>
    <dgm:pt modelId="{C5D3E6E1-35B8-4A10-A88F-1F3D81EF19BB}" type="pres">
      <dgm:prSet presAssocID="{5DA2B4B4-1C29-47F6-B5D2-F4D39ABF883D}" presName="circ1Tx" presStyleLbl="revTx" presStyleIdx="0" presStyleCnt="0">
        <dgm:presLayoutVars>
          <dgm:chMax val="0"/>
          <dgm:chPref val="0"/>
          <dgm:bulletEnabled val="1"/>
        </dgm:presLayoutVars>
      </dgm:prSet>
      <dgm:spPr/>
      <dgm:t>
        <a:bodyPr/>
        <a:lstStyle/>
        <a:p>
          <a:endParaRPr lang="en-US"/>
        </a:p>
      </dgm:t>
    </dgm:pt>
    <dgm:pt modelId="{24A32FDE-775B-43B6-98F3-8A1B828FD356}" type="pres">
      <dgm:prSet presAssocID="{18311B44-1B90-4273-8F99-62C8EB239B75}" presName="circ2" presStyleLbl="vennNode1" presStyleIdx="1" presStyleCnt="3"/>
      <dgm:spPr/>
      <dgm:t>
        <a:bodyPr/>
        <a:lstStyle/>
        <a:p>
          <a:endParaRPr lang="en-US"/>
        </a:p>
      </dgm:t>
    </dgm:pt>
    <dgm:pt modelId="{F686C0C1-FDE6-465D-836B-007C2B403B04}" type="pres">
      <dgm:prSet presAssocID="{18311B44-1B90-4273-8F99-62C8EB239B75}" presName="circ2Tx" presStyleLbl="revTx" presStyleIdx="0" presStyleCnt="0">
        <dgm:presLayoutVars>
          <dgm:chMax val="0"/>
          <dgm:chPref val="0"/>
          <dgm:bulletEnabled val="1"/>
        </dgm:presLayoutVars>
      </dgm:prSet>
      <dgm:spPr/>
      <dgm:t>
        <a:bodyPr/>
        <a:lstStyle/>
        <a:p>
          <a:endParaRPr lang="en-US"/>
        </a:p>
      </dgm:t>
    </dgm:pt>
    <dgm:pt modelId="{8796C94C-8CA4-4108-BC2A-7DA925D7370B}" type="pres">
      <dgm:prSet presAssocID="{9A2C31E5-E3D2-4CA2-A028-DFBEE164A3ED}" presName="circ3" presStyleLbl="vennNode1" presStyleIdx="2" presStyleCnt="3"/>
      <dgm:spPr/>
      <dgm:t>
        <a:bodyPr/>
        <a:lstStyle/>
        <a:p>
          <a:endParaRPr lang="en-US"/>
        </a:p>
      </dgm:t>
    </dgm:pt>
    <dgm:pt modelId="{E9BE2841-4A9E-4881-960B-3DEE0F074EB3}" type="pres">
      <dgm:prSet presAssocID="{9A2C31E5-E3D2-4CA2-A028-DFBEE164A3ED}" presName="circ3Tx" presStyleLbl="revTx" presStyleIdx="0" presStyleCnt="0">
        <dgm:presLayoutVars>
          <dgm:chMax val="0"/>
          <dgm:chPref val="0"/>
          <dgm:bulletEnabled val="1"/>
        </dgm:presLayoutVars>
      </dgm:prSet>
      <dgm:spPr/>
      <dgm:t>
        <a:bodyPr/>
        <a:lstStyle/>
        <a:p>
          <a:endParaRPr lang="en-US"/>
        </a:p>
      </dgm:t>
    </dgm:pt>
  </dgm:ptLst>
  <dgm:cxnLst>
    <dgm:cxn modelId="{411AB1F2-143A-4533-880F-64D2F76D8DE1}" type="presOf" srcId="{18311B44-1B90-4273-8F99-62C8EB239B75}" destId="{24A32FDE-775B-43B6-98F3-8A1B828FD356}" srcOrd="0" destOrd="0" presId="urn:microsoft.com/office/officeart/2005/8/layout/venn1"/>
    <dgm:cxn modelId="{296F4E85-722A-4932-AFD4-A8AF877EEDFD}" type="presOf" srcId="{5DA2B4B4-1C29-47F6-B5D2-F4D39ABF883D}" destId="{66471FB0-E8E2-4D10-B951-9B9AA69294D3}" srcOrd="0" destOrd="0" presId="urn:microsoft.com/office/officeart/2005/8/layout/venn1"/>
    <dgm:cxn modelId="{61F1E96D-2339-46BF-8EE4-17CCDD85A8FC}" type="presOf" srcId="{9A2C31E5-E3D2-4CA2-A028-DFBEE164A3ED}" destId="{E9BE2841-4A9E-4881-960B-3DEE0F074EB3}" srcOrd="1" destOrd="0" presId="urn:microsoft.com/office/officeart/2005/8/layout/venn1"/>
    <dgm:cxn modelId="{EFA8CDCB-C777-4160-9B93-1C393E8D5AE9}" type="presOf" srcId="{5DA2B4B4-1C29-47F6-B5D2-F4D39ABF883D}" destId="{C5D3E6E1-35B8-4A10-A88F-1F3D81EF19BB}" srcOrd="1" destOrd="0" presId="urn:microsoft.com/office/officeart/2005/8/layout/venn1"/>
    <dgm:cxn modelId="{867EDEFB-D708-4761-97FC-D548281E30B6}" type="presOf" srcId="{E3F030F7-ED4B-479A-B88C-24E1DFA04EC5}" destId="{A59AFA2B-DA5B-45E3-8FC0-42E1F4AB63E4}" srcOrd="0" destOrd="0" presId="urn:microsoft.com/office/officeart/2005/8/layout/venn1"/>
    <dgm:cxn modelId="{F76890B8-195A-429B-A8CE-0EBB4D673CEB}" type="presOf" srcId="{18311B44-1B90-4273-8F99-62C8EB239B75}" destId="{F686C0C1-FDE6-465D-836B-007C2B403B04}" srcOrd="1" destOrd="0" presId="urn:microsoft.com/office/officeart/2005/8/layout/venn1"/>
    <dgm:cxn modelId="{024993FA-B01F-4361-BBD5-F0E396AB75AC}" srcId="{E3F030F7-ED4B-479A-B88C-24E1DFA04EC5}" destId="{9A2C31E5-E3D2-4CA2-A028-DFBEE164A3ED}" srcOrd="2" destOrd="0" parTransId="{5C0DC8B1-BC8E-4780-B85E-BFE4A62F07FA}" sibTransId="{B75F068F-BA40-42EA-B122-D5B75ACFA84E}"/>
    <dgm:cxn modelId="{A9473989-8679-4F7F-9E61-51F4B45FD84D}" type="presOf" srcId="{9A2C31E5-E3D2-4CA2-A028-DFBEE164A3ED}" destId="{8796C94C-8CA4-4108-BC2A-7DA925D7370B}" srcOrd="0" destOrd="0" presId="urn:microsoft.com/office/officeart/2005/8/layout/venn1"/>
    <dgm:cxn modelId="{3F614A80-48E9-444C-B618-BF2A96D269FB}" srcId="{E3F030F7-ED4B-479A-B88C-24E1DFA04EC5}" destId="{5DA2B4B4-1C29-47F6-B5D2-F4D39ABF883D}" srcOrd="0" destOrd="0" parTransId="{7456ECF8-5753-4E37-B7B5-F93D13C25B82}" sibTransId="{F95C5536-608D-4DDE-ACF7-7CCE3C2BAE91}"/>
    <dgm:cxn modelId="{0C171DFE-4C47-4733-9FCE-5D8D188A3133}" srcId="{E3F030F7-ED4B-479A-B88C-24E1DFA04EC5}" destId="{18311B44-1B90-4273-8F99-62C8EB239B75}" srcOrd="1" destOrd="0" parTransId="{9467C6F0-BD8D-4428-A638-DF6EE8A2FD0E}" sibTransId="{BA1A2C6C-D753-41C6-BBD0-0EEDCC86FA65}"/>
    <dgm:cxn modelId="{C10A720C-0B14-4B68-9025-8BB4CA021F04}" type="presParOf" srcId="{A59AFA2B-DA5B-45E3-8FC0-42E1F4AB63E4}" destId="{66471FB0-E8E2-4D10-B951-9B9AA69294D3}" srcOrd="0" destOrd="0" presId="urn:microsoft.com/office/officeart/2005/8/layout/venn1"/>
    <dgm:cxn modelId="{D1A5C9D2-C1EA-4300-8D15-8B87EC953418}" type="presParOf" srcId="{A59AFA2B-DA5B-45E3-8FC0-42E1F4AB63E4}" destId="{C5D3E6E1-35B8-4A10-A88F-1F3D81EF19BB}" srcOrd="1" destOrd="0" presId="urn:microsoft.com/office/officeart/2005/8/layout/venn1"/>
    <dgm:cxn modelId="{AC3F24CC-9513-4F6D-A0AF-7677CA0B3B0F}" type="presParOf" srcId="{A59AFA2B-DA5B-45E3-8FC0-42E1F4AB63E4}" destId="{24A32FDE-775B-43B6-98F3-8A1B828FD356}" srcOrd="2" destOrd="0" presId="urn:microsoft.com/office/officeart/2005/8/layout/venn1"/>
    <dgm:cxn modelId="{AE2021AA-8F99-492F-AF91-D7D4189A4C45}" type="presParOf" srcId="{A59AFA2B-DA5B-45E3-8FC0-42E1F4AB63E4}" destId="{F686C0C1-FDE6-465D-836B-007C2B403B04}" srcOrd="3" destOrd="0" presId="urn:microsoft.com/office/officeart/2005/8/layout/venn1"/>
    <dgm:cxn modelId="{CED54A1D-EF51-4CD5-B28C-C9CE066DA3B8}" type="presParOf" srcId="{A59AFA2B-DA5B-45E3-8FC0-42E1F4AB63E4}" destId="{8796C94C-8CA4-4108-BC2A-7DA925D7370B}" srcOrd="4" destOrd="0" presId="urn:microsoft.com/office/officeart/2005/8/layout/venn1"/>
    <dgm:cxn modelId="{BF3DB619-9693-4194-BE83-2929BA43085E}" type="presParOf" srcId="{A59AFA2B-DA5B-45E3-8FC0-42E1F4AB63E4}" destId="{E9BE2841-4A9E-4881-960B-3DEE0F074EB3}" srcOrd="5"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23F66-4D72-4ADC-BF93-B97E591A8184}" type="doc">
      <dgm:prSet loTypeId="urn:microsoft.com/office/officeart/2005/8/layout/equation2" loCatId="process" qsTypeId="urn:microsoft.com/office/officeart/2005/8/quickstyle/simple4" qsCatId="simple" csTypeId="urn:microsoft.com/office/officeart/2005/8/colors/colorful1" csCatId="colorful" phldr="1"/>
      <dgm:spPr/>
      <dgm:t>
        <a:bodyPr/>
        <a:lstStyle/>
        <a:p>
          <a:endParaRPr lang="en-US"/>
        </a:p>
      </dgm:t>
    </dgm:pt>
    <dgm:pt modelId="{2197DF1F-BC69-49F1-A1F6-049E789807C7}">
      <dgm:prSet custT="1"/>
      <dgm:spPr/>
      <dgm:t>
        <a:bodyPr/>
        <a:lstStyle/>
        <a:p>
          <a:r>
            <a:rPr lang="en-US" sz="3600" b="1" dirty="0" smtClean="0"/>
            <a:t>Congress mandated the Institute of Medicine (IOM) to “carry out a comprehensive study of drug safety and quality issues in order to provide a blueprint for system-wide change” (IOM, 2003).</a:t>
          </a:r>
          <a:endParaRPr lang="en-US" sz="3600" b="1" dirty="0"/>
        </a:p>
      </dgm:t>
    </dgm:pt>
    <dgm:pt modelId="{C3842A3B-4513-4C60-8546-13770E1E3A87}" type="parTrans" cxnId="{B74E829A-644B-4EB1-875C-C532BF533CB3}">
      <dgm:prSet/>
      <dgm:spPr/>
      <dgm:t>
        <a:bodyPr/>
        <a:lstStyle/>
        <a:p>
          <a:endParaRPr lang="en-US"/>
        </a:p>
      </dgm:t>
    </dgm:pt>
    <dgm:pt modelId="{824D6264-C191-40FB-A3C8-1E5A71278097}" type="sibTrans" cxnId="{B74E829A-644B-4EB1-875C-C532BF533CB3}">
      <dgm:prSet/>
      <dgm:spPr/>
      <dgm:t>
        <a:bodyPr/>
        <a:lstStyle/>
        <a:p>
          <a:endParaRPr lang="en-US"/>
        </a:p>
      </dgm:t>
    </dgm:pt>
    <dgm:pt modelId="{BF5634D7-DD5F-4EE1-9410-519EDBBBCE3E}" type="pres">
      <dgm:prSet presAssocID="{1F523F66-4D72-4ADC-BF93-B97E591A8184}" presName="Name0" presStyleCnt="0">
        <dgm:presLayoutVars>
          <dgm:dir/>
          <dgm:resizeHandles val="exact"/>
        </dgm:presLayoutVars>
      </dgm:prSet>
      <dgm:spPr/>
      <dgm:t>
        <a:bodyPr/>
        <a:lstStyle/>
        <a:p>
          <a:endParaRPr lang="en-US"/>
        </a:p>
      </dgm:t>
    </dgm:pt>
    <dgm:pt modelId="{7EA4F85A-7ADA-4665-BCC0-363CB50FB38C}" type="pres">
      <dgm:prSet presAssocID="{1F523F66-4D72-4ADC-BF93-B97E591A8184}" presName="vNodes" presStyleCnt="0"/>
      <dgm:spPr/>
    </dgm:pt>
    <dgm:pt modelId="{901BC755-0152-4C11-822B-93C0D43ED901}" type="pres">
      <dgm:prSet presAssocID="{1F523F66-4D72-4ADC-BF93-B97E591A8184}" presName="lastNode" presStyleLbl="node1" presStyleIdx="0" presStyleCnt="1" custScaleY="43338">
        <dgm:presLayoutVars>
          <dgm:bulletEnabled val="1"/>
        </dgm:presLayoutVars>
      </dgm:prSet>
      <dgm:spPr/>
      <dgm:t>
        <a:bodyPr/>
        <a:lstStyle/>
        <a:p>
          <a:endParaRPr lang="en-US"/>
        </a:p>
      </dgm:t>
    </dgm:pt>
  </dgm:ptLst>
  <dgm:cxnLst>
    <dgm:cxn modelId="{3872DE4B-DA69-417E-BF31-D2B08BB05655}" type="presOf" srcId="{1F523F66-4D72-4ADC-BF93-B97E591A8184}" destId="{BF5634D7-DD5F-4EE1-9410-519EDBBBCE3E}" srcOrd="0" destOrd="0" presId="urn:microsoft.com/office/officeart/2005/8/layout/equation2"/>
    <dgm:cxn modelId="{B74E829A-644B-4EB1-875C-C532BF533CB3}" srcId="{1F523F66-4D72-4ADC-BF93-B97E591A8184}" destId="{2197DF1F-BC69-49F1-A1F6-049E789807C7}" srcOrd="0" destOrd="0" parTransId="{C3842A3B-4513-4C60-8546-13770E1E3A87}" sibTransId="{824D6264-C191-40FB-A3C8-1E5A71278097}"/>
    <dgm:cxn modelId="{1E921FBE-65AC-49D4-8BF8-AD7C2520A5A9}" type="presOf" srcId="{2197DF1F-BC69-49F1-A1F6-049E789807C7}" destId="{901BC755-0152-4C11-822B-93C0D43ED901}" srcOrd="0" destOrd="0" presId="urn:microsoft.com/office/officeart/2005/8/layout/equation2"/>
    <dgm:cxn modelId="{40F15EB5-2A1F-47F8-9463-33B085CACF77}" type="presParOf" srcId="{BF5634D7-DD5F-4EE1-9410-519EDBBBCE3E}" destId="{7EA4F85A-7ADA-4665-BCC0-363CB50FB38C}" srcOrd="0" destOrd="0" presId="urn:microsoft.com/office/officeart/2005/8/layout/equation2"/>
    <dgm:cxn modelId="{56E14150-425F-435D-9B35-43783D593679}" type="presParOf" srcId="{BF5634D7-DD5F-4EE1-9410-519EDBBBCE3E}" destId="{901BC755-0152-4C11-822B-93C0D43ED901}" srcOrd="1" destOrd="0" presId="urn:microsoft.com/office/officeart/2005/8/layout/equation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5A91-0282-492D-90B0-EF6CE8B883F3}">
      <dsp:nvSpPr>
        <dsp:cNvPr id="0" name=""/>
        <dsp:cNvSpPr/>
      </dsp:nvSpPr>
      <dsp:spPr>
        <a:xfrm>
          <a:off x="6824609" y="1418286"/>
          <a:ext cx="2994219" cy="6653917"/>
        </a:xfrm>
        <a:prstGeom prst="wedgeRectCallout">
          <a:avLst>
            <a:gd name="adj1" fmla="val 0"/>
            <a:gd name="adj2" fmla="val 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39700" tIns="139700" rIns="139700" bIns="139700" numCol="1" spcCol="1270" anchor="t" anchorCtr="0">
          <a:noAutofit/>
        </a:bodyPr>
        <a:lstStyle/>
        <a:p>
          <a:pPr lvl="0" algn="l" defTabSz="1955800">
            <a:lnSpc>
              <a:spcPct val="90000"/>
            </a:lnSpc>
            <a:spcBef>
              <a:spcPct val="0"/>
            </a:spcBef>
            <a:spcAft>
              <a:spcPct val="35000"/>
            </a:spcAft>
          </a:pPr>
          <a:r>
            <a:rPr lang="en-US" sz="4400" kern="1200" dirty="0" smtClean="0"/>
            <a:t>-</a:t>
          </a:r>
          <a:r>
            <a:rPr lang="en-US" sz="3600" kern="1200" dirty="0" smtClean="0"/>
            <a:t>Acceptance of new protocol</a:t>
          </a:r>
        </a:p>
        <a:p>
          <a:pPr lvl="0" algn="l" defTabSz="1955800">
            <a:lnSpc>
              <a:spcPct val="90000"/>
            </a:lnSpc>
            <a:spcBef>
              <a:spcPct val="0"/>
            </a:spcBef>
            <a:spcAft>
              <a:spcPct val="35000"/>
            </a:spcAft>
          </a:pPr>
          <a:r>
            <a:rPr lang="en-US" sz="3600" kern="1200" dirty="0" smtClean="0"/>
            <a:t>-Routine practice of protocol</a:t>
          </a:r>
          <a:endParaRPr lang="en-US" sz="3600" kern="1200" dirty="0"/>
        </a:p>
      </dsp:txBody>
      <dsp:txXfrm>
        <a:off x="7204613" y="1418286"/>
        <a:ext cx="2614214" cy="6653917"/>
      </dsp:txXfrm>
    </dsp:sp>
    <dsp:sp modelId="{E717F3C3-5F46-4D7E-99F4-0A74A00E1060}">
      <dsp:nvSpPr>
        <dsp:cNvPr id="0" name=""/>
        <dsp:cNvSpPr/>
      </dsp:nvSpPr>
      <dsp:spPr>
        <a:xfrm>
          <a:off x="6824609" y="0"/>
          <a:ext cx="2994219" cy="142070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146050" rIns="146050" bIns="146050" numCol="1" spcCol="1270" anchor="ctr" anchorCtr="0">
          <a:noAutofit/>
        </a:bodyPr>
        <a:lstStyle/>
        <a:p>
          <a:pPr lvl="0" algn="ctr" defTabSz="2044700">
            <a:lnSpc>
              <a:spcPct val="90000"/>
            </a:lnSpc>
            <a:spcBef>
              <a:spcPct val="0"/>
            </a:spcBef>
            <a:spcAft>
              <a:spcPct val="35000"/>
            </a:spcAft>
          </a:pPr>
          <a:r>
            <a:rPr lang="en-US" sz="4600" kern="1200" dirty="0" smtClean="0"/>
            <a:t>Freeze</a:t>
          </a:r>
          <a:endParaRPr lang="en-US" sz="4600" kern="1200" dirty="0"/>
        </a:p>
      </dsp:txBody>
      <dsp:txXfrm>
        <a:off x="6824609" y="0"/>
        <a:ext cx="2994219" cy="1420707"/>
      </dsp:txXfrm>
    </dsp:sp>
    <dsp:sp modelId="{96F5DD1E-A0A9-4277-8D7F-493BFA80A65C}">
      <dsp:nvSpPr>
        <dsp:cNvPr id="0" name=""/>
        <dsp:cNvSpPr/>
      </dsp:nvSpPr>
      <dsp:spPr>
        <a:xfrm>
          <a:off x="3527928" y="1418286"/>
          <a:ext cx="3597344" cy="6179272"/>
        </a:xfrm>
        <a:prstGeom prst="wedgeRectCallout">
          <a:avLst>
            <a:gd name="adj1" fmla="val 62500"/>
            <a:gd name="adj2" fmla="val 20830"/>
          </a:avLst>
        </a:prstGeom>
        <a:gradFill rotWithShape="0">
          <a:gsLst>
            <a:gs pos="0">
              <a:schemeClr val="accent1">
                <a:tint val="50000"/>
                <a:hueOff val="-6218052"/>
                <a:satOff val="44581"/>
                <a:lumOff val="7684"/>
                <a:alphaOff val="0"/>
                <a:shade val="51000"/>
                <a:satMod val="130000"/>
              </a:schemeClr>
            </a:gs>
            <a:gs pos="80000">
              <a:schemeClr val="accent1">
                <a:tint val="50000"/>
                <a:hueOff val="-6218052"/>
                <a:satOff val="44581"/>
                <a:lumOff val="7684"/>
                <a:alphaOff val="0"/>
                <a:shade val="93000"/>
                <a:satMod val="130000"/>
              </a:schemeClr>
            </a:gs>
            <a:gs pos="100000">
              <a:schemeClr val="accent1">
                <a:tint val="50000"/>
                <a:hueOff val="-6218052"/>
                <a:satOff val="44581"/>
                <a:lumOff val="76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1600" tIns="101600" rIns="101600" bIns="101600" numCol="1" spcCol="1270" anchor="t" anchorCtr="0">
          <a:noAutofit/>
        </a:bodyPr>
        <a:lstStyle/>
        <a:p>
          <a:pPr lvl="0" algn="l" defTabSz="1422400">
            <a:lnSpc>
              <a:spcPct val="90000"/>
            </a:lnSpc>
            <a:spcBef>
              <a:spcPct val="0"/>
            </a:spcBef>
            <a:spcAft>
              <a:spcPct val="35000"/>
            </a:spcAft>
          </a:pPr>
          <a:r>
            <a:rPr lang="en-US" sz="3200" kern="1200" dirty="0" smtClean="0"/>
            <a:t>-During implementation</a:t>
          </a:r>
        </a:p>
        <a:p>
          <a:pPr lvl="0" algn="l" defTabSz="1422400">
            <a:lnSpc>
              <a:spcPct val="90000"/>
            </a:lnSpc>
            <a:spcBef>
              <a:spcPct val="0"/>
            </a:spcBef>
            <a:spcAft>
              <a:spcPct val="35000"/>
            </a:spcAft>
          </a:pPr>
          <a:r>
            <a:rPr lang="en-US" sz="3200" kern="1200" dirty="0" smtClean="0"/>
            <a:t>-Develop new attitudes and behaviors for safe medication administration</a:t>
          </a:r>
          <a:endParaRPr lang="en-US" sz="3200" kern="1200" dirty="0"/>
        </a:p>
      </dsp:txBody>
      <dsp:txXfrm>
        <a:off x="3984477" y="1418286"/>
        <a:ext cx="3140796" cy="6179272"/>
      </dsp:txXfrm>
    </dsp:sp>
    <dsp:sp modelId="{42995603-090B-4DD6-8B3B-2B73B934D831}">
      <dsp:nvSpPr>
        <dsp:cNvPr id="0" name=""/>
        <dsp:cNvSpPr/>
      </dsp:nvSpPr>
      <dsp:spPr>
        <a:xfrm>
          <a:off x="3829491" y="230057"/>
          <a:ext cx="2994219" cy="118822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146050" rIns="146050" bIns="146050" numCol="1" spcCol="1270" anchor="ctr" anchorCtr="0">
          <a:noAutofit/>
        </a:bodyPr>
        <a:lstStyle/>
        <a:p>
          <a:pPr lvl="0" algn="ctr" defTabSz="2044700">
            <a:lnSpc>
              <a:spcPct val="90000"/>
            </a:lnSpc>
            <a:spcBef>
              <a:spcPct val="0"/>
            </a:spcBef>
            <a:spcAft>
              <a:spcPct val="35000"/>
            </a:spcAft>
          </a:pPr>
          <a:r>
            <a:rPr lang="en-US" sz="4600" kern="1200" dirty="0" smtClean="0"/>
            <a:t>Transition</a:t>
          </a:r>
          <a:endParaRPr lang="en-US" sz="4600" kern="1200" dirty="0"/>
        </a:p>
      </dsp:txBody>
      <dsp:txXfrm>
        <a:off x="3829491" y="230057"/>
        <a:ext cx="2994219" cy="1188228"/>
      </dsp:txXfrm>
    </dsp:sp>
    <dsp:sp modelId="{A9042685-25C2-4EC5-BB1F-E0490F77602E}">
      <dsp:nvSpPr>
        <dsp:cNvPr id="0" name=""/>
        <dsp:cNvSpPr/>
      </dsp:nvSpPr>
      <dsp:spPr>
        <a:xfrm>
          <a:off x="835272" y="1418286"/>
          <a:ext cx="2994219" cy="5703819"/>
        </a:xfrm>
        <a:prstGeom prst="wedgeRectCallout">
          <a:avLst>
            <a:gd name="adj1" fmla="val 62500"/>
            <a:gd name="adj2" fmla="val 20830"/>
          </a:avLst>
        </a:prstGeom>
        <a:gradFill rotWithShape="0">
          <a:gsLst>
            <a:gs pos="0">
              <a:schemeClr val="accent1">
                <a:tint val="50000"/>
                <a:hueOff val="-12436103"/>
                <a:satOff val="89163"/>
                <a:lumOff val="15368"/>
                <a:alphaOff val="0"/>
                <a:shade val="51000"/>
                <a:satMod val="130000"/>
              </a:schemeClr>
            </a:gs>
            <a:gs pos="80000">
              <a:schemeClr val="accent1">
                <a:tint val="50000"/>
                <a:hueOff val="-12436103"/>
                <a:satOff val="89163"/>
                <a:lumOff val="15368"/>
                <a:alphaOff val="0"/>
                <a:shade val="93000"/>
                <a:satMod val="130000"/>
              </a:schemeClr>
            </a:gs>
            <a:gs pos="100000">
              <a:schemeClr val="accent1">
                <a:tint val="50000"/>
                <a:hueOff val="-12436103"/>
                <a:satOff val="89163"/>
                <a:lumOff val="153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1600" tIns="101600" rIns="101600" bIns="101600" numCol="1" spcCol="1270" anchor="t" anchorCtr="0">
          <a:noAutofit/>
        </a:bodyPr>
        <a:lstStyle/>
        <a:p>
          <a:pPr lvl="0" algn="l" defTabSz="1422400">
            <a:lnSpc>
              <a:spcPct val="90000"/>
            </a:lnSpc>
            <a:spcBef>
              <a:spcPct val="0"/>
            </a:spcBef>
            <a:spcAft>
              <a:spcPct val="35000"/>
            </a:spcAft>
          </a:pPr>
          <a:r>
            <a:rPr lang="en-US" sz="3200" kern="1200" dirty="0" smtClean="0"/>
            <a:t>-Presenting project to staff with rationale for change</a:t>
          </a:r>
        </a:p>
        <a:p>
          <a:pPr lvl="0" algn="l" defTabSz="1422400">
            <a:lnSpc>
              <a:spcPct val="90000"/>
            </a:lnSpc>
            <a:spcBef>
              <a:spcPct val="0"/>
            </a:spcBef>
            <a:spcAft>
              <a:spcPct val="35000"/>
            </a:spcAft>
          </a:pPr>
          <a:r>
            <a:rPr lang="en-US" sz="3600" kern="1200" dirty="0" smtClean="0"/>
            <a:t>-Staff buy-in</a:t>
          </a:r>
          <a:endParaRPr lang="en-US" sz="3600" kern="1200" dirty="0"/>
        </a:p>
      </dsp:txBody>
      <dsp:txXfrm>
        <a:off x="1215276" y="1418286"/>
        <a:ext cx="2614214" cy="5703819"/>
      </dsp:txXfrm>
    </dsp:sp>
    <dsp:sp modelId="{B155427C-D893-4BF5-ADA3-063F1694E72B}">
      <dsp:nvSpPr>
        <dsp:cNvPr id="0" name=""/>
        <dsp:cNvSpPr/>
      </dsp:nvSpPr>
      <dsp:spPr>
        <a:xfrm>
          <a:off x="835272" y="467380"/>
          <a:ext cx="2994219" cy="9509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146050" rIns="146050" bIns="146050" numCol="1" spcCol="1270" anchor="ctr" anchorCtr="0">
          <a:noAutofit/>
        </a:bodyPr>
        <a:lstStyle/>
        <a:p>
          <a:pPr lvl="0" algn="ctr" defTabSz="2044700">
            <a:lnSpc>
              <a:spcPct val="90000"/>
            </a:lnSpc>
            <a:spcBef>
              <a:spcPct val="0"/>
            </a:spcBef>
            <a:spcAft>
              <a:spcPct val="35000"/>
            </a:spcAft>
          </a:pPr>
          <a:r>
            <a:rPr lang="en-US" sz="4600" kern="1200" dirty="0" smtClean="0"/>
            <a:t>Un-Freeze</a:t>
          </a:r>
          <a:endParaRPr lang="en-US" sz="4600" kern="1200" dirty="0"/>
        </a:p>
      </dsp:txBody>
      <dsp:txXfrm>
        <a:off x="835272" y="467380"/>
        <a:ext cx="2994219" cy="950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71FB0-E8E2-4D10-B951-9B9AA69294D3}">
      <dsp:nvSpPr>
        <dsp:cNvPr id="0" name=""/>
        <dsp:cNvSpPr/>
      </dsp:nvSpPr>
      <dsp:spPr>
        <a:xfrm>
          <a:off x="1793503" y="80892"/>
          <a:ext cx="3882838" cy="3882838"/>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Team collaboration for patient safety</a:t>
          </a:r>
          <a:endParaRPr lang="en-US" sz="3300" kern="1200" dirty="0"/>
        </a:p>
      </dsp:txBody>
      <dsp:txXfrm>
        <a:off x="2311214" y="760389"/>
        <a:ext cx="2847415" cy="1747277"/>
      </dsp:txXfrm>
    </dsp:sp>
    <dsp:sp modelId="{24A32FDE-775B-43B6-98F3-8A1B828FD356}">
      <dsp:nvSpPr>
        <dsp:cNvPr id="0" name=""/>
        <dsp:cNvSpPr/>
      </dsp:nvSpPr>
      <dsp:spPr>
        <a:xfrm>
          <a:off x="3194560" y="2507666"/>
          <a:ext cx="3882838" cy="3882838"/>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Standard of care based on national initiatives</a:t>
          </a:r>
          <a:endParaRPr lang="en-US" sz="3300" kern="1200" dirty="0"/>
        </a:p>
      </dsp:txBody>
      <dsp:txXfrm>
        <a:off x="4382062" y="3510733"/>
        <a:ext cx="2329703" cy="2135561"/>
      </dsp:txXfrm>
    </dsp:sp>
    <dsp:sp modelId="{8796C94C-8CA4-4108-BC2A-7DA925D7370B}">
      <dsp:nvSpPr>
        <dsp:cNvPr id="0" name=""/>
        <dsp:cNvSpPr/>
      </dsp:nvSpPr>
      <dsp:spPr>
        <a:xfrm>
          <a:off x="392445" y="2507666"/>
          <a:ext cx="3882838" cy="3882838"/>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Engage Staff</a:t>
          </a:r>
          <a:endParaRPr lang="en-US" sz="3300" kern="1200" dirty="0"/>
        </a:p>
      </dsp:txBody>
      <dsp:txXfrm>
        <a:off x="758079" y="3510733"/>
        <a:ext cx="2329703" cy="213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BC755-0152-4C11-822B-93C0D43ED901}">
      <dsp:nvSpPr>
        <dsp:cNvPr id="0" name=""/>
        <dsp:cNvSpPr/>
      </dsp:nvSpPr>
      <dsp:spPr>
        <a:xfrm>
          <a:off x="4493" y="8960350"/>
          <a:ext cx="9194194" cy="398458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Congress mandated the Institute of Medicine (IOM) to “carry out a comprehensive study of drug safety and quality issues in order to provide a blueprint for system-wide change” (IOM, 2003).</a:t>
          </a:r>
          <a:endParaRPr lang="en-US" sz="3600" b="1" kern="1200" dirty="0"/>
        </a:p>
      </dsp:txBody>
      <dsp:txXfrm>
        <a:off x="1350952" y="9543878"/>
        <a:ext cx="6501276" cy="2817524"/>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5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5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5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5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7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7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7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7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9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9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9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9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6.png"/><Relationship Id="rId18" Type="http://schemas.microsoft.com/office/2007/relationships/diagramDrawing" Target="../diagrams/drawing2.xml"/><Relationship Id="rId3" Type="http://schemas.openxmlformats.org/officeDocument/2006/relationships/image" Target="../media/image11.jpeg"/><Relationship Id="rId21" Type="http://schemas.openxmlformats.org/officeDocument/2006/relationships/diagramQuickStyle" Target="../diagrams/quickStyle3.xml"/><Relationship Id="rId7" Type="http://schemas.openxmlformats.org/officeDocument/2006/relationships/diagramLayout" Target="../diagrams/layout1.xml"/><Relationship Id="rId12" Type="http://schemas.openxmlformats.org/officeDocument/2006/relationships/image" Target="../media/image15.png"/><Relationship Id="rId17" Type="http://schemas.openxmlformats.org/officeDocument/2006/relationships/diagramColors" Target="../diagrams/colors2.xml"/><Relationship Id="rId2" Type="http://schemas.openxmlformats.org/officeDocument/2006/relationships/notesSlide" Target="../notesSlides/notesSlide1.xml"/><Relationship Id="rId16" Type="http://schemas.openxmlformats.org/officeDocument/2006/relationships/diagramQuickStyle" Target="../diagrams/quickStyle2.xml"/><Relationship Id="rId20" Type="http://schemas.openxmlformats.org/officeDocument/2006/relationships/diagramLayout" Target="../diagrams/layout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4.png"/><Relationship Id="rId5" Type="http://schemas.openxmlformats.org/officeDocument/2006/relationships/image" Target="../media/image13.png"/><Relationship Id="rId15" Type="http://schemas.openxmlformats.org/officeDocument/2006/relationships/diagramLayout" Target="../diagrams/layout2.xml"/><Relationship Id="rId23" Type="http://schemas.microsoft.com/office/2007/relationships/diagramDrawing" Target="../diagrams/drawing3.xml"/><Relationship Id="rId10" Type="http://schemas.microsoft.com/office/2007/relationships/diagramDrawing" Target="../diagrams/drawing1.xml"/><Relationship Id="rId19" Type="http://schemas.openxmlformats.org/officeDocument/2006/relationships/diagramData" Target="../diagrams/data3.xml"/><Relationship Id="rId4" Type="http://schemas.openxmlformats.org/officeDocument/2006/relationships/image" Target="../media/image12.png"/><Relationship Id="rId9" Type="http://schemas.openxmlformats.org/officeDocument/2006/relationships/diagramColors" Target="../diagrams/colors1.xml"/><Relationship Id="rId14" Type="http://schemas.openxmlformats.org/officeDocument/2006/relationships/diagramData" Target="../diagrams/data2.xml"/><Relationship Id="rId22"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88" y="6378481"/>
            <a:ext cx="10056813" cy="7663614"/>
          </a:xfrm>
        </p:spPr>
        <p:txBody>
          <a:bodyPr/>
          <a:lstStyle/>
          <a:p>
            <a:pPr marL="342900" indent="-342900">
              <a:buFont typeface="Arial" panose="020B0604020202020204" pitchFamily="34" charset="0"/>
              <a:buChar char="•"/>
            </a:pPr>
            <a:r>
              <a:rPr lang="en-US" sz="3600" dirty="0" smtClean="0">
                <a:latin typeface="+mn-lt"/>
              </a:rPr>
              <a:t>Microsystem consisting of 14  urgent care &amp; family practice combination clinics</a:t>
            </a:r>
          </a:p>
          <a:p>
            <a:pPr marL="342900" indent="-342900">
              <a:buFont typeface="Arial" panose="020B0604020202020204" pitchFamily="34" charset="0"/>
              <a:buChar char="•"/>
            </a:pPr>
            <a:r>
              <a:rPr lang="en-US" sz="3600" dirty="0">
                <a:latin typeface="+mn-lt"/>
              </a:rPr>
              <a:t> </a:t>
            </a:r>
            <a:r>
              <a:rPr lang="en-US" sz="3600" dirty="0" smtClean="0">
                <a:latin typeface="+mn-lt"/>
              </a:rPr>
              <a:t>Recognition of staff not knowing medications and dosage calculations which lead to chart reviews</a:t>
            </a:r>
          </a:p>
          <a:p>
            <a:pPr marL="342900" indent="-342900">
              <a:buFont typeface="Arial" panose="020B0604020202020204" pitchFamily="34" charset="0"/>
              <a:buChar char="•"/>
            </a:pPr>
            <a:r>
              <a:rPr lang="en-US" sz="3600" dirty="0" smtClean="0">
                <a:latin typeface="+mn-lt"/>
              </a:rPr>
              <a:t>Documentation errors noted </a:t>
            </a:r>
          </a:p>
          <a:p>
            <a:pPr marL="342900" indent="-342900">
              <a:buFont typeface="Arial" panose="020B0604020202020204" pitchFamily="34" charset="0"/>
              <a:buChar char="•"/>
            </a:pPr>
            <a:r>
              <a:rPr lang="en-US" sz="3600" dirty="0" smtClean="0">
                <a:latin typeface="+mn-lt"/>
              </a:rPr>
              <a:t>Observation of providers and staff in medication ordering and administering process</a:t>
            </a:r>
          </a:p>
          <a:p>
            <a:pPr marL="342900" indent="-342900">
              <a:buFont typeface="Arial" panose="020B0604020202020204" pitchFamily="34" charset="0"/>
              <a:buChar char="•"/>
            </a:pPr>
            <a:r>
              <a:rPr lang="en-US" sz="3600" dirty="0" smtClean="0">
                <a:latin typeface="+mn-lt"/>
              </a:rPr>
              <a:t>FMEA was conducted</a:t>
            </a:r>
          </a:p>
          <a:p>
            <a:pPr marL="342900" indent="-342900">
              <a:buFont typeface="Arial" panose="020B0604020202020204" pitchFamily="34" charset="0"/>
              <a:buChar char="•"/>
            </a:pPr>
            <a:r>
              <a:rPr lang="en-US" sz="3600" dirty="0" smtClean="0">
                <a:latin typeface="+mn-lt"/>
              </a:rPr>
              <a:t>Research completed on best practices and medication administration errors and improvement in outpatient care</a:t>
            </a:r>
            <a:endParaRPr lang="en-US" sz="3600" dirty="0">
              <a:latin typeface="+mn-lt"/>
            </a:endParaRPr>
          </a:p>
        </p:txBody>
      </p:sp>
      <p:sp>
        <p:nvSpPr>
          <p:cNvPr id="450" name="Text Placeholder 449"/>
          <p:cNvSpPr>
            <a:spLocks noGrp="1"/>
          </p:cNvSpPr>
          <p:nvPr>
            <p:ph type="body" sz="quarter" idx="11"/>
          </p:nvPr>
        </p:nvSpPr>
        <p:spPr>
          <a:xfrm>
            <a:off x="922341" y="5464111"/>
            <a:ext cx="10048875" cy="923322"/>
          </a:xfrm>
        </p:spPr>
        <p:txBody>
          <a:bodyPr/>
          <a:lstStyle/>
          <a:p>
            <a:r>
              <a:rPr lang="en-US" sz="4800" u="none" dirty="0" smtClean="0"/>
              <a:t>Background</a:t>
            </a:r>
            <a:endParaRPr lang="en-US" sz="4800" u="none" dirty="0"/>
          </a:p>
        </p:txBody>
      </p:sp>
      <p:sp>
        <p:nvSpPr>
          <p:cNvPr id="455" name="Text Placeholder 454"/>
          <p:cNvSpPr>
            <a:spLocks noGrp="1"/>
          </p:cNvSpPr>
          <p:nvPr>
            <p:ph type="body" sz="quarter" idx="22"/>
          </p:nvPr>
        </p:nvSpPr>
        <p:spPr>
          <a:xfrm>
            <a:off x="11608402" y="14361407"/>
            <a:ext cx="10048875" cy="923322"/>
          </a:xfrm>
        </p:spPr>
        <p:txBody>
          <a:bodyPr/>
          <a:lstStyle/>
          <a:p>
            <a:r>
              <a:rPr lang="en-US" sz="4800" dirty="0" smtClean="0"/>
              <a:t>SWOT Analysis</a:t>
            </a:r>
            <a:endParaRPr lang="en-US" sz="4800" dirty="0"/>
          </a:p>
        </p:txBody>
      </p:sp>
      <p:sp>
        <p:nvSpPr>
          <p:cNvPr id="456" name="Text Placeholder 455"/>
          <p:cNvSpPr>
            <a:spLocks noGrp="1"/>
          </p:cNvSpPr>
          <p:nvPr>
            <p:ph type="body" sz="quarter" idx="23"/>
          </p:nvPr>
        </p:nvSpPr>
        <p:spPr>
          <a:xfrm>
            <a:off x="22259926" y="6441294"/>
            <a:ext cx="10048874" cy="1538861"/>
          </a:xfrm>
        </p:spPr>
        <p:txBody>
          <a:bodyPr/>
          <a:lstStyle/>
          <a:p>
            <a:r>
              <a:rPr lang="en-US" sz="4000" b="1" dirty="0" smtClean="0">
                <a:latin typeface="+mn-lt"/>
              </a:rPr>
              <a:t>Lewin’s </a:t>
            </a:r>
            <a:r>
              <a:rPr lang="en-US" sz="4000" b="1" dirty="0">
                <a:latin typeface="+mn-lt"/>
              </a:rPr>
              <a:t>3 Step Change </a:t>
            </a:r>
            <a:r>
              <a:rPr lang="en-US" sz="4000" b="1" dirty="0" smtClean="0">
                <a:latin typeface="+mn-lt"/>
              </a:rPr>
              <a:t>Theory</a:t>
            </a:r>
            <a:endParaRPr lang="en-US" sz="4000" b="1" dirty="0"/>
          </a:p>
          <a:p>
            <a:endParaRPr lang="en-US" dirty="0"/>
          </a:p>
        </p:txBody>
      </p:sp>
      <p:sp>
        <p:nvSpPr>
          <p:cNvPr id="457" name="Text Placeholder 456"/>
          <p:cNvSpPr>
            <a:spLocks noGrp="1"/>
          </p:cNvSpPr>
          <p:nvPr>
            <p:ph type="body" sz="quarter" idx="24"/>
          </p:nvPr>
        </p:nvSpPr>
        <p:spPr>
          <a:xfrm rot="16200000">
            <a:off x="19586198" y="27665247"/>
            <a:ext cx="7617223" cy="1809718"/>
          </a:xfrm>
        </p:spPr>
        <p:txBody>
          <a:bodyPr/>
          <a:lstStyle/>
          <a:p>
            <a:r>
              <a:rPr lang="en-US" sz="4800" dirty="0" smtClean="0"/>
              <a:t>Theoretical </a:t>
            </a:r>
          </a:p>
          <a:p>
            <a:r>
              <a:rPr lang="en-US" sz="4800" dirty="0" smtClean="0"/>
              <a:t>Direction</a:t>
            </a:r>
          </a:p>
        </p:txBody>
      </p:sp>
      <p:sp>
        <p:nvSpPr>
          <p:cNvPr id="458" name="Text Placeholder 457"/>
          <p:cNvSpPr>
            <a:spLocks noGrp="1"/>
          </p:cNvSpPr>
          <p:nvPr>
            <p:ph type="body" sz="quarter" idx="25"/>
          </p:nvPr>
        </p:nvSpPr>
        <p:spPr>
          <a:xfrm>
            <a:off x="32857143" y="5669601"/>
            <a:ext cx="10047018" cy="861766"/>
          </a:xfrm>
        </p:spPr>
        <p:txBody>
          <a:bodyPr/>
          <a:lstStyle/>
          <a:p>
            <a:r>
              <a:rPr lang="en-US" sz="4400" dirty="0" smtClean="0"/>
              <a:t>Implementation Plan &amp; Timeline</a:t>
            </a:r>
            <a:endParaRPr lang="en-US" sz="4400" dirty="0"/>
          </a:p>
        </p:txBody>
      </p:sp>
      <p:sp>
        <p:nvSpPr>
          <p:cNvPr id="459" name="Text Placeholder 458"/>
          <p:cNvSpPr>
            <a:spLocks noGrp="1"/>
          </p:cNvSpPr>
          <p:nvPr>
            <p:ph type="body" sz="quarter" idx="26"/>
          </p:nvPr>
        </p:nvSpPr>
        <p:spPr>
          <a:xfrm>
            <a:off x="32970924" y="6587939"/>
            <a:ext cx="10047018" cy="8771610"/>
          </a:xfrm>
        </p:spPr>
        <p:txBody>
          <a:bodyPr/>
          <a:lstStyle/>
          <a:p>
            <a:pPr>
              <a:spcBef>
                <a:spcPts val="0"/>
              </a:spcBef>
            </a:pPr>
            <a:r>
              <a:rPr lang="en-US" sz="3600" dirty="0">
                <a:latin typeface="Calibri"/>
                <a:ea typeface="Times New Roman"/>
              </a:rPr>
              <a:t>Implementation planning includes:</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Medication administration baseline audit</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Staff education – steps of medication administration via email</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Staff drop box for monthly medication administration education topics for staff input and buy-in for a medication process improvement campaign</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Medication protocol development &amp; revision</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Protocol poster</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Process poster with halt steps </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Process and timeline for implementation presented to Back Office Team  and Director</a:t>
            </a:r>
            <a:endParaRPr lang="en-US" sz="3600" dirty="0">
              <a:latin typeface="Times New Roman"/>
              <a:ea typeface="Times New Roman"/>
            </a:endParaRPr>
          </a:p>
          <a:p>
            <a:pPr marL="342900" marR="0" lvl="0" indent="-342900">
              <a:spcBef>
                <a:spcPts val="0"/>
              </a:spcBef>
              <a:spcAft>
                <a:spcPts val="0"/>
              </a:spcAft>
              <a:buFont typeface="Symbol"/>
              <a:buChar char=""/>
            </a:pPr>
            <a:r>
              <a:rPr lang="en-US" sz="3600" dirty="0">
                <a:latin typeface="Calibri"/>
                <a:ea typeface="Times New Roman"/>
              </a:rPr>
              <a:t>Clinic Administrator notification and project plan training </a:t>
            </a:r>
            <a:endParaRPr lang="en-US" sz="3600" dirty="0">
              <a:latin typeface="Times New Roman"/>
              <a:ea typeface="Times New Roman"/>
            </a:endParaRPr>
          </a:p>
        </p:txBody>
      </p:sp>
      <p:sp>
        <p:nvSpPr>
          <p:cNvPr id="460" name="Text Placeholder 459"/>
          <p:cNvSpPr>
            <a:spLocks noGrp="1"/>
          </p:cNvSpPr>
          <p:nvPr>
            <p:ph type="body" sz="quarter" idx="27"/>
          </p:nvPr>
        </p:nvSpPr>
        <p:spPr>
          <a:xfrm>
            <a:off x="33505761" y="31101464"/>
            <a:ext cx="9037901" cy="738656"/>
          </a:xfrm>
        </p:spPr>
        <p:txBody>
          <a:bodyPr/>
          <a:lstStyle/>
          <a:p>
            <a:pPr algn="l"/>
            <a:r>
              <a:rPr lang="en-US" sz="3600" u="none" dirty="0" smtClean="0"/>
              <a:t>References: Available upon request</a:t>
            </a:r>
            <a:endParaRPr lang="en-US" sz="3600" u="none" dirty="0"/>
          </a:p>
        </p:txBody>
      </p:sp>
      <p:sp>
        <p:nvSpPr>
          <p:cNvPr id="464" name="Text Placeholder 463"/>
          <p:cNvSpPr>
            <a:spLocks noGrp="1"/>
          </p:cNvSpPr>
          <p:nvPr>
            <p:ph type="body" sz="quarter" idx="96"/>
          </p:nvPr>
        </p:nvSpPr>
        <p:spPr>
          <a:xfrm>
            <a:off x="883728" y="18816125"/>
            <a:ext cx="10056813" cy="4795137"/>
          </a:xfrm>
        </p:spPr>
        <p:txBody>
          <a:bodyPr/>
          <a:lstStyle/>
          <a:p>
            <a:pPr algn="ctr"/>
            <a:r>
              <a:rPr lang="en-US" sz="4400" b="1" u="sng" dirty="0" smtClean="0">
                <a:latin typeface="+mn-lt"/>
              </a:rPr>
              <a:t>Supportive Data-</a:t>
            </a:r>
          </a:p>
          <a:p>
            <a:pPr marL="342900" indent="-342900">
              <a:buFont typeface="Arial" panose="020B0604020202020204" pitchFamily="34" charset="0"/>
              <a:buChar char="•"/>
            </a:pPr>
            <a:r>
              <a:rPr lang="en-US" sz="3600" dirty="0" smtClean="0">
                <a:latin typeface="+mn-lt"/>
              </a:rPr>
              <a:t>Process map shows evidence based steps for medication administration</a:t>
            </a:r>
          </a:p>
          <a:p>
            <a:pPr marL="342900" indent="-342900">
              <a:buFont typeface="Arial" panose="020B0604020202020204" pitchFamily="34" charset="0"/>
              <a:buChar char="•"/>
            </a:pPr>
            <a:r>
              <a:rPr lang="en-US" sz="3600" dirty="0" smtClean="0">
                <a:latin typeface="+mn-lt"/>
              </a:rPr>
              <a:t>Fishbone diagram displays flaws and failures in the system</a:t>
            </a:r>
          </a:p>
          <a:p>
            <a:pPr marL="342900" indent="-342900">
              <a:buFont typeface="Arial" panose="020B0604020202020204" pitchFamily="34" charset="0"/>
              <a:buChar char="•"/>
            </a:pPr>
            <a:r>
              <a:rPr lang="en-US" sz="3600" dirty="0" smtClean="0">
                <a:latin typeface="+mn-lt"/>
              </a:rPr>
              <a:t>400-600 medications administered each day in the microsystem</a:t>
            </a:r>
          </a:p>
        </p:txBody>
      </p:sp>
      <p:sp>
        <p:nvSpPr>
          <p:cNvPr id="466" name="Text Placeholder 465"/>
          <p:cNvSpPr>
            <a:spLocks noGrp="1"/>
          </p:cNvSpPr>
          <p:nvPr>
            <p:ph type="body" sz="quarter" idx="151"/>
          </p:nvPr>
        </p:nvSpPr>
        <p:spPr/>
        <p:txBody>
          <a:bodyPr>
            <a:noAutofit/>
          </a:bodyPr>
          <a:lstStyle/>
          <a:p>
            <a:r>
              <a:rPr lang="en-US" sz="7200" dirty="0" smtClean="0"/>
              <a:t>Savannah M. Klinginsmith, RN, MSN-CNL Student</a:t>
            </a:r>
            <a:endParaRPr lang="en-US" sz="7200" dirty="0"/>
          </a:p>
        </p:txBody>
      </p:sp>
      <p:sp>
        <p:nvSpPr>
          <p:cNvPr id="467" name="Text Placeholder 466"/>
          <p:cNvSpPr>
            <a:spLocks noGrp="1"/>
          </p:cNvSpPr>
          <p:nvPr>
            <p:ph type="body" sz="quarter" idx="153"/>
          </p:nvPr>
        </p:nvSpPr>
        <p:spPr>
          <a:xfrm>
            <a:off x="5032530" y="465813"/>
            <a:ext cx="33420396" cy="1637973"/>
          </a:xfrm>
        </p:spPr>
        <p:txBody>
          <a:bodyPr>
            <a:normAutofit fontScale="92500" lnSpcReduction="10000"/>
          </a:bodyPr>
          <a:lstStyle/>
          <a:p>
            <a:r>
              <a:rPr lang="en-US" b="1" dirty="0" smtClean="0"/>
              <a:t>Outpatient Medication Error Improvement</a:t>
            </a:r>
            <a:endParaRPr lang="en-US" b="1" dirty="0"/>
          </a:p>
        </p:txBody>
      </p:sp>
      <p:pic>
        <p:nvPicPr>
          <p:cNvPr id="4100" name="Picture 4" descr="C:\Users\kiddo\AppData\Local\Microsoft\Windows\Temporary Internet Files\Content.IE5\PC13QVJV\MP9004422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4171" y="26615291"/>
            <a:ext cx="2781834" cy="417275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173335" y="24222897"/>
            <a:ext cx="9192127" cy="8771632"/>
          </a:xfrm>
          <a:prstGeom prst="rect">
            <a:avLst/>
          </a:prstGeom>
          <a:noFill/>
        </p:spPr>
        <p:txBody>
          <a:bodyPr wrap="square" rtlCol="0">
            <a:spAutoFit/>
          </a:bodyPr>
          <a:lstStyle/>
          <a:p>
            <a:pPr algn="ctr"/>
            <a:r>
              <a:rPr lang="en-US" sz="4800" b="1" u="sng" dirty="0" smtClean="0">
                <a:solidFill>
                  <a:schemeClr val="accent5">
                    <a:lumMod val="50000"/>
                  </a:schemeClr>
                </a:solidFill>
              </a:rPr>
              <a:t>Business Case</a:t>
            </a:r>
          </a:p>
          <a:p>
            <a:pPr marL="685800" indent="-685800">
              <a:buFont typeface="Arial" panose="020B0604020202020204" pitchFamily="34" charset="0"/>
              <a:buChar char="•"/>
            </a:pPr>
            <a:endParaRPr lang="en-US" sz="3600" dirty="0" smtClean="0">
              <a:solidFill>
                <a:schemeClr val="accent5">
                  <a:lumMod val="50000"/>
                </a:schemeClr>
              </a:solidFill>
            </a:endParaRPr>
          </a:p>
          <a:p>
            <a:pPr marL="685800" indent="-685800">
              <a:buFont typeface="Arial" panose="020B0604020202020204" pitchFamily="34" charset="0"/>
              <a:buChar char="•"/>
            </a:pPr>
            <a:r>
              <a:rPr lang="en-US" sz="3600" dirty="0" smtClean="0">
                <a:solidFill>
                  <a:schemeClr val="accent5">
                    <a:lumMod val="50000"/>
                  </a:schemeClr>
                </a:solidFill>
              </a:rPr>
              <a:t>Estimated 260-280 CNL hours at range of $25-$30/hour</a:t>
            </a:r>
          </a:p>
          <a:p>
            <a:pPr marL="685800" indent="-685800">
              <a:buFont typeface="Arial" panose="020B0604020202020204" pitchFamily="34" charset="0"/>
              <a:buChar char="•"/>
            </a:pPr>
            <a:r>
              <a:rPr lang="en-US" sz="3600" dirty="0" smtClean="0">
                <a:solidFill>
                  <a:schemeClr val="accent5">
                    <a:lumMod val="50000"/>
                  </a:schemeClr>
                </a:solidFill>
              </a:rPr>
              <a:t>Staff Training estimated 4-6 hours at range of $16-22/hour</a:t>
            </a:r>
          </a:p>
          <a:p>
            <a:pPr marL="685800" indent="-685800">
              <a:buFont typeface="Arial" panose="020B0604020202020204" pitchFamily="34" charset="0"/>
              <a:buChar char="•"/>
            </a:pPr>
            <a:r>
              <a:rPr lang="en-US" sz="3600" dirty="0" smtClean="0">
                <a:solidFill>
                  <a:schemeClr val="accent5">
                    <a:lumMod val="50000"/>
                  </a:schemeClr>
                </a:solidFill>
              </a:rPr>
              <a:t>Expenditures are proactive in error prevention</a:t>
            </a:r>
          </a:p>
          <a:p>
            <a:pPr marL="685800" indent="-685800">
              <a:buFont typeface="Arial" panose="020B0604020202020204" pitchFamily="34" charset="0"/>
              <a:buChar char="•"/>
            </a:pPr>
            <a:r>
              <a:rPr lang="en-US" sz="3600" dirty="0" smtClean="0">
                <a:solidFill>
                  <a:schemeClr val="accent5">
                    <a:lumMod val="50000"/>
                  </a:schemeClr>
                </a:solidFill>
              </a:rPr>
              <a:t>Network for Excellence in Health Innovation estimates 16.4 billion dollars of  preventable errors occur in the outpatient setting annually</a:t>
            </a:r>
          </a:p>
          <a:p>
            <a:pPr marL="685800" indent="-685800">
              <a:buFont typeface="Arial" panose="020B0604020202020204" pitchFamily="34" charset="0"/>
              <a:buChar char="•"/>
            </a:pPr>
            <a:endParaRPr lang="en-US" sz="3600" dirty="0" smtClean="0">
              <a:solidFill>
                <a:schemeClr val="accent5">
                  <a:lumMod val="50000"/>
                </a:schemeClr>
              </a:solidFill>
            </a:endParaRPr>
          </a:p>
          <a:p>
            <a:pPr marL="685800" indent="-685800">
              <a:buFont typeface="Arial" panose="020B0604020202020204" pitchFamily="34" charset="0"/>
              <a:buChar char="•"/>
            </a:pPr>
            <a:endParaRPr lang="en-US" sz="3600" dirty="0" smtClean="0">
              <a:solidFill>
                <a:schemeClr val="accent5">
                  <a:lumMod val="50000"/>
                </a:schemeClr>
              </a:solidFill>
            </a:endParaRPr>
          </a:p>
          <a:p>
            <a:pPr marL="685800" indent="-685800" algn="ctr">
              <a:buFont typeface="Arial" panose="020B0604020202020204" pitchFamily="34" charset="0"/>
              <a:buChar char="•"/>
            </a:pPr>
            <a:endParaRPr lang="en-US" sz="4800" b="1" u="sng" dirty="0" smtClean="0">
              <a:solidFill>
                <a:schemeClr val="accent5">
                  <a:lumMod val="50000"/>
                </a:schemeClr>
              </a:solidFill>
            </a:endParaRPr>
          </a:p>
        </p:txBody>
      </p:sp>
      <p:sp>
        <p:nvSpPr>
          <p:cNvPr id="27" name="TextBox 26"/>
          <p:cNvSpPr txBox="1"/>
          <p:nvPr/>
        </p:nvSpPr>
        <p:spPr>
          <a:xfrm>
            <a:off x="32969068" y="22903417"/>
            <a:ext cx="10048874" cy="4647426"/>
          </a:xfrm>
          <a:prstGeom prst="rect">
            <a:avLst/>
          </a:prstGeom>
          <a:noFill/>
        </p:spPr>
        <p:txBody>
          <a:bodyPr wrap="square" rtlCol="0">
            <a:spAutoFit/>
          </a:bodyPr>
          <a:lstStyle/>
          <a:p>
            <a:pPr algn="ctr"/>
            <a:r>
              <a:rPr lang="en-US" sz="4400" b="1" u="sng" dirty="0" smtClean="0">
                <a:solidFill>
                  <a:schemeClr val="accent5">
                    <a:lumMod val="50000"/>
                  </a:schemeClr>
                </a:solidFill>
              </a:rPr>
              <a:t>Results &amp; Recommendations</a:t>
            </a:r>
          </a:p>
          <a:p>
            <a:pPr marL="342900" indent="-342900">
              <a:buFont typeface="Arial" panose="020B0604020202020204" pitchFamily="34" charset="0"/>
              <a:buChar char="•"/>
            </a:pPr>
            <a:endParaRPr lang="en-US" sz="3600" dirty="0" smtClean="0">
              <a:solidFill>
                <a:schemeClr val="accent5">
                  <a:lumMod val="50000"/>
                </a:schemeClr>
              </a:solidFill>
            </a:endParaRPr>
          </a:p>
          <a:p>
            <a:pPr marL="342900" indent="-342900">
              <a:buFont typeface="Arial" panose="020B0604020202020204" pitchFamily="34" charset="0"/>
              <a:buChar char="•"/>
            </a:pPr>
            <a:r>
              <a:rPr lang="en-US" sz="3600" dirty="0" smtClean="0">
                <a:solidFill>
                  <a:schemeClr val="accent5">
                    <a:lumMod val="50000"/>
                  </a:schemeClr>
                </a:solidFill>
              </a:rPr>
              <a:t>Project </a:t>
            </a:r>
            <a:r>
              <a:rPr lang="en-US" sz="3600" dirty="0" smtClean="0">
                <a:solidFill>
                  <a:schemeClr val="accent5">
                    <a:lumMod val="50000"/>
                  </a:schemeClr>
                </a:solidFill>
              </a:rPr>
              <a:t>on hold – allow for flexibility in the timeline</a:t>
            </a:r>
          </a:p>
          <a:p>
            <a:pPr marL="342900" indent="-342900">
              <a:buFont typeface="Arial" panose="020B0604020202020204" pitchFamily="34" charset="0"/>
              <a:buChar char="•"/>
            </a:pPr>
            <a:r>
              <a:rPr lang="en-US" sz="3600" dirty="0" smtClean="0">
                <a:solidFill>
                  <a:schemeClr val="accent5">
                    <a:lumMod val="50000"/>
                  </a:schemeClr>
                </a:solidFill>
              </a:rPr>
              <a:t>Results show  if proactive in medication safety – error prevention</a:t>
            </a:r>
          </a:p>
          <a:p>
            <a:pPr marL="342900" indent="-342900">
              <a:buFont typeface="Arial" panose="020B0604020202020204" pitchFamily="34" charset="0"/>
              <a:buChar char="•"/>
            </a:pPr>
            <a:r>
              <a:rPr lang="en-US" sz="3600" dirty="0" smtClean="0">
                <a:solidFill>
                  <a:schemeClr val="accent5">
                    <a:lumMod val="50000"/>
                  </a:schemeClr>
                </a:solidFill>
              </a:rPr>
              <a:t>Recommend to continue </a:t>
            </a:r>
            <a:r>
              <a:rPr lang="en-US" sz="3600" dirty="0">
                <a:solidFill>
                  <a:schemeClr val="accent5">
                    <a:lumMod val="50000"/>
                  </a:schemeClr>
                </a:solidFill>
              </a:rPr>
              <a:t>with the </a:t>
            </a:r>
            <a:r>
              <a:rPr lang="en-US" sz="3600" dirty="0" smtClean="0">
                <a:solidFill>
                  <a:schemeClr val="accent5">
                    <a:lumMod val="50000"/>
                  </a:schemeClr>
                </a:solidFill>
              </a:rPr>
              <a:t>project when it is feasible to do so</a:t>
            </a:r>
            <a:endParaRPr lang="en-US" sz="3600" dirty="0">
              <a:solidFill>
                <a:schemeClr val="accent5">
                  <a:lumMod val="50000"/>
                </a:schemeClr>
              </a:solidFill>
            </a:endParaRPr>
          </a:p>
          <a:p>
            <a:pPr marL="342900" indent="-342900">
              <a:buFont typeface="Arial" panose="020B0604020202020204" pitchFamily="34" charset="0"/>
              <a:buChar char="•"/>
            </a:pPr>
            <a:endParaRPr lang="en-US" sz="3600" dirty="0">
              <a:solidFill>
                <a:schemeClr val="accent5">
                  <a:lumMod val="50000"/>
                </a:schemeClr>
              </a:solidFill>
            </a:endParaRPr>
          </a:p>
        </p:txBody>
      </p:sp>
      <p:sp>
        <p:nvSpPr>
          <p:cNvPr id="37" name="Text Placeholder 456"/>
          <p:cNvSpPr txBox="1">
            <a:spLocks/>
          </p:cNvSpPr>
          <p:nvPr/>
        </p:nvSpPr>
        <p:spPr>
          <a:xfrm>
            <a:off x="22259926" y="16176683"/>
            <a:ext cx="10058400" cy="861766"/>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smtClean="0"/>
              <a:t>Summary of Evidence</a:t>
            </a:r>
            <a:endParaRPr lang="en-US" sz="4400" dirty="0"/>
          </a:p>
        </p:txBody>
      </p:sp>
      <p:sp>
        <p:nvSpPr>
          <p:cNvPr id="38" name="Text Placeholder 455"/>
          <p:cNvSpPr txBox="1">
            <a:spLocks/>
          </p:cNvSpPr>
          <p:nvPr/>
        </p:nvSpPr>
        <p:spPr>
          <a:xfrm>
            <a:off x="22269452" y="17425867"/>
            <a:ext cx="10048874" cy="815605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spcBef>
                <a:spcPts val="0"/>
              </a:spcBef>
            </a:pPr>
            <a:r>
              <a:rPr lang="en-US" sz="3600" dirty="0" smtClean="0">
                <a:latin typeface="+mn-lt"/>
                <a:ea typeface="Times New Roman"/>
              </a:rPr>
              <a:t>Research </a:t>
            </a:r>
            <a:r>
              <a:rPr lang="en-US" sz="3600" dirty="0">
                <a:latin typeface="+mn-lt"/>
                <a:ea typeface="Times New Roman"/>
              </a:rPr>
              <a:t>data shows that the following can improve the safety of medication administration in the outpatient care settings:</a:t>
            </a:r>
          </a:p>
          <a:p>
            <a:pPr marL="342900" marR="0" lvl="0" indent="-342900">
              <a:spcBef>
                <a:spcPts val="0"/>
              </a:spcBef>
              <a:spcAft>
                <a:spcPts val="0"/>
              </a:spcAft>
              <a:buFont typeface="Symbol"/>
              <a:buChar char=""/>
            </a:pPr>
            <a:r>
              <a:rPr lang="en-US" sz="3600" dirty="0" smtClean="0">
                <a:latin typeface="+mn-lt"/>
                <a:ea typeface="Times New Roman"/>
              </a:rPr>
              <a:t>Improve </a:t>
            </a:r>
            <a:r>
              <a:rPr lang="en-US" sz="3600" dirty="0">
                <a:latin typeface="+mn-lt"/>
                <a:ea typeface="Times New Roman"/>
              </a:rPr>
              <a:t>medication reconciliation</a:t>
            </a:r>
          </a:p>
          <a:p>
            <a:pPr marL="342900" marR="0" lvl="0" indent="-342900">
              <a:spcBef>
                <a:spcPts val="0"/>
              </a:spcBef>
              <a:spcAft>
                <a:spcPts val="0"/>
              </a:spcAft>
              <a:buFont typeface="Symbol"/>
              <a:buChar char=""/>
            </a:pPr>
            <a:r>
              <a:rPr lang="en-US" sz="3600" dirty="0" smtClean="0">
                <a:latin typeface="+mn-lt"/>
                <a:ea typeface="Times New Roman"/>
              </a:rPr>
              <a:t>Have </a:t>
            </a:r>
            <a:r>
              <a:rPr lang="en-US" sz="3600" dirty="0">
                <a:latin typeface="+mn-lt"/>
                <a:ea typeface="Times New Roman"/>
              </a:rPr>
              <a:t>current medication references available</a:t>
            </a:r>
          </a:p>
          <a:p>
            <a:pPr marL="342900" marR="0" lvl="0" indent="-342900">
              <a:spcBef>
                <a:spcPts val="0"/>
              </a:spcBef>
              <a:spcAft>
                <a:spcPts val="0"/>
              </a:spcAft>
              <a:buFont typeface="Symbol"/>
              <a:buChar char=""/>
            </a:pPr>
            <a:r>
              <a:rPr lang="en-US" sz="3600" dirty="0">
                <a:latin typeface="+mn-lt"/>
                <a:ea typeface="Times New Roman"/>
              </a:rPr>
              <a:t>Standardize medication measuring </a:t>
            </a:r>
            <a:r>
              <a:rPr lang="en-US" sz="3600" dirty="0" smtClean="0">
                <a:latin typeface="+mn-lt"/>
                <a:ea typeface="Times New Roman"/>
              </a:rPr>
              <a:t>products</a:t>
            </a:r>
          </a:p>
          <a:p>
            <a:pPr marL="342900" marR="0" lvl="0" indent="-342900">
              <a:spcBef>
                <a:spcPts val="0"/>
              </a:spcBef>
              <a:spcAft>
                <a:spcPts val="0"/>
              </a:spcAft>
              <a:buFont typeface="Symbol"/>
              <a:buChar char=""/>
            </a:pPr>
            <a:r>
              <a:rPr lang="en-US" sz="3600" dirty="0" smtClean="0">
                <a:latin typeface="+mn-lt"/>
                <a:ea typeface="Times New Roman"/>
              </a:rPr>
              <a:t>Staff Education: calculations</a:t>
            </a:r>
            <a:r>
              <a:rPr lang="en-US" sz="3600" dirty="0">
                <a:latin typeface="+mn-lt"/>
                <a:ea typeface="Times New Roman"/>
              </a:rPr>
              <a:t>, dosing, and reconstitution</a:t>
            </a:r>
          </a:p>
          <a:p>
            <a:pPr marL="342900" marR="0" lvl="0" indent="-342900">
              <a:spcBef>
                <a:spcPts val="0"/>
              </a:spcBef>
              <a:spcAft>
                <a:spcPts val="0"/>
              </a:spcAft>
              <a:buFont typeface="Symbol"/>
              <a:buChar char=""/>
            </a:pPr>
            <a:r>
              <a:rPr lang="en-US" sz="3600" dirty="0">
                <a:latin typeface="+mn-lt"/>
                <a:ea typeface="Times New Roman"/>
              </a:rPr>
              <a:t>Facilitate and improve communication between providers and </a:t>
            </a:r>
            <a:r>
              <a:rPr lang="en-US" sz="3600" dirty="0" smtClean="0">
                <a:latin typeface="+mn-lt"/>
                <a:ea typeface="Times New Roman"/>
              </a:rPr>
              <a:t>staff; order clarification</a:t>
            </a:r>
            <a:endParaRPr lang="en-US" sz="3600" dirty="0">
              <a:latin typeface="+mn-lt"/>
              <a:ea typeface="Times New Roman"/>
            </a:endParaRPr>
          </a:p>
          <a:p>
            <a:pPr marL="342900" marR="0" lvl="0" indent="-342900">
              <a:spcBef>
                <a:spcPts val="0"/>
              </a:spcBef>
              <a:spcAft>
                <a:spcPts val="0"/>
              </a:spcAft>
              <a:buFont typeface="Symbol"/>
              <a:buChar char=""/>
            </a:pPr>
            <a:r>
              <a:rPr lang="en-US" sz="3600" dirty="0">
                <a:latin typeface="+mn-lt"/>
                <a:ea typeface="Times New Roman"/>
              </a:rPr>
              <a:t>Develop and implement safe processes and protocols for improved safety</a:t>
            </a:r>
          </a:p>
          <a:p>
            <a:pPr marL="457200" marR="0">
              <a:spcBef>
                <a:spcPts val="0"/>
              </a:spcBef>
              <a:spcAft>
                <a:spcPts val="0"/>
              </a:spcAft>
            </a:pPr>
            <a:r>
              <a:rPr lang="en-US" sz="2000" dirty="0">
                <a:latin typeface="+mn-lt"/>
                <a:ea typeface="Times New Roman"/>
              </a:rPr>
              <a:t> </a:t>
            </a:r>
          </a:p>
          <a:p>
            <a:pPr>
              <a:spcBef>
                <a:spcPts val="0"/>
              </a:spcBef>
            </a:pPr>
            <a:r>
              <a:rPr lang="en-US" sz="2400" dirty="0">
                <a:latin typeface="+mn-lt"/>
                <a:ea typeface="Times New Roman"/>
              </a:rPr>
              <a:t>[Abramson et al (2012), Bernstein et al (2011), Forster and Auger (2013), </a:t>
            </a:r>
            <a:r>
              <a:rPr lang="en-US" sz="2400" dirty="0" err="1">
                <a:latin typeface="+mn-lt"/>
                <a:ea typeface="Times New Roman"/>
              </a:rPr>
              <a:t>Mehndiratta</a:t>
            </a:r>
            <a:r>
              <a:rPr lang="en-US" sz="2400" dirty="0">
                <a:latin typeface="+mn-lt"/>
                <a:ea typeface="Times New Roman"/>
              </a:rPr>
              <a:t> (2012), Neuss (2013</a:t>
            </a:r>
            <a:r>
              <a:rPr lang="en-US" sz="2400" dirty="0" smtClean="0">
                <a:latin typeface="+mn-lt"/>
                <a:ea typeface="Times New Roman"/>
              </a:rPr>
              <a:t>)]</a:t>
            </a:r>
            <a:endParaRPr lang="en-US" sz="2400" dirty="0">
              <a:latin typeface="+mn-lt"/>
              <a:ea typeface="Times New Roman"/>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308" y="741465"/>
            <a:ext cx="8197794" cy="366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50"/>
          </p:nvPr>
        </p:nvSpPr>
        <p:spPr/>
        <p:txBody>
          <a:bodyPr>
            <a:normAutofit/>
          </a:bodyPr>
          <a:lstStyle/>
          <a:p>
            <a:r>
              <a:rPr lang="en-US" sz="7200" dirty="0" smtClean="0"/>
              <a:t>Patient Safety Initiative – Improving Medication Administration</a:t>
            </a:r>
            <a:endParaRPr lang="en-US" sz="7200"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9807" y="662142"/>
            <a:ext cx="7364247" cy="364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3684257820"/>
              </p:ext>
            </p:extLst>
          </p:nvPr>
        </p:nvGraphicFramePr>
        <p:xfrm>
          <a:off x="22203042" y="7319527"/>
          <a:ext cx="10654101" cy="80722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8403" y="6692117"/>
            <a:ext cx="10048874" cy="7227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239845827"/>
              </p:ext>
            </p:extLst>
          </p:nvPr>
        </p:nvGraphicFramePr>
        <p:xfrm>
          <a:off x="11900218" y="15777541"/>
          <a:ext cx="9465244" cy="8107680"/>
        </p:xfrm>
        <a:graphic>
          <a:graphicData uri="http://schemas.openxmlformats.org/drawingml/2006/table">
            <a:tbl>
              <a:tblPr firstRow="1" firstCol="1" bandRow="1">
                <a:tableStyleId>{69C7853C-536D-4A76-A0AE-DD22124D55A5}</a:tableStyleId>
              </a:tblPr>
              <a:tblGrid>
                <a:gridCol w="4732622"/>
                <a:gridCol w="4732622"/>
              </a:tblGrid>
              <a:tr h="374398">
                <a:tc>
                  <a:txBody>
                    <a:bodyPr/>
                    <a:lstStyle/>
                    <a:p>
                      <a:pPr marL="0" marR="0">
                        <a:spcBef>
                          <a:spcPts val="0"/>
                        </a:spcBef>
                        <a:spcAft>
                          <a:spcPts val="0"/>
                        </a:spcAft>
                      </a:pPr>
                      <a:r>
                        <a:rPr lang="en-US" sz="2800" dirty="0">
                          <a:effectLst/>
                        </a:rPr>
                        <a:t>Strengths</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pPr>
                      <a:r>
                        <a:rPr lang="en-US" sz="2800">
                          <a:effectLst/>
                        </a:rPr>
                        <a:t>Weaknesses</a:t>
                      </a:r>
                      <a:endParaRPr lang="en-US" sz="2800">
                        <a:effectLst/>
                        <a:latin typeface="Times New Roman"/>
                        <a:ea typeface="Times New Roman"/>
                      </a:endParaRPr>
                    </a:p>
                  </a:txBody>
                  <a:tcPr marL="68580" marR="68580" marT="0" marB="0"/>
                </a:tc>
              </a:tr>
              <a:tr h="2995180">
                <a:tc>
                  <a:txBody>
                    <a:bodyPr/>
                    <a:lstStyle/>
                    <a:p>
                      <a:pPr marL="342900" marR="0" lvl="0" indent="-342900">
                        <a:spcBef>
                          <a:spcPts val="0"/>
                        </a:spcBef>
                        <a:spcAft>
                          <a:spcPts val="0"/>
                        </a:spcAft>
                        <a:buFont typeface="Symbol"/>
                        <a:buChar char=""/>
                      </a:pPr>
                      <a:r>
                        <a:rPr lang="en-US" sz="2800" dirty="0">
                          <a:effectLst/>
                        </a:rPr>
                        <a:t>Supportive Managers &amp; Directors</a:t>
                      </a:r>
                    </a:p>
                    <a:p>
                      <a:pPr marL="342900" marR="0" lvl="0" indent="-342900">
                        <a:spcBef>
                          <a:spcPts val="0"/>
                        </a:spcBef>
                        <a:spcAft>
                          <a:spcPts val="0"/>
                        </a:spcAft>
                        <a:buFont typeface="Symbol"/>
                        <a:buChar char=""/>
                      </a:pPr>
                      <a:r>
                        <a:rPr lang="en-US" sz="2800" dirty="0">
                          <a:effectLst/>
                        </a:rPr>
                        <a:t>Long term staff in clinic setting (strong knowledge base)</a:t>
                      </a:r>
                    </a:p>
                    <a:p>
                      <a:pPr marL="342900" marR="0" lvl="0" indent="-342900">
                        <a:spcBef>
                          <a:spcPts val="0"/>
                        </a:spcBef>
                        <a:spcAft>
                          <a:spcPts val="0"/>
                        </a:spcAft>
                        <a:buFont typeface="Symbol"/>
                        <a:buChar char=""/>
                      </a:pPr>
                      <a:r>
                        <a:rPr lang="en-US" sz="2800" dirty="0">
                          <a:effectLst/>
                        </a:rPr>
                        <a:t>Consistent medication type in each clinic</a:t>
                      </a:r>
                    </a:p>
                    <a:p>
                      <a:pPr marL="342900" marR="0" lvl="0" indent="-342900">
                        <a:spcBef>
                          <a:spcPts val="0"/>
                        </a:spcBef>
                        <a:spcAft>
                          <a:spcPts val="0"/>
                        </a:spcAft>
                        <a:buFont typeface="Symbol"/>
                        <a:buChar char=""/>
                      </a:pPr>
                      <a:r>
                        <a:rPr lang="en-US" sz="2800" dirty="0">
                          <a:effectLst/>
                        </a:rPr>
                        <a:t>Limited number of medication options (20)</a:t>
                      </a:r>
                    </a:p>
                    <a:p>
                      <a:pPr marL="342900" marR="0" lvl="0" indent="-342900">
                        <a:spcBef>
                          <a:spcPts val="0"/>
                        </a:spcBef>
                        <a:spcAft>
                          <a:spcPts val="0"/>
                        </a:spcAft>
                        <a:buFont typeface="Symbol"/>
                        <a:buChar char=""/>
                      </a:pPr>
                      <a:r>
                        <a:rPr lang="en-US" sz="2800" dirty="0">
                          <a:effectLst/>
                        </a:rPr>
                        <a:t>Small company</a:t>
                      </a:r>
                    </a:p>
                    <a:p>
                      <a:pPr marL="342900" marR="0" lvl="0" indent="-342900">
                        <a:spcBef>
                          <a:spcPts val="0"/>
                        </a:spcBef>
                        <a:spcAft>
                          <a:spcPts val="0"/>
                        </a:spcAft>
                        <a:buFont typeface="Symbol"/>
                        <a:buChar char=""/>
                      </a:pPr>
                      <a:r>
                        <a:rPr lang="en-US" sz="2800" dirty="0">
                          <a:effectLst/>
                        </a:rPr>
                        <a:t>Desire for patient safety</a:t>
                      </a:r>
                      <a:endParaRPr lang="en-US" sz="2800" dirty="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800" dirty="0">
                          <a:effectLst/>
                        </a:rPr>
                        <a:t>Limited staff (administrative &amp; nursing) resources</a:t>
                      </a:r>
                    </a:p>
                    <a:p>
                      <a:pPr marL="342900" marR="0" lvl="0" indent="-342900">
                        <a:spcBef>
                          <a:spcPts val="0"/>
                        </a:spcBef>
                        <a:spcAft>
                          <a:spcPts val="0"/>
                        </a:spcAft>
                        <a:buFont typeface="Symbol"/>
                        <a:buChar char=""/>
                      </a:pPr>
                      <a:r>
                        <a:rPr lang="en-US" sz="2800" dirty="0">
                          <a:effectLst/>
                        </a:rPr>
                        <a:t>Limited time/focus – too many projects at the same time</a:t>
                      </a:r>
                    </a:p>
                    <a:p>
                      <a:pPr marL="342900" marR="0" lvl="0" indent="-342900">
                        <a:spcBef>
                          <a:spcPts val="0"/>
                        </a:spcBef>
                        <a:spcAft>
                          <a:spcPts val="0"/>
                        </a:spcAft>
                        <a:buFont typeface="Symbol"/>
                        <a:buChar char=""/>
                      </a:pPr>
                      <a:r>
                        <a:rPr lang="en-US" sz="2800" dirty="0">
                          <a:effectLst/>
                        </a:rPr>
                        <a:t>Variation in clinic set-up; confusing staff</a:t>
                      </a:r>
                    </a:p>
                    <a:p>
                      <a:pPr marL="342900" marR="0" lvl="0" indent="-342900">
                        <a:spcBef>
                          <a:spcPts val="0"/>
                        </a:spcBef>
                        <a:spcAft>
                          <a:spcPts val="0"/>
                        </a:spcAft>
                        <a:buFont typeface="Symbol"/>
                        <a:buChar char=""/>
                      </a:pPr>
                      <a:r>
                        <a:rPr lang="en-US" sz="2800" dirty="0" smtClean="0">
                          <a:effectLst/>
                        </a:rPr>
                        <a:t>Medication </a:t>
                      </a:r>
                      <a:r>
                        <a:rPr lang="en-US" sz="2800" dirty="0">
                          <a:effectLst/>
                        </a:rPr>
                        <a:t>prep area is at the nurses station</a:t>
                      </a:r>
                      <a:endParaRPr lang="en-US" sz="2800" dirty="0">
                        <a:effectLst/>
                        <a:latin typeface="Times New Roman"/>
                        <a:ea typeface="Times New Roman"/>
                      </a:endParaRPr>
                    </a:p>
                  </a:txBody>
                  <a:tcPr marL="68580" marR="68580" marT="0" marB="0"/>
                </a:tc>
              </a:tr>
              <a:tr h="374398">
                <a:tc>
                  <a:txBody>
                    <a:bodyPr/>
                    <a:lstStyle/>
                    <a:p>
                      <a:pPr marL="0" marR="0">
                        <a:spcBef>
                          <a:spcPts val="0"/>
                        </a:spcBef>
                        <a:spcAft>
                          <a:spcPts val="0"/>
                        </a:spcAft>
                      </a:pPr>
                      <a:r>
                        <a:rPr lang="en-US" sz="2800" dirty="0">
                          <a:effectLst/>
                        </a:rPr>
                        <a:t>Opportunities</a:t>
                      </a:r>
                      <a:endParaRPr lang="en-US" sz="2800" dirty="0">
                        <a:effectLst/>
                        <a:latin typeface="Times New Roman"/>
                        <a:ea typeface="Times New Roman"/>
                      </a:endParaRPr>
                    </a:p>
                  </a:txBody>
                  <a:tcPr marL="68580" marR="68580" marT="0" marB="0"/>
                </a:tc>
                <a:tc>
                  <a:txBody>
                    <a:bodyPr/>
                    <a:lstStyle/>
                    <a:p>
                      <a:pPr marL="0" marR="0">
                        <a:spcBef>
                          <a:spcPts val="0"/>
                        </a:spcBef>
                        <a:spcAft>
                          <a:spcPts val="0"/>
                        </a:spcAft>
                      </a:pPr>
                      <a:r>
                        <a:rPr lang="en-US" sz="2800">
                          <a:effectLst/>
                        </a:rPr>
                        <a:t>Threats</a:t>
                      </a:r>
                      <a:endParaRPr lang="en-US" sz="2800">
                        <a:effectLst/>
                        <a:latin typeface="Times New Roman"/>
                        <a:ea typeface="Times New Roman"/>
                      </a:endParaRPr>
                    </a:p>
                  </a:txBody>
                  <a:tcPr marL="68580" marR="68580" marT="0" marB="0"/>
                </a:tc>
              </a:tr>
              <a:tr h="1871988">
                <a:tc>
                  <a:txBody>
                    <a:bodyPr/>
                    <a:lstStyle/>
                    <a:p>
                      <a:pPr marL="342900" marR="0" lvl="0" indent="-342900">
                        <a:spcBef>
                          <a:spcPts val="0"/>
                        </a:spcBef>
                        <a:spcAft>
                          <a:spcPts val="0"/>
                        </a:spcAft>
                        <a:buFont typeface="Symbol"/>
                        <a:buChar char=""/>
                      </a:pPr>
                      <a:r>
                        <a:rPr lang="en-US" sz="2800">
                          <a:effectLst/>
                        </a:rPr>
                        <a:t>Additional support for change/improvement</a:t>
                      </a:r>
                    </a:p>
                    <a:p>
                      <a:pPr marL="342900" marR="0" lvl="0" indent="-342900">
                        <a:spcBef>
                          <a:spcPts val="0"/>
                        </a:spcBef>
                        <a:spcAft>
                          <a:spcPts val="0"/>
                        </a:spcAft>
                        <a:buFont typeface="Symbol"/>
                        <a:buChar char=""/>
                      </a:pPr>
                      <a:r>
                        <a:rPr lang="en-US" sz="2800">
                          <a:effectLst/>
                        </a:rPr>
                        <a:t>Detailed policies</a:t>
                      </a:r>
                    </a:p>
                    <a:p>
                      <a:pPr marL="342900" marR="0" lvl="0" indent="-342900">
                        <a:spcBef>
                          <a:spcPts val="0"/>
                        </a:spcBef>
                        <a:spcAft>
                          <a:spcPts val="0"/>
                        </a:spcAft>
                        <a:buFont typeface="Symbol"/>
                        <a:buChar char=""/>
                      </a:pPr>
                      <a:r>
                        <a:rPr lang="en-US" sz="2800">
                          <a:effectLst/>
                        </a:rPr>
                        <a:t>Communication channels through established monthly meetings &amp; email</a:t>
                      </a:r>
                      <a:endParaRPr lang="en-US" sz="280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800" dirty="0">
                          <a:effectLst/>
                        </a:rPr>
                        <a:t>Variation in staff license, training and scope of practice</a:t>
                      </a:r>
                    </a:p>
                    <a:p>
                      <a:pPr marL="342900" marR="0" lvl="0" indent="-342900">
                        <a:spcBef>
                          <a:spcPts val="0"/>
                        </a:spcBef>
                        <a:spcAft>
                          <a:spcPts val="0"/>
                        </a:spcAft>
                        <a:buFont typeface="Symbol"/>
                        <a:buChar char=""/>
                      </a:pPr>
                      <a:r>
                        <a:rPr lang="en-US" sz="2800" dirty="0">
                          <a:effectLst/>
                        </a:rPr>
                        <a:t>Busy (10 patients at the same time, phone calls)</a:t>
                      </a:r>
                    </a:p>
                    <a:p>
                      <a:pPr marL="342900" marR="0" lvl="0" indent="-342900">
                        <a:spcBef>
                          <a:spcPts val="0"/>
                        </a:spcBef>
                        <a:spcAft>
                          <a:spcPts val="0"/>
                        </a:spcAft>
                        <a:buFont typeface="Symbol"/>
                        <a:buChar char=""/>
                      </a:pPr>
                      <a:r>
                        <a:rPr lang="en-US" sz="2800" dirty="0">
                          <a:effectLst/>
                        </a:rPr>
                        <a:t>Emergencies</a:t>
                      </a:r>
                      <a:endParaRPr lang="en-US" sz="2800" dirty="0">
                        <a:effectLst/>
                        <a:latin typeface="Times New Roman"/>
                        <a:ea typeface="Times New Roman"/>
                      </a:endParaRPr>
                    </a:p>
                  </a:txBody>
                  <a:tcPr marL="68580" marR="68580" marT="0" marB="0"/>
                </a:tc>
              </a:tr>
            </a:tbl>
          </a:graphicData>
        </a:graphic>
      </p:graphicFrame>
      <p:sp>
        <p:nvSpPr>
          <p:cNvPr id="43" name="Text Placeholder 453"/>
          <p:cNvSpPr txBox="1">
            <a:spLocks/>
          </p:cNvSpPr>
          <p:nvPr/>
        </p:nvSpPr>
        <p:spPr>
          <a:xfrm>
            <a:off x="11673102" y="5491811"/>
            <a:ext cx="10048874" cy="120030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4800" b="1" dirty="0" smtClean="0">
                <a:latin typeface="+mn-lt"/>
              </a:rPr>
              <a:t>Fishbone Diagram</a:t>
            </a:r>
            <a:endParaRPr lang="en-US" sz="4800" dirty="0" smtClean="0">
              <a:latin typeface="+mn-lt"/>
            </a:endParaRPr>
          </a:p>
        </p:txBody>
      </p:sp>
      <p:sp>
        <p:nvSpPr>
          <p:cNvPr id="44" name="Text Placeholder 453"/>
          <p:cNvSpPr txBox="1">
            <a:spLocks/>
          </p:cNvSpPr>
          <p:nvPr/>
        </p:nvSpPr>
        <p:spPr>
          <a:xfrm>
            <a:off x="922342" y="31301522"/>
            <a:ext cx="10048874" cy="107719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4000" b="1" dirty="0" smtClean="0">
                <a:latin typeface="+mn-lt"/>
              </a:rPr>
              <a:t>Process Map</a:t>
            </a:r>
            <a:endParaRPr lang="en-US" sz="4000" dirty="0" smtClean="0">
              <a:latin typeface="+mn-lt"/>
            </a:endParaRPr>
          </a:p>
        </p:txBody>
      </p:sp>
      <p:pic>
        <p:nvPicPr>
          <p:cNvPr id="410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690231" y="16106872"/>
            <a:ext cx="10606548" cy="579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42" y="23933185"/>
            <a:ext cx="10885013" cy="758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 Placeholder 456"/>
          <p:cNvSpPr txBox="1">
            <a:spLocks/>
          </p:cNvSpPr>
          <p:nvPr/>
        </p:nvSpPr>
        <p:spPr>
          <a:xfrm>
            <a:off x="22189143" y="5630303"/>
            <a:ext cx="10058400" cy="923322"/>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00" dirty="0" smtClean="0"/>
              <a:t>Supportive Theory</a:t>
            </a:r>
            <a:endParaRPr lang="en-US" sz="4800" dirty="0"/>
          </a:p>
        </p:txBody>
      </p:sp>
      <p:graphicFrame>
        <p:nvGraphicFramePr>
          <p:cNvPr id="15" name="Diagram 14"/>
          <p:cNvGraphicFramePr/>
          <p:nvPr>
            <p:extLst>
              <p:ext uri="{D42A27DB-BD31-4B8C-83A1-F6EECF244321}">
                <p14:modId xmlns:p14="http://schemas.microsoft.com/office/powerpoint/2010/main" val="89713946"/>
              </p:ext>
            </p:extLst>
          </p:nvPr>
        </p:nvGraphicFramePr>
        <p:xfrm>
          <a:off x="24101017" y="25581924"/>
          <a:ext cx="7469845" cy="647139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6" name="Diagram 15"/>
          <p:cNvGraphicFramePr/>
          <p:nvPr>
            <p:extLst>
              <p:ext uri="{D42A27DB-BD31-4B8C-83A1-F6EECF244321}">
                <p14:modId xmlns:p14="http://schemas.microsoft.com/office/powerpoint/2010/main" val="4006678651"/>
              </p:ext>
            </p:extLst>
          </p:nvPr>
        </p:nvGraphicFramePr>
        <p:xfrm>
          <a:off x="1345188" y="5347916"/>
          <a:ext cx="9203182" cy="2190528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19451</TotalTime>
  <Words>499</Words>
  <Application>Microsoft Office PowerPoint</Application>
  <PresentationFormat>Custom</PresentationFormat>
  <Paragraphs>88</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kiddo</cp:lastModifiedBy>
  <cp:revision>113</cp:revision>
  <dcterms:created xsi:type="dcterms:W3CDTF">2012-02-03T19:11:35Z</dcterms:created>
  <dcterms:modified xsi:type="dcterms:W3CDTF">2014-12-09T07:06:34Z</dcterms:modified>
</cp:coreProperties>
</file>