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4" r:id="rId8"/>
    <p:sldId id="265" r:id="rId9"/>
    <p:sldId id="269" r:id="rId10"/>
    <p:sldId id="267" r:id="rId11"/>
    <p:sldId id="268"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0" autoAdjust="0"/>
    <p:restoredTop sz="94660"/>
  </p:normalViewPr>
  <p:slideViewPr>
    <p:cSldViewPr>
      <p:cViewPr>
        <p:scale>
          <a:sx n="75" d="100"/>
          <a:sy n="75" d="100"/>
        </p:scale>
        <p:origin x="-121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EF1D06D-263A-4CD9-921F-15575BEF67F8}" type="datetimeFigureOut">
              <a:rPr lang="en-US" smtClean="0"/>
              <a:t>11/26/2014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3E0717B-EFD1-40AB-8493-ACF21906383F}"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F1D06D-263A-4CD9-921F-15575BEF67F8}" type="datetimeFigureOut">
              <a:rPr lang="en-US" smtClean="0"/>
              <a:t>11/26/2014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0717B-EFD1-40AB-8493-ACF21906383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3E0717B-EFD1-40AB-8493-ACF21906383F}"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F1D06D-263A-4CD9-921F-15575BEF67F8}" type="datetimeFigureOut">
              <a:rPr lang="en-US" smtClean="0"/>
              <a:t>11/26/2014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EF1D06D-263A-4CD9-921F-15575BEF67F8}" type="datetimeFigureOut">
              <a:rPr lang="en-US" smtClean="0"/>
              <a:t>11/26/2014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3E0717B-EFD1-40AB-8493-ACF21906383F}"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EF1D06D-263A-4CD9-921F-15575BEF67F8}" type="datetimeFigureOut">
              <a:rPr lang="en-US" smtClean="0"/>
              <a:t>11/26/2014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3E0717B-EFD1-40AB-8493-ACF21906383F}"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EF1D06D-263A-4CD9-921F-15575BEF67F8}" type="datetimeFigureOut">
              <a:rPr lang="en-US" smtClean="0"/>
              <a:t>11/26/2014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E0717B-EFD1-40AB-8493-ACF21906383F}"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EF1D06D-263A-4CD9-921F-15575BEF67F8}" type="datetimeFigureOut">
              <a:rPr lang="en-US" smtClean="0"/>
              <a:t>11/26/2014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3E0717B-EFD1-40AB-8493-ACF21906383F}"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F1D06D-263A-4CD9-921F-15575BEF67F8}" type="datetimeFigureOut">
              <a:rPr lang="en-US" smtClean="0"/>
              <a:t>11/26/2014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3E0717B-EFD1-40AB-8493-ACF21906383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EF1D06D-263A-4CD9-921F-15575BEF67F8}" type="datetimeFigureOut">
              <a:rPr lang="en-US" smtClean="0"/>
              <a:t>11/26/2014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3E0717B-EFD1-40AB-8493-ACF2190638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3E0717B-EFD1-40AB-8493-ACF21906383F}"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EF1D06D-263A-4CD9-921F-15575BEF67F8}" type="datetimeFigureOut">
              <a:rPr lang="en-US" smtClean="0"/>
              <a:t>11/26/2014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3E0717B-EFD1-40AB-8493-ACF21906383F}"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EF1D06D-263A-4CD9-921F-15575BEF67F8}" type="datetimeFigureOut">
              <a:rPr lang="en-US" smtClean="0"/>
              <a:t>11/26/2014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EF1D06D-263A-4CD9-921F-15575BEF67F8}" type="datetimeFigureOut">
              <a:rPr lang="en-US" smtClean="0"/>
              <a:t>11/26/2014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3E0717B-EFD1-40AB-8493-ACF21906383F}"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edscape.org/viewarticle/550273" TargetMode="External"/><Relationship Id="rId2" Type="http://schemas.openxmlformats.org/officeDocument/2006/relationships/hyperlink" Target="http://www.ams.ac.ir/AIM/NEWPUB/09/12/2/0014.pdf" TargetMode="External"/><Relationship Id="rId1" Type="http://schemas.openxmlformats.org/officeDocument/2006/relationships/slideLayout" Target="../slideLayouts/slideLayout2.xml"/><Relationship Id="rId5" Type="http://schemas.openxmlformats.org/officeDocument/2006/relationships/hyperlink" Target="http://www.healthcarefinancenews.com/news/study" TargetMode="External"/><Relationship Id="rId4" Type="http://schemas.openxmlformats.org/officeDocument/2006/relationships/hyperlink" Target="http://0dx.doi.org.ignacio.usfca.edu/10.2146/ajhp08055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1752600"/>
          </a:xfrm>
        </p:spPr>
        <p:txBody>
          <a:bodyPr/>
          <a:lstStyle/>
          <a:p>
            <a:r>
              <a:rPr lang="en-US" dirty="0" smtClean="0"/>
              <a:t>University of San Francisco</a:t>
            </a:r>
          </a:p>
          <a:p>
            <a:r>
              <a:rPr lang="en-US" dirty="0" smtClean="0"/>
              <a:t>N653 Internship: Clinical nurse leader</a:t>
            </a:r>
          </a:p>
          <a:p>
            <a:r>
              <a:rPr lang="en-US" dirty="0" smtClean="0"/>
              <a:t>Angela Huang</a:t>
            </a:r>
          </a:p>
          <a:p>
            <a:endParaRPr lang="en-US" dirty="0" smtClean="0"/>
          </a:p>
          <a:p>
            <a:endParaRPr lang="en-US" dirty="0" smtClean="0"/>
          </a:p>
        </p:txBody>
      </p:sp>
      <p:sp>
        <p:nvSpPr>
          <p:cNvPr id="2" name="Title 1"/>
          <p:cNvSpPr>
            <a:spLocks noGrp="1"/>
          </p:cNvSpPr>
          <p:nvPr>
            <p:ph type="ctrTitle"/>
          </p:nvPr>
        </p:nvSpPr>
        <p:spPr/>
        <p:txBody>
          <a:bodyPr/>
          <a:lstStyle/>
          <a:p>
            <a:r>
              <a:rPr lang="en-US" dirty="0" smtClean="0"/>
              <a:t>Medication Transcription Error Prevention</a:t>
            </a:r>
            <a:endParaRPr lang="en-US" dirty="0"/>
          </a:p>
        </p:txBody>
      </p:sp>
    </p:spTree>
    <p:extLst>
      <p:ext uri="{BB962C8B-B14F-4D97-AF65-F5344CB8AC3E}">
        <p14:creationId xmlns:p14="http://schemas.microsoft.com/office/powerpoint/2010/main" val="1223299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TIMELINE (cont.)</a:t>
            </a:r>
            <a:endParaRPr lang="en-US" dirty="0">
              <a:solidFill>
                <a:schemeClr val="accent1"/>
              </a:solidFill>
            </a:endParaRPr>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01625" y="2670132"/>
            <a:ext cx="8504238" cy="2286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705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RESULTS</a:t>
            </a:r>
            <a:endParaRPr lang="en-US" dirty="0">
              <a:solidFill>
                <a:schemeClr val="accent1"/>
              </a:solidFill>
            </a:endParaRPr>
          </a:p>
        </p:txBody>
      </p:sp>
      <p:sp>
        <p:nvSpPr>
          <p:cNvPr id="3" name="Content Placeholder 2"/>
          <p:cNvSpPr>
            <a:spLocks noGrp="1"/>
          </p:cNvSpPr>
          <p:nvPr>
            <p:ph sz="quarter" idx="1"/>
          </p:nvPr>
        </p:nvSpPr>
        <p:spPr/>
        <p:txBody>
          <a:bodyPr/>
          <a:lstStyle/>
          <a:p>
            <a:r>
              <a:rPr lang="en-US" dirty="0"/>
              <a:t>The chart audits indicated a participation rate of 80</a:t>
            </a:r>
            <a:r>
              <a:rPr lang="en-US" dirty="0" smtClean="0"/>
              <a:t>%</a:t>
            </a:r>
          </a:p>
          <a:p>
            <a:pPr lvl="1"/>
            <a:r>
              <a:rPr lang="en-US" sz="2000" dirty="0">
                <a:solidFill>
                  <a:schemeClr val="tx1"/>
                </a:solidFill>
              </a:rPr>
              <a:t>55 charts were reviewed, of which 44 followed </a:t>
            </a:r>
            <a:r>
              <a:rPr lang="en-US" sz="2000" dirty="0" smtClean="0">
                <a:solidFill>
                  <a:schemeClr val="tx1"/>
                </a:solidFill>
              </a:rPr>
              <a:t> </a:t>
            </a:r>
            <a:r>
              <a:rPr lang="en-US" sz="2000" dirty="0">
                <a:solidFill>
                  <a:schemeClr val="tx1"/>
                </a:solidFill>
              </a:rPr>
              <a:t>study </a:t>
            </a:r>
            <a:r>
              <a:rPr lang="en-US" sz="2000" dirty="0" smtClean="0">
                <a:solidFill>
                  <a:schemeClr val="tx1"/>
                </a:solidFill>
              </a:rPr>
              <a:t>guidelines</a:t>
            </a:r>
            <a:r>
              <a:rPr lang="en-US" dirty="0" smtClean="0"/>
              <a:t>.</a:t>
            </a:r>
          </a:p>
          <a:p>
            <a:pPr lvl="1"/>
            <a:endParaRPr lang="en-US" dirty="0" smtClean="0"/>
          </a:p>
          <a:p>
            <a:r>
              <a:rPr lang="en-US" dirty="0" smtClean="0"/>
              <a:t>The survey indicated an overall positive attitude on the testing strategies.</a:t>
            </a:r>
          </a:p>
          <a:p>
            <a:pPr lvl="1"/>
            <a:r>
              <a:rPr lang="en-US" sz="2000" dirty="0" smtClean="0">
                <a:solidFill>
                  <a:schemeClr val="tx1"/>
                </a:solidFill>
              </a:rPr>
              <a:t>8 nurses surveyed, 6 with positive feedback, 2 did not participate due to reduce productivity and lack of time. </a:t>
            </a:r>
          </a:p>
          <a:p>
            <a:pPr lvl="1"/>
            <a:endParaRPr lang="en-US" sz="2000" dirty="0" smtClean="0"/>
          </a:p>
          <a:p>
            <a:endParaRPr lang="en-US" sz="2000" dirty="0"/>
          </a:p>
        </p:txBody>
      </p:sp>
    </p:spTree>
    <p:extLst>
      <p:ext uri="{BB962C8B-B14F-4D97-AF65-F5344CB8AC3E}">
        <p14:creationId xmlns:p14="http://schemas.microsoft.com/office/powerpoint/2010/main" val="3226282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RECOMMENDATION </a:t>
            </a:r>
            <a:endParaRPr lang="en-US" dirty="0">
              <a:solidFill>
                <a:schemeClr val="accent1"/>
              </a:solidFill>
            </a:endParaRPr>
          </a:p>
        </p:txBody>
      </p:sp>
      <p:sp>
        <p:nvSpPr>
          <p:cNvPr id="3" name="Content Placeholder 2"/>
          <p:cNvSpPr>
            <a:spLocks noGrp="1"/>
          </p:cNvSpPr>
          <p:nvPr>
            <p:ph sz="quarter" idx="1"/>
          </p:nvPr>
        </p:nvSpPr>
        <p:spPr/>
        <p:txBody>
          <a:bodyPr/>
          <a:lstStyle/>
          <a:p>
            <a:r>
              <a:rPr lang="en-US" sz="2400" dirty="0" smtClean="0"/>
              <a:t>Second </a:t>
            </a:r>
            <a:r>
              <a:rPr lang="en-US" sz="2400" dirty="0"/>
              <a:t>PDSA cycle at a </a:t>
            </a:r>
            <a:r>
              <a:rPr lang="en-US" sz="2400" dirty="0" smtClean="0"/>
              <a:t>larger scale</a:t>
            </a:r>
          </a:p>
          <a:p>
            <a:endParaRPr lang="en-US" sz="2400" dirty="0" smtClean="0"/>
          </a:p>
          <a:p>
            <a:r>
              <a:rPr lang="en-US" sz="2400" dirty="0" smtClean="0"/>
              <a:t>Revise educational tools to increase staff participation</a:t>
            </a:r>
          </a:p>
          <a:p>
            <a:endParaRPr lang="en-US" sz="2400" dirty="0" smtClean="0"/>
          </a:p>
          <a:p>
            <a:r>
              <a:rPr lang="en-US" sz="2400" dirty="0" smtClean="0"/>
              <a:t>Maintain effective communication channels</a:t>
            </a:r>
          </a:p>
          <a:p>
            <a:endParaRPr lang="en-US" sz="2400" dirty="0" smtClean="0"/>
          </a:p>
          <a:p>
            <a:r>
              <a:rPr lang="en-US" sz="2400" dirty="0" smtClean="0"/>
              <a:t>Improve collaboration and communication within the unit</a:t>
            </a:r>
          </a:p>
          <a:p>
            <a:endParaRPr lang="en-US" sz="2400" dirty="0" smtClean="0"/>
          </a:p>
          <a:p>
            <a:r>
              <a:rPr lang="en-US" sz="2400" dirty="0" smtClean="0"/>
              <a:t>Continue</a:t>
            </a:r>
            <a:r>
              <a:rPr lang="en-US" dirty="0" smtClean="0"/>
              <a:t> to perform evidence-based research ensure best practice</a:t>
            </a:r>
          </a:p>
          <a:p>
            <a:endParaRPr lang="en-US" dirty="0" smtClean="0"/>
          </a:p>
          <a:p>
            <a:endParaRPr lang="en-US" dirty="0"/>
          </a:p>
        </p:txBody>
      </p:sp>
    </p:spTree>
    <p:extLst>
      <p:ext uri="{BB962C8B-B14F-4D97-AF65-F5344CB8AC3E}">
        <p14:creationId xmlns:p14="http://schemas.microsoft.com/office/powerpoint/2010/main" val="1979875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REFERENCES</a:t>
            </a:r>
            <a:endParaRPr lang="en-US" dirty="0">
              <a:solidFill>
                <a:schemeClr val="accent1"/>
              </a:solidFill>
            </a:endParaRPr>
          </a:p>
        </p:txBody>
      </p:sp>
      <p:sp>
        <p:nvSpPr>
          <p:cNvPr id="3" name="Content Placeholder 2"/>
          <p:cNvSpPr>
            <a:spLocks noGrp="1"/>
          </p:cNvSpPr>
          <p:nvPr>
            <p:ph sz="quarter" idx="1"/>
          </p:nvPr>
        </p:nvSpPr>
        <p:spPr/>
        <p:txBody>
          <a:bodyPr>
            <a:normAutofit fontScale="25000" lnSpcReduction="20000"/>
          </a:bodyPr>
          <a:lstStyle/>
          <a:p>
            <a:r>
              <a:rPr lang="en-US" sz="5600" dirty="0" err="1" smtClean="0"/>
              <a:t>Fahimi</a:t>
            </a:r>
            <a:r>
              <a:rPr lang="en-US" sz="5600" dirty="0" smtClean="0"/>
              <a:t>, F., </a:t>
            </a:r>
            <a:r>
              <a:rPr lang="en-US" sz="5600" dirty="0" err="1" smtClean="0"/>
              <a:t>Nazari</a:t>
            </a:r>
            <a:r>
              <a:rPr lang="en-US" sz="5600" dirty="0" smtClean="0"/>
              <a:t>, M., </a:t>
            </a:r>
            <a:r>
              <a:rPr lang="en-US" sz="5600" dirty="0" err="1" smtClean="0"/>
              <a:t>Abrishami</a:t>
            </a:r>
            <a:r>
              <a:rPr lang="en-US" sz="5600" dirty="0" smtClean="0"/>
              <a:t>, R., </a:t>
            </a:r>
            <a:r>
              <a:rPr lang="en-US" sz="5600" dirty="0" err="1" smtClean="0"/>
              <a:t>Sistanizad</a:t>
            </a:r>
            <a:r>
              <a:rPr lang="en-US" sz="5600" dirty="0" smtClean="0"/>
              <a:t>, M., </a:t>
            </a:r>
            <a:r>
              <a:rPr lang="en-US" sz="5600" dirty="0" err="1" smtClean="0"/>
              <a:t>Mazidi</a:t>
            </a:r>
            <a:r>
              <a:rPr lang="en-US" sz="5600" dirty="0" smtClean="0"/>
              <a:t>, T., </a:t>
            </a:r>
            <a:r>
              <a:rPr lang="en-US" sz="5600" dirty="0" err="1" smtClean="0"/>
              <a:t>Faghihi</a:t>
            </a:r>
            <a:r>
              <a:rPr lang="en-US" sz="5600" dirty="0" smtClean="0"/>
              <a:t>, T.,…</a:t>
            </a:r>
            <a:r>
              <a:rPr lang="en-US" sz="5600" dirty="0" err="1" smtClean="0"/>
              <a:t>Baniasadi</a:t>
            </a:r>
            <a:r>
              <a:rPr lang="en-US" sz="5600" dirty="0" smtClean="0"/>
              <a:t>, S. (2009).  Transcription errors observed in a teaching hospital. Retrieved from: </a:t>
            </a:r>
            <a:r>
              <a:rPr lang="en-US" sz="5600" dirty="0" smtClean="0">
                <a:hlinkClick r:id="rId2"/>
              </a:rPr>
              <a:t>http://www.ams.ac.ir/AIM/NEWPUB/09/12/2/0014.pdf</a:t>
            </a:r>
            <a:endParaRPr lang="en-US" sz="5600" dirty="0" smtClean="0"/>
          </a:p>
          <a:p>
            <a:endParaRPr lang="en-US" sz="5600" dirty="0" smtClean="0"/>
          </a:p>
          <a:p>
            <a:r>
              <a:rPr lang="en-US" sz="5600" dirty="0" smtClean="0"/>
              <a:t>Chilton, L. (2006). Medication error prevention for healthcare providers. Retrieved from: </a:t>
            </a:r>
            <a:r>
              <a:rPr lang="en-US" sz="5600" dirty="0" smtClean="0">
                <a:hlinkClick r:id="rId3"/>
              </a:rPr>
              <a:t>http://www.medscape.org/viewarticle/550273</a:t>
            </a:r>
            <a:endParaRPr lang="en-US" sz="5600" dirty="0" smtClean="0"/>
          </a:p>
          <a:p>
            <a:endParaRPr lang="en-US" sz="5600" dirty="0" smtClean="0"/>
          </a:p>
          <a:p>
            <a:r>
              <a:rPr lang="en-US" sz="5600" dirty="0" err="1" smtClean="0"/>
              <a:t>Choo</a:t>
            </a:r>
            <a:r>
              <a:rPr lang="en-US" sz="5600" dirty="0" smtClean="0"/>
              <a:t>, J., Hutchinson, A., &amp; </a:t>
            </a:r>
            <a:r>
              <a:rPr lang="en-US" sz="5600" dirty="0" err="1" smtClean="0"/>
              <a:t>Bucknall</a:t>
            </a:r>
            <a:r>
              <a:rPr lang="en-US" sz="5600" dirty="0" smtClean="0"/>
              <a:t>, T. (2010). Nurse’s role in medication safety. Journal of Nursing Management, 18 (7): 853-61. Retrieved from: http://0-dx.doi.org.ignacio.usfca.edu/10.1111/j.1365-2834.2010.01164.x </a:t>
            </a:r>
          </a:p>
          <a:p>
            <a:endParaRPr lang="en-US" sz="5600" dirty="0" smtClean="0"/>
          </a:p>
          <a:p>
            <a:r>
              <a:rPr lang="en-US" sz="5600" dirty="0" smtClean="0"/>
              <a:t>Murphy, E., </a:t>
            </a:r>
            <a:r>
              <a:rPr lang="en-US" sz="5600" dirty="0" err="1" smtClean="0"/>
              <a:t>Oxencis</a:t>
            </a:r>
            <a:r>
              <a:rPr lang="en-US" sz="5600" dirty="0" smtClean="0"/>
              <a:t>, </a:t>
            </a:r>
            <a:r>
              <a:rPr lang="en-US" sz="5600" dirty="0" err="1" smtClean="0"/>
              <a:t>Klauck</a:t>
            </a:r>
            <a:r>
              <a:rPr lang="en-US" sz="5600" dirty="0" smtClean="0"/>
              <a:t>, J., Meyer, D., &amp; Zimmerman, J. (2009). Medication reconciliation at an academic medical center: Implementation of a comprehensive program from 	admission to discharge. American Journal of Health-System Pharmacy, 66 (23): 2126-31.Retrieved from: </a:t>
            </a:r>
            <a:r>
              <a:rPr lang="en-US" sz="5600" dirty="0" smtClean="0">
                <a:hlinkClick r:id="rId4"/>
              </a:rPr>
              <a:t>http://0dx.doi.org.ignacio.usfca.edu/10.2146/ajhp080552</a:t>
            </a:r>
            <a:endParaRPr lang="en-US" sz="5600" dirty="0" smtClean="0"/>
          </a:p>
          <a:p>
            <a:endParaRPr lang="en-US" sz="5600" dirty="0" smtClean="0"/>
          </a:p>
          <a:p>
            <a:r>
              <a:rPr lang="en-US" sz="5600" dirty="0" err="1" smtClean="0"/>
              <a:t>Harkanen</a:t>
            </a:r>
            <a:r>
              <a:rPr lang="en-US" sz="5600" dirty="0" smtClean="0"/>
              <a:t>, M., </a:t>
            </a:r>
            <a:r>
              <a:rPr lang="en-US" sz="5600" dirty="0" err="1" smtClean="0"/>
              <a:t>Turunen</a:t>
            </a:r>
            <a:r>
              <a:rPr lang="en-US" sz="5600" dirty="0" smtClean="0"/>
              <a:t>, H., </a:t>
            </a:r>
            <a:r>
              <a:rPr lang="en-US" sz="5600" dirty="0" err="1" smtClean="0"/>
              <a:t>Saano</a:t>
            </a:r>
            <a:r>
              <a:rPr lang="en-US" sz="5600" dirty="0" smtClean="0"/>
              <a:t>, S., &amp; </a:t>
            </a:r>
            <a:r>
              <a:rPr lang="en-US" sz="5600" dirty="0" err="1" smtClean="0"/>
              <a:t>Vehvilainen-Julkunen</a:t>
            </a:r>
            <a:r>
              <a:rPr lang="en-US" sz="5600" dirty="0" smtClean="0"/>
              <a:t>, K. (2013). Medication errors: what hospital reports reveal about staff views. Nursing Management-UK, 19 (10): 32-7.  Retrieved from: http://0-web.a.ebscohost.com.ignacio.usfca.edu/ehost/pdfviewer/pdfviewer?sid=9829db21-4859-4c1c a8b9-7ef56b07afe9%40sessionmgr4001&amp;vid=5&amp;hid=4114</a:t>
            </a:r>
          </a:p>
          <a:p>
            <a:endParaRPr lang="en-US" sz="5600" dirty="0" smtClean="0"/>
          </a:p>
          <a:p>
            <a:r>
              <a:rPr lang="en-US" sz="5600" dirty="0" smtClean="0"/>
              <a:t>Schaumburg, I. (2010). Study: Medical errors cost U.S. economy almost $20 billion in '08. Retrieved from: 	</a:t>
            </a:r>
            <a:r>
              <a:rPr lang="en-US" sz="5600" dirty="0" smtClean="0">
                <a:hlinkClick r:id="rId5"/>
              </a:rPr>
              <a:t>http://www.healthcarefinancenews.com/news/study</a:t>
            </a:r>
            <a:r>
              <a:rPr lang="en-US" sz="5600" dirty="0" smtClean="0"/>
              <a:t>medical-errors-cost-us-economy-almost-20-billion-08</a:t>
            </a:r>
          </a:p>
          <a:p>
            <a:endParaRPr lang="en-US" dirty="0"/>
          </a:p>
        </p:txBody>
      </p:sp>
    </p:spTree>
    <p:extLst>
      <p:ext uri="{BB962C8B-B14F-4D97-AF65-F5344CB8AC3E}">
        <p14:creationId xmlns:p14="http://schemas.microsoft.com/office/powerpoint/2010/main" val="3921539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SPECIFIC AIM</a:t>
            </a:r>
            <a:endParaRPr lang="en-US" dirty="0">
              <a:solidFill>
                <a:schemeClr val="accent1"/>
              </a:solidFill>
            </a:endParaRPr>
          </a:p>
        </p:txBody>
      </p:sp>
      <p:sp>
        <p:nvSpPr>
          <p:cNvPr id="3" name="Content Placeholder 2"/>
          <p:cNvSpPr>
            <a:spLocks noGrp="1"/>
          </p:cNvSpPr>
          <p:nvPr>
            <p:ph sz="quarter" idx="1"/>
          </p:nvPr>
        </p:nvSpPr>
        <p:spPr/>
        <p:txBody>
          <a:bodyPr/>
          <a:lstStyle/>
          <a:p>
            <a:r>
              <a:rPr lang="en-US" dirty="0"/>
              <a:t>We aim to improve the medication transcription process for new patients. We will have 100% participation from all staff by December, 2014.</a:t>
            </a:r>
          </a:p>
        </p:txBody>
      </p:sp>
    </p:spTree>
    <p:extLst>
      <p:ext uri="{BB962C8B-B14F-4D97-AF65-F5344CB8AC3E}">
        <p14:creationId xmlns:p14="http://schemas.microsoft.com/office/powerpoint/2010/main" val="857978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BACKGROUND</a:t>
            </a:r>
            <a:endParaRPr lang="en-US" dirty="0">
              <a:solidFill>
                <a:schemeClr val="accent1"/>
              </a:solidFill>
            </a:endParaRPr>
          </a:p>
        </p:txBody>
      </p:sp>
      <p:sp>
        <p:nvSpPr>
          <p:cNvPr id="3" name="Content Placeholder 2"/>
          <p:cNvSpPr>
            <a:spLocks noGrp="1"/>
          </p:cNvSpPr>
          <p:nvPr>
            <p:ph sz="quarter" idx="1"/>
          </p:nvPr>
        </p:nvSpPr>
        <p:spPr/>
        <p:txBody>
          <a:bodyPr>
            <a:normAutofit/>
          </a:bodyPr>
          <a:lstStyle/>
          <a:p>
            <a:r>
              <a:rPr lang="en-US" sz="2400" dirty="0"/>
              <a:t>The rehabilitation center is a for-profit agency with a client population ranging from ages 35-80 with various </a:t>
            </a:r>
            <a:r>
              <a:rPr lang="en-US" sz="2400" dirty="0" smtClean="0"/>
              <a:t>diagnoses.</a:t>
            </a:r>
          </a:p>
          <a:p>
            <a:endParaRPr lang="en-US" sz="2400" dirty="0" smtClean="0"/>
          </a:p>
          <a:p>
            <a:r>
              <a:rPr lang="en-US" sz="2400" dirty="0"/>
              <a:t>Staffing in the microsystem in a shift consist of a nurse manager, registered nurses, licensed vocational nurses, and nursing assistants</a:t>
            </a:r>
            <a:r>
              <a:rPr lang="en-US" sz="2400" dirty="0" smtClean="0"/>
              <a:t>.</a:t>
            </a:r>
          </a:p>
          <a:p>
            <a:endParaRPr lang="en-US" sz="2400" dirty="0" smtClean="0"/>
          </a:p>
          <a:p>
            <a:r>
              <a:rPr lang="en-US" sz="2400" dirty="0"/>
              <a:t>New patients are often admitted short term and will often require some form physical therapy and nursing interventions. </a:t>
            </a:r>
            <a:endParaRPr lang="en-US" sz="2400" dirty="0" smtClean="0"/>
          </a:p>
          <a:p>
            <a:endParaRPr lang="en-US" dirty="0"/>
          </a:p>
        </p:txBody>
      </p:sp>
    </p:spTree>
    <p:extLst>
      <p:ext uri="{BB962C8B-B14F-4D97-AF65-F5344CB8AC3E}">
        <p14:creationId xmlns:p14="http://schemas.microsoft.com/office/powerpoint/2010/main" val="252878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SUPPORTIVE DATA</a:t>
            </a:r>
            <a:endParaRPr lang="en-US" dirty="0">
              <a:solidFill>
                <a:schemeClr val="accent1"/>
              </a:solidFill>
            </a:endParaRPr>
          </a:p>
        </p:txBody>
      </p:sp>
      <p:sp>
        <p:nvSpPr>
          <p:cNvPr id="3" name="Content Placeholder 2"/>
          <p:cNvSpPr>
            <a:spLocks noGrp="1"/>
          </p:cNvSpPr>
          <p:nvPr>
            <p:ph sz="quarter" idx="1"/>
          </p:nvPr>
        </p:nvSpPr>
        <p:spPr/>
        <p:txBody>
          <a:bodyPr/>
          <a:lstStyle/>
          <a:p>
            <a:r>
              <a:rPr lang="en-US" sz="1600" dirty="0"/>
              <a:t>A Failure Mode Effect Analysis (FMEA) </a:t>
            </a:r>
            <a:r>
              <a:rPr lang="en-US" sz="1600" dirty="0" smtClean="0"/>
              <a:t>was </a:t>
            </a:r>
            <a:r>
              <a:rPr lang="en-US" sz="1600" dirty="0"/>
              <a:t>conducted to accurately assess the severity and </a:t>
            </a:r>
            <a:r>
              <a:rPr lang="en-US" sz="1600" dirty="0" smtClean="0"/>
              <a:t>probability </a:t>
            </a:r>
            <a:r>
              <a:rPr lang="en-US" sz="1600" dirty="0"/>
              <a:t>rate of transcription </a:t>
            </a:r>
            <a:r>
              <a:rPr lang="en-US" sz="1600" dirty="0" smtClean="0"/>
              <a:t>errors.</a:t>
            </a:r>
          </a:p>
          <a:p>
            <a:r>
              <a:rPr lang="en-US" sz="1600" dirty="0"/>
              <a:t>The analysis revealed high probability and severity scores in wrong dose, wrong medication and order not received failure modes during the transcription process. </a:t>
            </a:r>
            <a:endParaRPr lang="en-US" sz="1600"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51007692"/>
              </p:ext>
            </p:extLst>
          </p:nvPr>
        </p:nvGraphicFramePr>
        <p:xfrm>
          <a:off x="1143000" y="2819400"/>
          <a:ext cx="6934200" cy="3402238"/>
        </p:xfrm>
        <a:graphic>
          <a:graphicData uri="http://schemas.openxmlformats.org/drawingml/2006/table">
            <a:tbl>
              <a:tblPr firstRow="1" firstCol="1" bandRow="1">
                <a:tableStyleId>{5C22544A-7EE6-4342-B048-85BDC9FD1C3A}</a:tableStyleId>
              </a:tblPr>
              <a:tblGrid>
                <a:gridCol w="719607"/>
                <a:gridCol w="1191346"/>
                <a:gridCol w="1366584"/>
                <a:gridCol w="1020108"/>
                <a:gridCol w="622992"/>
                <a:gridCol w="782904"/>
                <a:gridCol w="1230659"/>
              </a:tblGrid>
              <a:tr h="796198">
                <a:tc>
                  <a:txBody>
                    <a:bodyPr/>
                    <a:lstStyle/>
                    <a:p>
                      <a:pPr marL="0" marR="0" algn="ctr">
                        <a:spcBef>
                          <a:spcPts val="0"/>
                        </a:spcBef>
                        <a:spcAft>
                          <a:spcPts val="0"/>
                        </a:spcAft>
                      </a:pPr>
                      <a:r>
                        <a:rPr lang="en-US" sz="900" dirty="0">
                          <a:effectLst/>
                        </a:rPr>
                        <a:t>Process Function</a:t>
                      </a:r>
                      <a:endParaRPr lang="en-US" sz="1200" dirty="0">
                        <a:effectLst/>
                        <a:latin typeface="Times New Roman"/>
                        <a:ea typeface="Times New Roman"/>
                      </a:endParaRPr>
                    </a:p>
                  </a:txBody>
                  <a:tcPr marL="68580" marR="68580" marT="0" marB="0"/>
                </a:tc>
                <a:tc>
                  <a:txBody>
                    <a:bodyPr/>
                    <a:lstStyle/>
                    <a:p>
                      <a:pPr marL="0" marR="0" algn="ctr">
                        <a:lnSpc>
                          <a:spcPct val="200000"/>
                        </a:lnSpc>
                        <a:spcBef>
                          <a:spcPts val="0"/>
                        </a:spcBef>
                        <a:spcAft>
                          <a:spcPts val="0"/>
                        </a:spcAft>
                      </a:pPr>
                      <a:r>
                        <a:rPr lang="en-US" sz="900">
                          <a:effectLst/>
                        </a:rPr>
                        <a:t>Failure Modes</a:t>
                      </a:r>
                      <a:endParaRPr lang="en-US" sz="1200">
                        <a:effectLst/>
                        <a:latin typeface="Times New Roman"/>
                        <a:ea typeface="Times New Roman"/>
                      </a:endParaRPr>
                    </a:p>
                  </a:txBody>
                  <a:tcPr marL="68580" marR="68580" marT="0" marB="0"/>
                </a:tc>
                <a:tc>
                  <a:txBody>
                    <a:bodyPr/>
                    <a:lstStyle/>
                    <a:p>
                      <a:pPr marL="0" marR="0" algn="ctr">
                        <a:lnSpc>
                          <a:spcPct val="200000"/>
                        </a:lnSpc>
                        <a:spcBef>
                          <a:spcPts val="0"/>
                        </a:spcBef>
                        <a:spcAft>
                          <a:spcPts val="0"/>
                        </a:spcAft>
                      </a:pPr>
                      <a:r>
                        <a:rPr lang="en-US" sz="900">
                          <a:effectLst/>
                        </a:rPr>
                        <a:t>Causes</a:t>
                      </a:r>
                      <a:endParaRPr lang="en-US" sz="1200">
                        <a:effectLst/>
                        <a:latin typeface="Times New Roman"/>
                        <a:ea typeface="Times New Roman"/>
                      </a:endParaRPr>
                    </a:p>
                  </a:txBody>
                  <a:tcPr marL="68580" marR="68580" marT="0" marB="0"/>
                </a:tc>
                <a:tc>
                  <a:txBody>
                    <a:bodyPr/>
                    <a:lstStyle/>
                    <a:p>
                      <a:pPr marL="0" marR="0" algn="ctr">
                        <a:lnSpc>
                          <a:spcPct val="200000"/>
                        </a:lnSpc>
                        <a:spcBef>
                          <a:spcPts val="0"/>
                        </a:spcBef>
                        <a:spcAft>
                          <a:spcPts val="0"/>
                        </a:spcAft>
                      </a:pPr>
                      <a:r>
                        <a:rPr lang="en-US" sz="900">
                          <a:effectLst/>
                        </a:rPr>
                        <a:t>Effects</a:t>
                      </a:r>
                      <a:endParaRPr lang="en-US" sz="1200">
                        <a:effectLst/>
                        <a:latin typeface="Times New Roman"/>
                        <a:ea typeface="Times New Roman"/>
                      </a:endParaRPr>
                    </a:p>
                  </a:txBody>
                  <a:tcPr marL="68580" marR="68580" marT="0" marB="0"/>
                </a:tc>
                <a:tc>
                  <a:txBody>
                    <a:bodyPr/>
                    <a:lstStyle/>
                    <a:p>
                      <a:pPr marL="0" marR="0" algn="ctr">
                        <a:lnSpc>
                          <a:spcPct val="200000"/>
                        </a:lnSpc>
                        <a:spcBef>
                          <a:spcPts val="0"/>
                        </a:spcBef>
                        <a:spcAft>
                          <a:spcPts val="0"/>
                        </a:spcAft>
                      </a:pPr>
                      <a:r>
                        <a:rPr lang="en-US" sz="900">
                          <a:effectLst/>
                        </a:rPr>
                        <a:t>Severity</a:t>
                      </a:r>
                      <a:endParaRPr lang="en-US" sz="1200">
                        <a:effectLst/>
                        <a:latin typeface="Times New Roman"/>
                        <a:ea typeface="Times New Roman"/>
                      </a:endParaRPr>
                    </a:p>
                  </a:txBody>
                  <a:tcPr marL="68580" marR="68580" marT="0" marB="0"/>
                </a:tc>
                <a:tc>
                  <a:txBody>
                    <a:bodyPr/>
                    <a:lstStyle/>
                    <a:p>
                      <a:pPr marL="0" marR="0" algn="ctr">
                        <a:lnSpc>
                          <a:spcPct val="200000"/>
                        </a:lnSpc>
                        <a:spcBef>
                          <a:spcPts val="0"/>
                        </a:spcBef>
                        <a:spcAft>
                          <a:spcPts val="0"/>
                        </a:spcAft>
                      </a:pPr>
                      <a:r>
                        <a:rPr lang="en-US" sz="900">
                          <a:effectLst/>
                        </a:rPr>
                        <a:t>Probability</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900">
                          <a:effectLst/>
                        </a:rPr>
                        <a:t>Action to Reduce Failure Mode</a:t>
                      </a:r>
                      <a:endParaRPr lang="en-US" sz="1200">
                        <a:effectLst/>
                        <a:latin typeface="Times New Roman"/>
                        <a:ea typeface="Times New Roman"/>
                      </a:endParaRPr>
                    </a:p>
                  </a:txBody>
                  <a:tcPr marL="68580" marR="68580" marT="0" marB="0"/>
                </a:tc>
              </a:tr>
              <a:tr h="2556602">
                <a:tc>
                  <a:txBody>
                    <a:bodyPr/>
                    <a:lstStyle/>
                    <a:p>
                      <a:pPr marL="0" marR="0" algn="ctr">
                        <a:spcBef>
                          <a:spcPts val="0"/>
                        </a:spcBef>
                        <a:spcAft>
                          <a:spcPts val="0"/>
                        </a:spcAft>
                      </a:pPr>
                      <a:r>
                        <a:rPr lang="en-US" sz="900">
                          <a:effectLst/>
                        </a:rPr>
                        <a:t>Medication transcription</a:t>
                      </a:r>
                      <a:endParaRPr lang="en-US" sz="1200">
                        <a:effectLst/>
                        <a:latin typeface="Times New Roman"/>
                        <a:ea typeface="Times New Roman"/>
                      </a:endParaRPr>
                    </a:p>
                  </a:txBody>
                  <a:tcPr marL="68580" marR="68580" marT="0" marB="0"/>
                </a:tc>
                <a:tc>
                  <a:txBody>
                    <a:bodyPr/>
                    <a:lstStyle/>
                    <a:p>
                      <a:pPr marL="0" marR="0" algn="ctr">
                        <a:lnSpc>
                          <a:spcPct val="200000"/>
                        </a:lnSpc>
                        <a:spcBef>
                          <a:spcPts val="0"/>
                        </a:spcBef>
                        <a:spcAft>
                          <a:spcPts val="0"/>
                        </a:spcAft>
                      </a:pPr>
                      <a:r>
                        <a:rPr lang="en-US" sz="900" dirty="0">
                          <a:effectLst/>
                        </a:rPr>
                        <a:t>Wrong dose</a:t>
                      </a:r>
                      <a:endParaRPr lang="en-US" sz="1200" dirty="0">
                        <a:effectLst/>
                      </a:endParaRPr>
                    </a:p>
                    <a:p>
                      <a:pPr marL="0" marR="0" algn="ctr">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Order not received</a:t>
                      </a:r>
                      <a:endParaRPr lang="en-US" sz="1200" dirty="0">
                        <a:effectLst/>
                      </a:endParaRPr>
                    </a:p>
                    <a:p>
                      <a:pPr marL="0" marR="0">
                        <a:spcBef>
                          <a:spcPts val="0"/>
                        </a:spcBef>
                        <a:spcAft>
                          <a:spcPts val="0"/>
                        </a:spcAft>
                      </a:pPr>
                      <a:r>
                        <a:rPr lang="en-US" sz="900" dirty="0">
                          <a:effectLst/>
                        </a:rPr>
                        <a:t> </a:t>
                      </a:r>
                      <a:endParaRPr lang="en-US" sz="1200" dirty="0">
                        <a:effectLst/>
                      </a:endParaRPr>
                    </a:p>
                    <a:p>
                      <a:pPr marL="0" marR="0" algn="ctr">
                        <a:spcBef>
                          <a:spcPts val="0"/>
                        </a:spcBef>
                        <a:spcAft>
                          <a:spcPts val="0"/>
                        </a:spcAft>
                      </a:pPr>
                      <a:r>
                        <a:rPr lang="en-US" sz="900" dirty="0">
                          <a:effectLst/>
                        </a:rPr>
                        <a:t> </a:t>
                      </a:r>
                      <a:endParaRPr lang="en-US" sz="1200" dirty="0">
                        <a:effectLst/>
                      </a:endParaRPr>
                    </a:p>
                    <a:p>
                      <a:pPr marL="0" marR="0" algn="ctr">
                        <a:spcBef>
                          <a:spcPts val="0"/>
                        </a:spcBef>
                        <a:spcAft>
                          <a:spcPts val="0"/>
                        </a:spcAft>
                      </a:pPr>
                      <a:r>
                        <a:rPr lang="en-US" sz="900" dirty="0">
                          <a:effectLst/>
                        </a:rPr>
                        <a:t> </a:t>
                      </a:r>
                      <a:endParaRPr lang="en-US" sz="1200" dirty="0">
                        <a:effectLst/>
                      </a:endParaRPr>
                    </a:p>
                    <a:p>
                      <a:pPr marL="0" marR="0" algn="ctr">
                        <a:spcBef>
                          <a:spcPts val="0"/>
                        </a:spcBef>
                        <a:spcAft>
                          <a:spcPts val="0"/>
                        </a:spcAft>
                      </a:pPr>
                      <a:r>
                        <a:rPr lang="en-US" sz="900" dirty="0">
                          <a:effectLst/>
                        </a:rPr>
                        <a:t>Wrong medication</a:t>
                      </a:r>
                      <a:endParaRPr lang="en-US" sz="1200" dirty="0">
                        <a:effectLst/>
                      </a:endParaRPr>
                    </a:p>
                    <a:p>
                      <a:pPr marL="0" marR="0" algn="ctr">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 </a:t>
                      </a:r>
                      <a:endParaRPr lang="en-US" sz="1200" dirty="0">
                        <a:effectLst/>
                      </a:endParaRPr>
                    </a:p>
                    <a:p>
                      <a:pPr marL="0" marR="0" algn="ctr">
                        <a:spcBef>
                          <a:spcPts val="0"/>
                        </a:spcBef>
                        <a:spcAft>
                          <a:spcPts val="0"/>
                        </a:spcAft>
                      </a:pPr>
                      <a:r>
                        <a:rPr lang="en-US" sz="900" dirty="0">
                          <a:effectLst/>
                        </a:rPr>
                        <a:t> </a:t>
                      </a:r>
                      <a:endParaRPr lang="en-US" sz="1200" dirty="0">
                        <a:effectLst/>
                      </a:endParaRPr>
                    </a:p>
                    <a:p>
                      <a:pPr marL="0" marR="0" algn="ctr">
                        <a:spcBef>
                          <a:spcPts val="0"/>
                        </a:spcBef>
                        <a:spcAft>
                          <a:spcPts val="0"/>
                        </a:spcAft>
                      </a:pPr>
                      <a:r>
                        <a:rPr lang="en-US" sz="900" dirty="0">
                          <a:effectLst/>
                        </a:rPr>
                        <a:t>Wrong route</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900">
                          <a:effectLst/>
                        </a:rPr>
                        <a:t>Lack of knowledge on medication. Illegible written orders.</a:t>
                      </a:r>
                      <a:endParaRPr lang="en-US" sz="1200">
                        <a:effectLst/>
                      </a:endParaRPr>
                    </a:p>
                    <a:p>
                      <a:pPr marL="0" marR="0" algn="ctr">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Omitting order</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Unable to clarify order with physician</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Use of substitute drug</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900">
                          <a:effectLst/>
                        </a:rPr>
                        <a:t>Overdose or under-dose</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Patient condition not controlled</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Adverse drug event. Allergic response</a:t>
                      </a:r>
                      <a:endParaRPr lang="en-US" sz="1200">
                        <a:effectLst/>
                      </a:endParaRPr>
                    </a:p>
                    <a:p>
                      <a:pPr marL="0" marR="0">
                        <a:spcBef>
                          <a:spcPts val="0"/>
                        </a:spcBef>
                        <a:spcAft>
                          <a:spcPts val="0"/>
                        </a:spcAft>
                      </a:pPr>
                      <a:r>
                        <a:rPr lang="en-US" sz="900">
                          <a:effectLst/>
                        </a:rPr>
                        <a:t> </a:t>
                      </a:r>
                      <a:endParaRPr lang="en-US" sz="1200">
                        <a:effectLst/>
                      </a:endParaRPr>
                    </a:p>
                    <a:p>
                      <a:pPr marL="0" marR="0">
                        <a:spcBef>
                          <a:spcPts val="0"/>
                        </a:spcBef>
                        <a:spcAft>
                          <a:spcPts val="0"/>
                        </a:spcAft>
                      </a:pPr>
                      <a:r>
                        <a:rPr lang="en-US" sz="900">
                          <a:effectLst/>
                        </a:rPr>
                        <a:t>Overdose or under-dose. </a:t>
                      </a:r>
                      <a:endParaRPr lang="en-US" sz="1200">
                        <a:effectLst/>
                        <a:latin typeface="Times New Roman"/>
                        <a:ea typeface="Times New Roman"/>
                      </a:endParaRPr>
                    </a:p>
                  </a:txBody>
                  <a:tcPr marL="68580" marR="68580" marT="0" marB="0"/>
                </a:tc>
                <a:tc>
                  <a:txBody>
                    <a:bodyPr/>
                    <a:lstStyle/>
                    <a:p>
                      <a:pPr marL="0" marR="0" algn="ctr">
                        <a:lnSpc>
                          <a:spcPct val="200000"/>
                        </a:lnSpc>
                        <a:spcBef>
                          <a:spcPts val="0"/>
                        </a:spcBef>
                        <a:spcAft>
                          <a:spcPts val="0"/>
                        </a:spcAft>
                      </a:pPr>
                      <a:r>
                        <a:rPr lang="en-US" sz="900">
                          <a:effectLst/>
                        </a:rPr>
                        <a:t>3</a:t>
                      </a:r>
                      <a:endParaRPr lang="en-US" sz="1200">
                        <a:effectLst/>
                      </a:endParaRPr>
                    </a:p>
                    <a:p>
                      <a:pPr marL="0" marR="0">
                        <a:lnSpc>
                          <a:spcPct val="200000"/>
                        </a:lnSpc>
                        <a:spcBef>
                          <a:spcPts val="0"/>
                        </a:spcBef>
                        <a:spcAft>
                          <a:spcPts val="0"/>
                        </a:spcAft>
                      </a:pPr>
                      <a:r>
                        <a:rPr lang="en-US" sz="900">
                          <a:effectLst/>
                        </a:rPr>
                        <a:t> </a:t>
                      </a:r>
                      <a:endParaRPr lang="en-US" sz="1200">
                        <a:effectLst/>
                      </a:endParaRPr>
                    </a:p>
                    <a:p>
                      <a:pPr marL="0" marR="0" algn="ctr">
                        <a:lnSpc>
                          <a:spcPct val="200000"/>
                        </a:lnSpc>
                        <a:spcBef>
                          <a:spcPts val="0"/>
                        </a:spcBef>
                        <a:spcAft>
                          <a:spcPts val="0"/>
                        </a:spcAft>
                      </a:pPr>
                      <a:r>
                        <a:rPr lang="en-US" sz="900">
                          <a:effectLst/>
                        </a:rPr>
                        <a:t> </a:t>
                      </a:r>
                      <a:endParaRPr lang="en-US" sz="1200">
                        <a:effectLst/>
                      </a:endParaRPr>
                    </a:p>
                    <a:p>
                      <a:pPr marL="0" marR="0" algn="ctr">
                        <a:lnSpc>
                          <a:spcPct val="200000"/>
                        </a:lnSpc>
                        <a:spcBef>
                          <a:spcPts val="0"/>
                        </a:spcBef>
                        <a:spcAft>
                          <a:spcPts val="0"/>
                        </a:spcAft>
                      </a:pPr>
                      <a:r>
                        <a:rPr lang="en-US" sz="900">
                          <a:effectLst/>
                        </a:rPr>
                        <a:t>2</a:t>
                      </a:r>
                      <a:endParaRPr lang="en-US" sz="1200">
                        <a:effectLst/>
                      </a:endParaRPr>
                    </a:p>
                    <a:p>
                      <a:pPr marL="0" marR="0">
                        <a:lnSpc>
                          <a:spcPct val="200000"/>
                        </a:lnSpc>
                        <a:spcBef>
                          <a:spcPts val="0"/>
                        </a:spcBef>
                        <a:spcAft>
                          <a:spcPts val="0"/>
                        </a:spcAft>
                      </a:pPr>
                      <a:r>
                        <a:rPr lang="en-US" sz="900">
                          <a:effectLst/>
                        </a:rPr>
                        <a:t> </a:t>
                      </a:r>
                      <a:endParaRPr lang="en-US" sz="1200">
                        <a:effectLst/>
                      </a:endParaRPr>
                    </a:p>
                    <a:p>
                      <a:pPr marL="0" marR="0">
                        <a:lnSpc>
                          <a:spcPct val="200000"/>
                        </a:lnSpc>
                        <a:spcBef>
                          <a:spcPts val="0"/>
                        </a:spcBef>
                        <a:spcAft>
                          <a:spcPts val="0"/>
                        </a:spcAft>
                      </a:pPr>
                      <a:r>
                        <a:rPr lang="en-US" sz="900">
                          <a:effectLst/>
                        </a:rPr>
                        <a:t> </a:t>
                      </a:r>
                      <a:endParaRPr lang="en-US" sz="1200">
                        <a:effectLst/>
                      </a:endParaRPr>
                    </a:p>
                    <a:p>
                      <a:pPr marL="0" marR="0" algn="ctr">
                        <a:lnSpc>
                          <a:spcPct val="200000"/>
                        </a:lnSpc>
                        <a:spcBef>
                          <a:spcPts val="0"/>
                        </a:spcBef>
                        <a:spcAft>
                          <a:spcPts val="0"/>
                        </a:spcAft>
                      </a:pPr>
                      <a:r>
                        <a:rPr lang="en-US" sz="900">
                          <a:effectLst/>
                        </a:rPr>
                        <a:t>2</a:t>
                      </a:r>
                      <a:endParaRPr lang="en-US" sz="1200">
                        <a:effectLst/>
                      </a:endParaRPr>
                    </a:p>
                    <a:p>
                      <a:pPr marL="0" marR="0">
                        <a:lnSpc>
                          <a:spcPct val="200000"/>
                        </a:lnSpc>
                        <a:spcBef>
                          <a:spcPts val="0"/>
                        </a:spcBef>
                        <a:spcAft>
                          <a:spcPts val="0"/>
                        </a:spcAft>
                      </a:pPr>
                      <a:r>
                        <a:rPr lang="en-US" sz="900">
                          <a:effectLst/>
                        </a:rPr>
                        <a:t> </a:t>
                      </a:r>
                      <a:endParaRPr lang="en-US" sz="1200">
                        <a:effectLst/>
                      </a:endParaRPr>
                    </a:p>
                    <a:p>
                      <a:pPr marL="0" marR="0" algn="ctr">
                        <a:lnSpc>
                          <a:spcPct val="200000"/>
                        </a:lnSpc>
                        <a:spcBef>
                          <a:spcPts val="0"/>
                        </a:spcBef>
                        <a:spcAft>
                          <a:spcPts val="0"/>
                        </a:spcAft>
                      </a:pPr>
                      <a:r>
                        <a:rPr lang="en-US" sz="900">
                          <a:effectLst/>
                        </a:rPr>
                        <a:t>2</a:t>
                      </a:r>
                      <a:endParaRPr lang="en-US" sz="1200">
                        <a:effectLst/>
                        <a:latin typeface="Times New Roman"/>
                        <a:ea typeface="Times New Roman"/>
                      </a:endParaRPr>
                    </a:p>
                  </a:txBody>
                  <a:tcPr marL="68580" marR="68580" marT="0" marB="0"/>
                </a:tc>
                <a:tc>
                  <a:txBody>
                    <a:bodyPr/>
                    <a:lstStyle/>
                    <a:p>
                      <a:pPr marL="0" marR="0" algn="ctr">
                        <a:lnSpc>
                          <a:spcPct val="200000"/>
                        </a:lnSpc>
                        <a:spcBef>
                          <a:spcPts val="0"/>
                        </a:spcBef>
                        <a:spcAft>
                          <a:spcPts val="0"/>
                        </a:spcAft>
                      </a:pPr>
                      <a:r>
                        <a:rPr lang="en-US" sz="900">
                          <a:effectLst/>
                        </a:rPr>
                        <a:t>3</a:t>
                      </a:r>
                      <a:endParaRPr lang="en-US" sz="1200">
                        <a:effectLst/>
                      </a:endParaRPr>
                    </a:p>
                    <a:p>
                      <a:pPr marL="0" marR="0" algn="ctr">
                        <a:lnSpc>
                          <a:spcPct val="200000"/>
                        </a:lnSpc>
                        <a:spcBef>
                          <a:spcPts val="0"/>
                        </a:spcBef>
                        <a:spcAft>
                          <a:spcPts val="0"/>
                        </a:spcAft>
                      </a:pPr>
                      <a:r>
                        <a:rPr lang="en-US" sz="900">
                          <a:effectLst/>
                        </a:rPr>
                        <a:t> </a:t>
                      </a:r>
                      <a:endParaRPr lang="en-US" sz="1200">
                        <a:effectLst/>
                      </a:endParaRPr>
                    </a:p>
                    <a:p>
                      <a:pPr marL="0" marR="0" algn="ctr">
                        <a:lnSpc>
                          <a:spcPct val="200000"/>
                        </a:lnSpc>
                        <a:spcBef>
                          <a:spcPts val="0"/>
                        </a:spcBef>
                        <a:spcAft>
                          <a:spcPts val="0"/>
                        </a:spcAft>
                      </a:pPr>
                      <a:r>
                        <a:rPr lang="en-US" sz="900">
                          <a:effectLst/>
                        </a:rPr>
                        <a:t> </a:t>
                      </a:r>
                      <a:endParaRPr lang="en-US" sz="1200">
                        <a:effectLst/>
                      </a:endParaRPr>
                    </a:p>
                    <a:p>
                      <a:pPr marL="0" marR="0" algn="ctr">
                        <a:lnSpc>
                          <a:spcPct val="200000"/>
                        </a:lnSpc>
                        <a:spcBef>
                          <a:spcPts val="0"/>
                        </a:spcBef>
                        <a:spcAft>
                          <a:spcPts val="0"/>
                        </a:spcAft>
                      </a:pPr>
                      <a:r>
                        <a:rPr lang="en-US" sz="900">
                          <a:effectLst/>
                        </a:rPr>
                        <a:t>3</a:t>
                      </a:r>
                      <a:endParaRPr lang="en-US" sz="1200">
                        <a:effectLst/>
                      </a:endParaRPr>
                    </a:p>
                    <a:p>
                      <a:pPr marL="0" marR="0">
                        <a:lnSpc>
                          <a:spcPct val="200000"/>
                        </a:lnSpc>
                        <a:spcBef>
                          <a:spcPts val="0"/>
                        </a:spcBef>
                        <a:spcAft>
                          <a:spcPts val="0"/>
                        </a:spcAft>
                      </a:pPr>
                      <a:r>
                        <a:rPr lang="en-US" sz="900">
                          <a:effectLst/>
                        </a:rPr>
                        <a:t> </a:t>
                      </a:r>
                      <a:endParaRPr lang="en-US" sz="1200">
                        <a:effectLst/>
                      </a:endParaRPr>
                    </a:p>
                    <a:p>
                      <a:pPr marL="0" marR="0" algn="ctr">
                        <a:lnSpc>
                          <a:spcPct val="200000"/>
                        </a:lnSpc>
                        <a:spcBef>
                          <a:spcPts val="0"/>
                        </a:spcBef>
                        <a:spcAft>
                          <a:spcPts val="0"/>
                        </a:spcAft>
                      </a:pPr>
                      <a:r>
                        <a:rPr lang="en-US" sz="900">
                          <a:effectLst/>
                        </a:rPr>
                        <a:t> </a:t>
                      </a:r>
                      <a:endParaRPr lang="en-US" sz="1200">
                        <a:effectLst/>
                      </a:endParaRPr>
                    </a:p>
                    <a:p>
                      <a:pPr marL="0" marR="0" algn="ctr">
                        <a:lnSpc>
                          <a:spcPct val="200000"/>
                        </a:lnSpc>
                        <a:spcBef>
                          <a:spcPts val="0"/>
                        </a:spcBef>
                        <a:spcAft>
                          <a:spcPts val="0"/>
                        </a:spcAft>
                      </a:pPr>
                      <a:r>
                        <a:rPr lang="en-US" sz="900">
                          <a:effectLst/>
                        </a:rPr>
                        <a:t>3</a:t>
                      </a:r>
                      <a:endParaRPr lang="en-US" sz="1200">
                        <a:effectLst/>
                      </a:endParaRPr>
                    </a:p>
                    <a:p>
                      <a:pPr marL="0" marR="0">
                        <a:lnSpc>
                          <a:spcPct val="200000"/>
                        </a:lnSpc>
                        <a:spcBef>
                          <a:spcPts val="0"/>
                        </a:spcBef>
                        <a:spcAft>
                          <a:spcPts val="0"/>
                        </a:spcAft>
                      </a:pPr>
                      <a:r>
                        <a:rPr lang="en-US" sz="900">
                          <a:effectLst/>
                        </a:rPr>
                        <a:t> </a:t>
                      </a:r>
                      <a:endParaRPr lang="en-US" sz="1200">
                        <a:effectLst/>
                      </a:endParaRPr>
                    </a:p>
                    <a:p>
                      <a:pPr marL="0" marR="0" algn="ctr">
                        <a:lnSpc>
                          <a:spcPct val="200000"/>
                        </a:lnSpc>
                        <a:spcBef>
                          <a:spcPts val="0"/>
                        </a:spcBef>
                        <a:spcAft>
                          <a:spcPts val="0"/>
                        </a:spcAft>
                      </a:pPr>
                      <a:r>
                        <a:rPr lang="en-US" sz="9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900" dirty="0">
                          <a:effectLst/>
                        </a:rPr>
                        <a:t>Omission of abbreviations </a:t>
                      </a:r>
                      <a:endParaRPr lang="en-US" sz="1200" dirty="0">
                        <a:effectLst/>
                      </a:endParaRPr>
                    </a:p>
                    <a:p>
                      <a:pPr marL="0" marR="0">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Guidelines to incorporate double checking of medication with a second nurse</a:t>
                      </a:r>
                      <a:endParaRPr lang="en-US" sz="1200" dirty="0">
                        <a:effectLst/>
                      </a:endParaRPr>
                    </a:p>
                    <a:p>
                      <a:pPr marL="0" marR="0">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Provide additional time to recheck medication and recalculate dosages</a:t>
                      </a:r>
                      <a:endParaRPr lang="en-US" sz="1200" dirty="0">
                        <a:effectLst/>
                      </a:endParaRPr>
                    </a:p>
                    <a:p>
                      <a:pPr marL="0" marR="0">
                        <a:spcBef>
                          <a:spcPts val="0"/>
                        </a:spcBef>
                        <a:spcAft>
                          <a:spcPts val="0"/>
                        </a:spcAft>
                      </a:pPr>
                      <a:r>
                        <a:rPr lang="en-US" sz="900" dirty="0">
                          <a:effectLst/>
                        </a:rPr>
                        <a:t> </a:t>
                      </a:r>
                      <a:endParaRPr lang="en-US" sz="1200" dirty="0">
                        <a:effectLst/>
                      </a:endParaRPr>
                    </a:p>
                    <a:p>
                      <a:pPr marL="0" marR="0">
                        <a:spcBef>
                          <a:spcPts val="0"/>
                        </a:spcBef>
                        <a:spcAft>
                          <a:spcPts val="0"/>
                        </a:spcAft>
                      </a:pPr>
                      <a:r>
                        <a:rPr lang="en-US" sz="900" dirty="0">
                          <a:effectLst/>
                        </a:rPr>
                        <a:t>Provide guidelines to create checklist in the transcriptions process</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485656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SUPPORTIVE DATA (cont.)</a:t>
            </a:r>
            <a:endParaRPr lang="en-US" dirty="0">
              <a:solidFill>
                <a:schemeClr val="accent1"/>
              </a:solidFill>
            </a:endParaRPr>
          </a:p>
        </p:txBody>
      </p:sp>
      <p:sp>
        <p:nvSpPr>
          <p:cNvPr id="3" name="Content Placeholder 2"/>
          <p:cNvSpPr>
            <a:spLocks noGrp="1"/>
          </p:cNvSpPr>
          <p:nvPr>
            <p:ph sz="quarter" idx="1"/>
          </p:nvPr>
        </p:nvSpPr>
        <p:spPr/>
        <p:txBody>
          <a:bodyPr/>
          <a:lstStyle/>
          <a:p>
            <a:r>
              <a:rPr lang="en-US" sz="1800" dirty="0" smtClean="0"/>
              <a:t>The </a:t>
            </a:r>
            <a:r>
              <a:rPr lang="en-US" sz="1800" dirty="0"/>
              <a:t>fishbone diagram </a:t>
            </a:r>
            <a:r>
              <a:rPr lang="en-US" sz="1800" dirty="0" smtClean="0"/>
              <a:t>indicates </a:t>
            </a:r>
            <a:r>
              <a:rPr lang="en-US" sz="1800" dirty="0"/>
              <a:t>issues that contribute to medication errors</a:t>
            </a:r>
            <a:r>
              <a:rPr lang="en-US" sz="1800" dirty="0" smtClean="0"/>
              <a:t>.</a:t>
            </a:r>
          </a:p>
          <a:p>
            <a:r>
              <a:rPr lang="en-US" sz="1800" dirty="0"/>
              <a:t>The two issues that will be addressed in the project in the fishbone diagram are orders reviewed by </a:t>
            </a:r>
            <a:r>
              <a:rPr lang="en-US" sz="1800" dirty="0" smtClean="0"/>
              <a:t>nurses </a:t>
            </a:r>
            <a:r>
              <a:rPr lang="en-US" sz="1800" dirty="0"/>
              <a:t>and high alert medications. </a:t>
            </a:r>
            <a:endParaRPr lang="en-US" sz="1800" dirty="0" smtClean="0"/>
          </a:p>
          <a:p>
            <a:endParaRPr lang="en-US" dirty="0"/>
          </a:p>
        </p:txBody>
      </p:sp>
      <p:pic>
        <p:nvPicPr>
          <p:cNvPr id="4" name="Picture 3" descr="C:\Users\AngelaH\Desktop\N653 fishbone\Slide1.JPG"/>
          <p:cNvPicPr/>
          <p:nvPr/>
        </p:nvPicPr>
        <p:blipFill>
          <a:blip r:embed="rId2">
            <a:extLst>
              <a:ext uri="{28A0092B-C50C-407E-A947-70E740481C1C}">
                <a14:useLocalDpi xmlns:a14="http://schemas.microsoft.com/office/drawing/2010/main" val="0"/>
              </a:ext>
            </a:extLst>
          </a:blip>
          <a:srcRect/>
          <a:stretch>
            <a:fillRect/>
          </a:stretch>
        </p:blipFill>
        <p:spPr bwMode="auto">
          <a:xfrm>
            <a:off x="1142999" y="2590800"/>
            <a:ext cx="6996545" cy="3657600"/>
          </a:xfrm>
          <a:prstGeom prst="rect">
            <a:avLst/>
          </a:prstGeom>
          <a:noFill/>
          <a:ln>
            <a:noFill/>
          </a:ln>
        </p:spPr>
      </p:pic>
    </p:spTree>
    <p:extLst>
      <p:ext uri="{BB962C8B-B14F-4D97-AF65-F5344CB8AC3E}">
        <p14:creationId xmlns:p14="http://schemas.microsoft.com/office/powerpoint/2010/main" val="3978277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SWOT ANALYSIS</a:t>
            </a:r>
          </a:p>
        </p:txBody>
      </p:sp>
      <p:sp>
        <p:nvSpPr>
          <p:cNvPr id="3" name="Content Placeholder 2"/>
          <p:cNvSpPr>
            <a:spLocks noGrp="1"/>
          </p:cNvSpPr>
          <p:nvPr>
            <p:ph sz="quarter" idx="1"/>
          </p:nvPr>
        </p:nvSpPr>
        <p:spPr/>
        <p:txBody>
          <a:bodyPr>
            <a:normAutofit/>
          </a:bodyPr>
          <a:lstStyle/>
          <a:p>
            <a:r>
              <a:rPr lang="en-US" sz="1400" dirty="0"/>
              <a:t>Internal factors that are contributory to the specific aim are knowledgeable staff that can provide guidance and leadership to other staff members during new processes and the commitment to patient safety among unit members</a:t>
            </a:r>
            <a:r>
              <a:rPr lang="en-US" sz="1400" dirty="0" smtClean="0"/>
              <a:t>.</a:t>
            </a:r>
            <a:endParaRPr lang="en-US" sz="1400" dirty="0"/>
          </a:p>
          <a:p>
            <a:r>
              <a:rPr lang="en-US" sz="1400" dirty="0"/>
              <a:t>External factors such as staff shortages and staff turnovers can impact patient outcomes and staff morale.</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39073604"/>
              </p:ext>
            </p:extLst>
          </p:nvPr>
        </p:nvGraphicFramePr>
        <p:xfrm>
          <a:off x="914400" y="2895599"/>
          <a:ext cx="7315199" cy="3396996"/>
        </p:xfrm>
        <a:graphic>
          <a:graphicData uri="http://schemas.openxmlformats.org/drawingml/2006/table">
            <a:tbl>
              <a:tblPr firstRow="1" firstCol="1" bandRow="1">
                <a:tableStyleId>{5C22544A-7EE6-4342-B048-85BDC9FD1C3A}</a:tableStyleId>
              </a:tblPr>
              <a:tblGrid>
                <a:gridCol w="321855"/>
                <a:gridCol w="3792944"/>
                <a:gridCol w="3200400"/>
              </a:tblGrid>
              <a:tr h="1712341">
                <a:tc>
                  <a:txBody>
                    <a:bodyPr/>
                    <a:lstStyle/>
                    <a:p>
                      <a:pPr marL="71755" marR="71755" algn="ctr">
                        <a:lnSpc>
                          <a:spcPct val="115000"/>
                        </a:lnSpc>
                        <a:spcBef>
                          <a:spcPts val="0"/>
                        </a:spcBef>
                        <a:spcAft>
                          <a:spcPts val="600"/>
                        </a:spcAft>
                      </a:pPr>
                      <a:r>
                        <a:rPr lang="en-US" sz="900" dirty="0">
                          <a:effectLst/>
                        </a:rPr>
                        <a:t>Internal</a:t>
                      </a:r>
                      <a:endParaRPr lang="en-US" sz="900" dirty="0">
                        <a:effectLst/>
                        <a:latin typeface="Arial"/>
                        <a:ea typeface="Calibri"/>
                        <a:cs typeface="Times New Roman"/>
                      </a:endParaRPr>
                    </a:p>
                  </a:txBody>
                  <a:tcPr marL="56483" marR="56483" marT="0" marB="0" vert="vert270"/>
                </a:tc>
                <a:tc>
                  <a:txBody>
                    <a:bodyPr/>
                    <a:lstStyle/>
                    <a:p>
                      <a:pPr marL="0" marR="0" algn="ctr">
                        <a:lnSpc>
                          <a:spcPct val="115000"/>
                        </a:lnSpc>
                        <a:spcBef>
                          <a:spcPts val="0"/>
                        </a:spcBef>
                        <a:spcAft>
                          <a:spcPts val="600"/>
                        </a:spcAft>
                      </a:pPr>
                      <a:r>
                        <a:rPr lang="en-US" sz="900" dirty="0">
                          <a:effectLst/>
                        </a:rPr>
                        <a:t>STRENGTHS</a:t>
                      </a:r>
                    </a:p>
                    <a:p>
                      <a:pPr marL="0" marR="0">
                        <a:lnSpc>
                          <a:spcPct val="115000"/>
                        </a:lnSpc>
                        <a:spcBef>
                          <a:spcPts val="0"/>
                        </a:spcBef>
                        <a:spcAft>
                          <a:spcPts val="600"/>
                        </a:spcAft>
                      </a:pPr>
                      <a:r>
                        <a:rPr lang="en-US" sz="900" dirty="0">
                          <a:effectLst/>
                        </a:rPr>
                        <a:t> </a:t>
                      </a:r>
                    </a:p>
                    <a:p>
                      <a:pPr marL="0" marR="0">
                        <a:lnSpc>
                          <a:spcPct val="115000"/>
                        </a:lnSpc>
                        <a:spcBef>
                          <a:spcPts val="0"/>
                        </a:spcBef>
                        <a:spcAft>
                          <a:spcPts val="600"/>
                        </a:spcAft>
                      </a:pPr>
                      <a:r>
                        <a:rPr lang="en-US" sz="900" dirty="0">
                          <a:effectLst/>
                        </a:rPr>
                        <a:t>The unit is committed to improving patient </a:t>
                      </a:r>
                      <a:r>
                        <a:rPr lang="en-US" sz="900" dirty="0" smtClean="0">
                          <a:effectLst/>
                        </a:rPr>
                        <a:t>safety</a:t>
                      </a:r>
                      <a:endParaRPr lang="en-US" sz="900" dirty="0">
                        <a:effectLst/>
                      </a:endParaRPr>
                    </a:p>
                    <a:p>
                      <a:pPr marL="0" marR="0">
                        <a:lnSpc>
                          <a:spcPct val="115000"/>
                        </a:lnSpc>
                        <a:spcBef>
                          <a:spcPts val="0"/>
                        </a:spcBef>
                        <a:spcAft>
                          <a:spcPts val="600"/>
                        </a:spcAft>
                      </a:pPr>
                      <a:r>
                        <a:rPr lang="en-US" sz="900" dirty="0">
                          <a:effectLst/>
                        </a:rPr>
                        <a:t>Knowledgeable staff </a:t>
                      </a:r>
                    </a:p>
                    <a:p>
                      <a:pPr marL="0" marR="0">
                        <a:lnSpc>
                          <a:spcPct val="115000"/>
                        </a:lnSpc>
                        <a:spcBef>
                          <a:spcPts val="0"/>
                        </a:spcBef>
                        <a:spcAft>
                          <a:spcPts val="600"/>
                        </a:spcAft>
                      </a:pPr>
                      <a:r>
                        <a:rPr lang="en-US" sz="900" dirty="0">
                          <a:effectLst/>
                        </a:rPr>
                        <a:t>Standard guideline in place for patient </a:t>
                      </a:r>
                      <a:r>
                        <a:rPr lang="en-US" sz="900" dirty="0" smtClean="0">
                          <a:effectLst/>
                        </a:rPr>
                        <a:t>admission</a:t>
                      </a:r>
                      <a:endParaRPr lang="en-US" sz="900" dirty="0">
                        <a:effectLst/>
                      </a:endParaRPr>
                    </a:p>
                    <a:p>
                      <a:pPr marL="0" marR="0">
                        <a:lnSpc>
                          <a:spcPct val="115000"/>
                        </a:lnSpc>
                        <a:spcBef>
                          <a:spcPts val="0"/>
                        </a:spcBef>
                        <a:spcAft>
                          <a:spcPts val="600"/>
                        </a:spcAft>
                      </a:pPr>
                      <a:r>
                        <a:rPr lang="en-US" sz="900" dirty="0">
                          <a:effectLst/>
                        </a:rPr>
                        <a:t>Reducing medical </a:t>
                      </a:r>
                      <a:r>
                        <a:rPr lang="en-US" sz="900" dirty="0" smtClean="0">
                          <a:effectLst/>
                        </a:rPr>
                        <a:t>errors</a:t>
                      </a:r>
                      <a:endParaRPr lang="en-US" sz="900" dirty="0">
                        <a:effectLst/>
                      </a:endParaRPr>
                    </a:p>
                  </a:txBody>
                  <a:tcPr marL="56483" marR="56483" marT="0" marB="0"/>
                </a:tc>
                <a:tc>
                  <a:txBody>
                    <a:bodyPr/>
                    <a:lstStyle/>
                    <a:p>
                      <a:pPr marL="0" marR="0" algn="ctr">
                        <a:lnSpc>
                          <a:spcPct val="200000"/>
                        </a:lnSpc>
                        <a:spcBef>
                          <a:spcPts val="0"/>
                        </a:spcBef>
                        <a:spcAft>
                          <a:spcPts val="600"/>
                        </a:spcAft>
                      </a:pPr>
                      <a:r>
                        <a:rPr lang="en-US" sz="900" dirty="0">
                          <a:effectLst/>
                        </a:rPr>
                        <a:t>WEAKENESSES</a:t>
                      </a:r>
                    </a:p>
                    <a:p>
                      <a:pPr marL="0" marR="0">
                        <a:lnSpc>
                          <a:spcPct val="115000"/>
                        </a:lnSpc>
                        <a:spcBef>
                          <a:spcPts val="0"/>
                        </a:spcBef>
                        <a:spcAft>
                          <a:spcPts val="600"/>
                        </a:spcAft>
                      </a:pPr>
                      <a:r>
                        <a:rPr lang="en-US" sz="900" dirty="0">
                          <a:effectLst/>
                        </a:rPr>
                        <a:t>Staff may resist implementation of new strategies </a:t>
                      </a:r>
                    </a:p>
                    <a:p>
                      <a:pPr marL="0" marR="0">
                        <a:lnSpc>
                          <a:spcPct val="115000"/>
                        </a:lnSpc>
                        <a:spcBef>
                          <a:spcPts val="0"/>
                        </a:spcBef>
                        <a:spcAft>
                          <a:spcPts val="600"/>
                        </a:spcAft>
                      </a:pPr>
                      <a:r>
                        <a:rPr lang="en-US" sz="900" dirty="0">
                          <a:effectLst/>
                        </a:rPr>
                        <a:t>High pace work setting can contribute to </a:t>
                      </a:r>
                      <a:r>
                        <a:rPr lang="en-US" sz="900" dirty="0" smtClean="0">
                          <a:effectLst/>
                        </a:rPr>
                        <a:t>errors</a:t>
                      </a:r>
                      <a:endParaRPr lang="en-US" sz="900" dirty="0">
                        <a:effectLst/>
                      </a:endParaRPr>
                    </a:p>
                    <a:p>
                      <a:pPr marL="0" marR="0">
                        <a:lnSpc>
                          <a:spcPct val="115000"/>
                        </a:lnSpc>
                        <a:spcBef>
                          <a:spcPts val="0"/>
                        </a:spcBef>
                        <a:spcAft>
                          <a:spcPts val="600"/>
                        </a:spcAft>
                      </a:pPr>
                      <a:r>
                        <a:rPr lang="en-US" sz="900" dirty="0">
                          <a:effectLst/>
                        </a:rPr>
                        <a:t>Lack of funding for additional </a:t>
                      </a:r>
                      <a:r>
                        <a:rPr lang="en-US" sz="900" dirty="0" smtClean="0">
                          <a:effectLst/>
                        </a:rPr>
                        <a:t>staff</a:t>
                      </a:r>
                    </a:p>
                    <a:p>
                      <a:pPr marL="0" marR="0">
                        <a:lnSpc>
                          <a:spcPct val="115000"/>
                        </a:lnSpc>
                        <a:spcBef>
                          <a:spcPts val="0"/>
                        </a:spcBef>
                        <a:spcAft>
                          <a:spcPts val="600"/>
                        </a:spcAft>
                      </a:pPr>
                      <a:r>
                        <a:rPr lang="en-US" sz="900" dirty="0" smtClean="0">
                          <a:effectLst/>
                        </a:rPr>
                        <a:t>Reduce </a:t>
                      </a:r>
                      <a:r>
                        <a:rPr lang="en-US" sz="900" dirty="0">
                          <a:effectLst/>
                        </a:rPr>
                        <a:t>productivity during the implementation </a:t>
                      </a:r>
                      <a:r>
                        <a:rPr lang="en-US" sz="900" dirty="0" smtClean="0">
                          <a:effectLst/>
                        </a:rPr>
                        <a:t>phase</a:t>
                      </a:r>
                    </a:p>
                    <a:p>
                      <a:pPr marL="0" marR="0">
                        <a:lnSpc>
                          <a:spcPct val="115000"/>
                        </a:lnSpc>
                        <a:spcBef>
                          <a:spcPts val="0"/>
                        </a:spcBef>
                        <a:spcAft>
                          <a:spcPts val="600"/>
                        </a:spcAft>
                      </a:pPr>
                      <a:r>
                        <a:rPr lang="en-US" sz="900" dirty="0" smtClean="0">
                          <a:effectLst/>
                        </a:rPr>
                        <a:t> </a:t>
                      </a:r>
                    </a:p>
                    <a:p>
                      <a:pPr marL="0" marR="0">
                        <a:lnSpc>
                          <a:spcPct val="115000"/>
                        </a:lnSpc>
                        <a:spcBef>
                          <a:spcPts val="0"/>
                        </a:spcBef>
                        <a:spcAft>
                          <a:spcPts val="600"/>
                        </a:spcAft>
                      </a:pPr>
                      <a:r>
                        <a:rPr lang="en-US" sz="900" dirty="0" smtClean="0">
                          <a:effectLst/>
                        </a:rPr>
                        <a:t> </a:t>
                      </a:r>
                      <a:endParaRPr lang="en-US" sz="900" dirty="0">
                        <a:effectLst/>
                        <a:latin typeface="Arial"/>
                        <a:ea typeface="Calibri"/>
                        <a:cs typeface="Times New Roman"/>
                      </a:endParaRPr>
                    </a:p>
                  </a:txBody>
                  <a:tcPr marL="56483" marR="56483" marT="0" marB="0"/>
                </a:tc>
              </a:tr>
              <a:tr h="372745">
                <a:tc>
                  <a:txBody>
                    <a:bodyPr/>
                    <a:lstStyle/>
                    <a:p>
                      <a:pPr marL="71755" marR="71755" algn="ctr">
                        <a:lnSpc>
                          <a:spcPct val="115000"/>
                        </a:lnSpc>
                        <a:spcBef>
                          <a:spcPts val="0"/>
                        </a:spcBef>
                        <a:spcAft>
                          <a:spcPts val="600"/>
                        </a:spcAft>
                      </a:pPr>
                      <a:r>
                        <a:rPr lang="en-US" sz="900" dirty="0">
                          <a:effectLst/>
                        </a:rPr>
                        <a:t>External</a:t>
                      </a:r>
                      <a:endParaRPr lang="en-US" sz="900" dirty="0">
                        <a:effectLst/>
                        <a:latin typeface="Arial"/>
                        <a:ea typeface="Calibri"/>
                        <a:cs typeface="Times New Roman"/>
                      </a:endParaRPr>
                    </a:p>
                  </a:txBody>
                  <a:tcPr marL="56483" marR="56483" marT="0" marB="0" vert="vert270"/>
                </a:tc>
                <a:tc>
                  <a:txBody>
                    <a:bodyPr/>
                    <a:lstStyle/>
                    <a:p>
                      <a:pPr marL="0" marR="0" algn="ctr">
                        <a:lnSpc>
                          <a:spcPct val="115000"/>
                        </a:lnSpc>
                        <a:spcBef>
                          <a:spcPts val="0"/>
                        </a:spcBef>
                        <a:spcAft>
                          <a:spcPts val="600"/>
                        </a:spcAft>
                      </a:pPr>
                      <a:r>
                        <a:rPr lang="en-US" sz="900" dirty="0" smtClean="0">
                          <a:effectLst/>
                        </a:rPr>
                        <a:t>OPPORTUNITIES</a:t>
                      </a:r>
                      <a:endParaRPr lang="en-US" sz="900" dirty="0">
                        <a:effectLst/>
                      </a:endParaRPr>
                    </a:p>
                    <a:p>
                      <a:pPr marL="0" marR="0">
                        <a:lnSpc>
                          <a:spcPct val="115000"/>
                        </a:lnSpc>
                        <a:spcBef>
                          <a:spcPts val="0"/>
                        </a:spcBef>
                        <a:spcAft>
                          <a:spcPts val="600"/>
                        </a:spcAft>
                      </a:pPr>
                      <a:r>
                        <a:rPr lang="en-US" sz="900" dirty="0">
                          <a:effectLst/>
                        </a:rPr>
                        <a:t>Better patient </a:t>
                      </a:r>
                      <a:r>
                        <a:rPr lang="en-US" sz="900" dirty="0" smtClean="0">
                          <a:effectLst/>
                        </a:rPr>
                        <a:t>outcomes</a:t>
                      </a:r>
                      <a:endParaRPr lang="en-US" sz="900" dirty="0">
                        <a:effectLst/>
                      </a:endParaRPr>
                    </a:p>
                    <a:p>
                      <a:pPr marL="0" marR="0">
                        <a:lnSpc>
                          <a:spcPct val="115000"/>
                        </a:lnSpc>
                        <a:spcBef>
                          <a:spcPts val="0"/>
                        </a:spcBef>
                        <a:spcAft>
                          <a:spcPts val="600"/>
                        </a:spcAft>
                      </a:pPr>
                      <a:r>
                        <a:rPr lang="en-US" sz="900" dirty="0">
                          <a:effectLst/>
                        </a:rPr>
                        <a:t>Increase efficiency during </a:t>
                      </a:r>
                      <a:r>
                        <a:rPr lang="en-US" sz="900" dirty="0" smtClean="0">
                          <a:effectLst/>
                        </a:rPr>
                        <a:t>admissions</a:t>
                      </a:r>
                      <a:endParaRPr lang="en-US" sz="900" dirty="0">
                        <a:effectLst/>
                      </a:endParaRPr>
                    </a:p>
                    <a:p>
                      <a:pPr marL="0" marR="0">
                        <a:lnSpc>
                          <a:spcPct val="115000"/>
                        </a:lnSpc>
                        <a:spcBef>
                          <a:spcPts val="0"/>
                        </a:spcBef>
                        <a:spcAft>
                          <a:spcPts val="600"/>
                        </a:spcAft>
                      </a:pPr>
                      <a:r>
                        <a:rPr lang="en-US" sz="900" dirty="0">
                          <a:effectLst/>
                        </a:rPr>
                        <a:t>Improve communication between staff and other </a:t>
                      </a:r>
                      <a:r>
                        <a:rPr lang="en-US" sz="900" dirty="0" smtClean="0">
                          <a:effectLst/>
                        </a:rPr>
                        <a:t>departments</a:t>
                      </a:r>
                      <a:endParaRPr lang="en-US" sz="900" dirty="0">
                        <a:effectLst/>
                      </a:endParaRPr>
                    </a:p>
                    <a:p>
                      <a:pPr marL="0" marR="0">
                        <a:lnSpc>
                          <a:spcPct val="115000"/>
                        </a:lnSpc>
                        <a:spcBef>
                          <a:spcPts val="0"/>
                        </a:spcBef>
                        <a:spcAft>
                          <a:spcPts val="600"/>
                        </a:spcAft>
                      </a:pPr>
                      <a:r>
                        <a:rPr lang="en-US" sz="900" dirty="0">
                          <a:effectLst/>
                        </a:rPr>
                        <a:t>Improve reputation </a:t>
                      </a:r>
                    </a:p>
                    <a:p>
                      <a:pPr marL="0" marR="0">
                        <a:lnSpc>
                          <a:spcPct val="115000"/>
                        </a:lnSpc>
                        <a:spcBef>
                          <a:spcPts val="0"/>
                        </a:spcBef>
                        <a:spcAft>
                          <a:spcPts val="600"/>
                        </a:spcAft>
                      </a:pPr>
                      <a:r>
                        <a:rPr lang="en-US" sz="900" dirty="0">
                          <a:effectLst/>
                        </a:rPr>
                        <a:t>Enhance policy through improve guidelines</a:t>
                      </a:r>
                      <a:endParaRPr lang="en-US" sz="900" dirty="0">
                        <a:effectLst/>
                        <a:latin typeface="Arial"/>
                        <a:ea typeface="Calibri"/>
                        <a:cs typeface="Times New Roman"/>
                      </a:endParaRPr>
                    </a:p>
                  </a:txBody>
                  <a:tcPr marL="56483" marR="56483" marT="0" marB="0"/>
                </a:tc>
                <a:tc>
                  <a:txBody>
                    <a:bodyPr/>
                    <a:lstStyle/>
                    <a:p>
                      <a:pPr marL="0" marR="0" algn="ctr">
                        <a:lnSpc>
                          <a:spcPct val="115000"/>
                        </a:lnSpc>
                        <a:spcBef>
                          <a:spcPts val="0"/>
                        </a:spcBef>
                        <a:spcAft>
                          <a:spcPts val="600"/>
                        </a:spcAft>
                      </a:pPr>
                      <a:r>
                        <a:rPr lang="en-US" sz="900" dirty="0" smtClean="0">
                          <a:effectLst/>
                        </a:rPr>
                        <a:t>THREATS </a:t>
                      </a:r>
                    </a:p>
                    <a:p>
                      <a:pPr marL="0" marR="0">
                        <a:lnSpc>
                          <a:spcPct val="115000"/>
                        </a:lnSpc>
                        <a:spcBef>
                          <a:spcPts val="0"/>
                        </a:spcBef>
                        <a:spcAft>
                          <a:spcPts val="600"/>
                        </a:spcAft>
                      </a:pPr>
                      <a:r>
                        <a:rPr lang="en-US" sz="900" dirty="0" smtClean="0">
                          <a:effectLst/>
                        </a:rPr>
                        <a:t>Lack </a:t>
                      </a:r>
                      <a:r>
                        <a:rPr lang="en-US" sz="900" dirty="0">
                          <a:effectLst/>
                        </a:rPr>
                        <a:t>of organization </a:t>
                      </a:r>
                      <a:r>
                        <a:rPr lang="en-US" sz="900" dirty="0" smtClean="0">
                          <a:effectLst/>
                        </a:rPr>
                        <a:t>support</a:t>
                      </a:r>
                      <a:endParaRPr lang="en-US" sz="900" dirty="0">
                        <a:effectLst/>
                      </a:endParaRPr>
                    </a:p>
                    <a:p>
                      <a:pPr marL="0" marR="0">
                        <a:lnSpc>
                          <a:spcPct val="115000"/>
                        </a:lnSpc>
                        <a:spcBef>
                          <a:spcPts val="0"/>
                        </a:spcBef>
                        <a:spcAft>
                          <a:spcPts val="600"/>
                        </a:spcAft>
                      </a:pPr>
                      <a:r>
                        <a:rPr lang="en-US" sz="900" dirty="0">
                          <a:effectLst/>
                        </a:rPr>
                        <a:t>Staff turnovers </a:t>
                      </a:r>
                    </a:p>
                    <a:p>
                      <a:pPr marL="0" marR="0">
                        <a:lnSpc>
                          <a:spcPct val="115000"/>
                        </a:lnSpc>
                        <a:spcBef>
                          <a:spcPts val="0"/>
                        </a:spcBef>
                        <a:spcAft>
                          <a:spcPts val="600"/>
                        </a:spcAft>
                      </a:pPr>
                      <a:r>
                        <a:rPr lang="en-US" sz="900" dirty="0">
                          <a:effectLst/>
                        </a:rPr>
                        <a:t>Staff </a:t>
                      </a:r>
                      <a:r>
                        <a:rPr lang="en-US" sz="900" dirty="0" smtClean="0">
                          <a:effectLst/>
                        </a:rPr>
                        <a:t>shortages</a:t>
                      </a:r>
                      <a:endParaRPr lang="en-US" sz="900" dirty="0">
                        <a:effectLst/>
                      </a:endParaRPr>
                    </a:p>
                    <a:p>
                      <a:pPr marL="0" marR="0">
                        <a:lnSpc>
                          <a:spcPct val="115000"/>
                        </a:lnSpc>
                        <a:spcBef>
                          <a:spcPts val="0"/>
                        </a:spcBef>
                        <a:spcAft>
                          <a:spcPts val="600"/>
                        </a:spcAft>
                      </a:pPr>
                      <a:r>
                        <a:rPr lang="en-US" sz="900" dirty="0">
                          <a:effectLst/>
                        </a:rPr>
                        <a:t>Strategies may not be effective as expected</a:t>
                      </a:r>
                    </a:p>
                    <a:p>
                      <a:pPr marL="0" marR="0">
                        <a:lnSpc>
                          <a:spcPct val="115000"/>
                        </a:lnSpc>
                        <a:spcBef>
                          <a:spcPts val="0"/>
                        </a:spcBef>
                        <a:spcAft>
                          <a:spcPts val="600"/>
                        </a:spcAft>
                      </a:pPr>
                      <a:r>
                        <a:rPr lang="en-US" sz="900" dirty="0">
                          <a:effectLst/>
                        </a:rPr>
                        <a:t> </a:t>
                      </a:r>
                    </a:p>
                    <a:p>
                      <a:pPr marL="0" marR="0">
                        <a:lnSpc>
                          <a:spcPct val="115000"/>
                        </a:lnSpc>
                        <a:spcBef>
                          <a:spcPts val="0"/>
                        </a:spcBef>
                        <a:spcAft>
                          <a:spcPts val="600"/>
                        </a:spcAft>
                      </a:pPr>
                      <a:endParaRPr lang="en-US" sz="900" dirty="0">
                        <a:effectLst/>
                      </a:endParaRPr>
                    </a:p>
                  </a:txBody>
                  <a:tcPr marL="56483" marR="56483" marT="0" marB="0"/>
                </a:tc>
              </a:tr>
            </a:tbl>
          </a:graphicData>
        </a:graphic>
      </p:graphicFrame>
    </p:spTree>
    <p:extLst>
      <p:ext uri="{BB962C8B-B14F-4D97-AF65-F5344CB8AC3E}">
        <p14:creationId xmlns:p14="http://schemas.microsoft.com/office/powerpoint/2010/main" val="1812913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1"/>
                </a:solidFill>
              </a:rPr>
              <a:t>SEARCH STRATEGIES</a:t>
            </a:r>
            <a:endParaRPr lang="en-US" dirty="0">
              <a:solidFill>
                <a:schemeClr val="accent1"/>
              </a:solidFill>
            </a:endParaRPr>
          </a:p>
        </p:txBody>
      </p:sp>
      <p:sp>
        <p:nvSpPr>
          <p:cNvPr id="3" name="Content Placeholder 2"/>
          <p:cNvSpPr>
            <a:spLocks noGrp="1"/>
          </p:cNvSpPr>
          <p:nvPr>
            <p:ph sz="quarter" idx="1"/>
          </p:nvPr>
        </p:nvSpPr>
        <p:spPr/>
        <p:txBody>
          <a:bodyPr/>
          <a:lstStyle/>
          <a:p>
            <a:r>
              <a:rPr lang="en-US" sz="2400" dirty="0"/>
              <a:t>All journals are articles searched are peer </a:t>
            </a:r>
            <a:r>
              <a:rPr lang="en-US" sz="2400" dirty="0" smtClean="0"/>
              <a:t>reviewed</a:t>
            </a:r>
          </a:p>
          <a:p>
            <a:endParaRPr lang="en-US" sz="2400" dirty="0" smtClean="0"/>
          </a:p>
          <a:p>
            <a:r>
              <a:rPr lang="en-US" sz="2400" dirty="0" smtClean="0"/>
              <a:t>The </a:t>
            </a:r>
            <a:r>
              <a:rPr lang="en-US" sz="2400" dirty="0"/>
              <a:t>dates of the articles range from </a:t>
            </a:r>
            <a:r>
              <a:rPr lang="en-US" sz="2400" dirty="0" smtClean="0"/>
              <a:t>2006 </a:t>
            </a:r>
            <a:r>
              <a:rPr lang="en-US" sz="2400" dirty="0"/>
              <a:t>to 2013 and are timely relevant to the issue. </a:t>
            </a:r>
            <a:endParaRPr lang="en-US" sz="2400" dirty="0" smtClean="0"/>
          </a:p>
          <a:p>
            <a:endParaRPr lang="en-US" sz="2400" dirty="0" smtClean="0"/>
          </a:p>
          <a:p>
            <a:r>
              <a:rPr lang="en-US" sz="2400" dirty="0" smtClean="0"/>
              <a:t>Search </a:t>
            </a:r>
            <a:r>
              <a:rPr lang="en-US" sz="2400" dirty="0"/>
              <a:t>phrases predominately used were medication transcription error and medication safety. Both quantitative and qualitative articles are accepted</a:t>
            </a:r>
            <a:r>
              <a:rPr lang="en-US" dirty="0"/>
              <a:t>. </a:t>
            </a:r>
          </a:p>
        </p:txBody>
      </p:sp>
    </p:spTree>
    <p:extLst>
      <p:ext uri="{BB962C8B-B14F-4D97-AF65-F5344CB8AC3E}">
        <p14:creationId xmlns:p14="http://schemas.microsoft.com/office/powerpoint/2010/main" val="989607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SUMMARY OF EVIDENCE</a:t>
            </a:r>
            <a:endParaRPr lang="en-US" dirty="0">
              <a:solidFill>
                <a:schemeClr val="accent1"/>
              </a:solidFill>
            </a:endParaRPr>
          </a:p>
        </p:txBody>
      </p:sp>
      <p:sp>
        <p:nvSpPr>
          <p:cNvPr id="3" name="Content Placeholder 2"/>
          <p:cNvSpPr>
            <a:spLocks noGrp="1"/>
          </p:cNvSpPr>
          <p:nvPr>
            <p:ph sz="quarter" idx="1"/>
          </p:nvPr>
        </p:nvSpPr>
        <p:spPr/>
        <p:txBody>
          <a:bodyPr>
            <a:normAutofit/>
          </a:bodyPr>
          <a:lstStyle/>
          <a:p>
            <a:r>
              <a:rPr lang="en-US" sz="1800" dirty="0"/>
              <a:t>In the article “Medication error prevention for healthcare provider” Chilton (2006) identified strategies that can be used to prevent mediation </a:t>
            </a:r>
            <a:r>
              <a:rPr lang="en-US" sz="1800" dirty="0" smtClean="0"/>
              <a:t>errors. </a:t>
            </a:r>
          </a:p>
          <a:p>
            <a:endParaRPr lang="en-US" sz="1800" dirty="0"/>
          </a:p>
          <a:p>
            <a:r>
              <a:rPr lang="en-US" sz="1800" dirty="0" smtClean="0"/>
              <a:t>In </a:t>
            </a:r>
            <a:r>
              <a:rPr lang="en-US" sz="1800" dirty="0"/>
              <a:t>the article “Medication errors: what hospital reports reveal about staff views” </a:t>
            </a:r>
            <a:r>
              <a:rPr lang="en-US" sz="1800" dirty="0" err="1"/>
              <a:t>Harkanen</a:t>
            </a:r>
            <a:r>
              <a:rPr lang="en-US" sz="1800" dirty="0"/>
              <a:t>, </a:t>
            </a:r>
            <a:r>
              <a:rPr lang="en-US" sz="1800" dirty="0" err="1"/>
              <a:t>Turunen</a:t>
            </a:r>
            <a:r>
              <a:rPr lang="en-US" sz="1800" dirty="0"/>
              <a:t>, </a:t>
            </a:r>
            <a:r>
              <a:rPr lang="en-US" sz="1800" dirty="0" err="1"/>
              <a:t>Saano</a:t>
            </a:r>
            <a:r>
              <a:rPr lang="en-US" sz="1800" dirty="0"/>
              <a:t>, &amp; </a:t>
            </a:r>
            <a:r>
              <a:rPr lang="en-US" sz="1800" dirty="0" err="1"/>
              <a:t>Vehvilainen-Julkunen</a:t>
            </a:r>
            <a:r>
              <a:rPr lang="en-US" sz="1800" dirty="0"/>
              <a:t> (2013) asserts that errors can be prevented by improving work </a:t>
            </a:r>
            <a:r>
              <a:rPr lang="en-US" sz="1800" dirty="0" smtClean="0"/>
              <a:t>environments.</a:t>
            </a:r>
          </a:p>
          <a:p>
            <a:endParaRPr lang="en-US" sz="1800" dirty="0"/>
          </a:p>
          <a:p>
            <a:r>
              <a:rPr lang="en-US" sz="1800" dirty="0" smtClean="0"/>
              <a:t>Baker</a:t>
            </a:r>
            <a:r>
              <a:rPr lang="en-US" sz="1800" dirty="0"/>
              <a:t>, K (2008) in the article “Reducing your risk: Reducing medication errors requires a non-punitive approach” asserts </a:t>
            </a:r>
            <a:r>
              <a:rPr lang="en-US" sz="1800" dirty="0" smtClean="0"/>
              <a:t>that a </a:t>
            </a:r>
            <a:r>
              <a:rPr lang="en-US" sz="1800" dirty="0"/>
              <a:t>non-punitive approach can collect data that can be used to identify vulnerabilities in the system and prevent future errors</a:t>
            </a:r>
            <a:r>
              <a:rPr lang="en-US" sz="2000" dirty="0"/>
              <a:t>. </a:t>
            </a:r>
            <a:endParaRPr lang="en-US" sz="2000" dirty="0" smtClean="0"/>
          </a:p>
          <a:p>
            <a:endParaRPr lang="en-US" dirty="0"/>
          </a:p>
        </p:txBody>
      </p:sp>
    </p:spTree>
    <p:extLst>
      <p:ext uri="{BB962C8B-B14F-4D97-AF65-F5344CB8AC3E}">
        <p14:creationId xmlns:p14="http://schemas.microsoft.com/office/powerpoint/2010/main" val="1231369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TIMELINE</a:t>
            </a:r>
          </a:p>
        </p:txBody>
      </p:sp>
      <p:sp>
        <p:nvSpPr>
          <p:cNvPr id="3" name="Content Placeholder 2"/>
          <p:cNvSpPr>
            <a:spLocks noGrp="1"/>
          </p:cNvSpPr>
          <p:nvPr>
            <p:ph sz="quarter" idx="1"/>
          </p:nvPr>
        </p:nvSpPr>
        <p:spPr/>
        <p:txBody>
          <a:bodyPr>
            <a:normAutofit fontScale="92500" lnSpcReduction="20000"/>
          </a:bodyPr>
          <a:lstStyle/>
          <a:p>
            <a:r>
              <a:rPr lang="en-US" sz="2400" dirty="0" smtClean="0"/>
              <a:t>A </a:t>
            </a:r>
            <a:r>
              <a:rPr lang="en-US" sz="2400" dirty="0"/>
              <a:t>FMEA was conducted in November, </a:t>
            </a:r>
            <a:r>
              <a:rPr lang="en-US" sz="2400" dirty="0" smtClean="0"/>
              <a:t>2013 </a:t>
            </a:r>
            <a:r>
              <a:rPr lang="en-US" sz="2400" dirty="0"/>
              <a:t>to study problems that may arise during the transcription process</a:t>
            </a:r>
            <a:r>
              <a:rPr lang="en-US" sz="2400" dirty="0" smtClean="0"/>
              <a:t>.</a:t>
            </a:r>
          </a:p>
          <a:p>
            <a:endParaRPr lang="en-US" sz="2400" dirty="0" smtClean="0"/>
          </a:p>
          <a:p>
            <a:r>
              <a:rPr lang="en-US" sz="2400" dirty="0"/>
              <a:t>Data collection to validate project  (9/1/14-9/15/14</a:t>
            </a:r>
            <a:r>
              <a:rPr lang="en-US" sz="2400" dirty="0" smtClean="0"/>
              <a:t>)</a:t>
            </a:r>
            <a:endParaRPr lang="en-US" sz="2400" dirty="0"/>
          </a:p>
          <a:p>
            <a:pPr marL="0" indent="0">
              <a:buNone/>
            </a:pPr>
            <a:endParaRPr lang="en-US" sz="2400" dirty="0" smtClean="0"/>
          </a:p>
          <a:p>
            <a:r>
              <a:rPr lang="en-US" sz="2400" dirty="0"/>
              <a:t>Develop guidelines and medication safety principles (9/16/14-9/29/14</a:t>
            </a:r>
            <a:r>
              <a:rPr lang="en-US" sz="2400" dirty="0" smtClean="0"/>
              <a:t>)</a:t>
            </a:r>
          </a:p>
          <a:p>
            <a:endParaRPr lang="en-US" sz="2400" dirty="0"/>
          </a:p>
          <a:p>
            <a:r>
              <a:rPr lang="en-US" sz="2400" dirty="0" smtClean="0"/>
              <a:t>Staff </a:t>
            </a:r>
            <a:r>
              <a:rPr lang="en-US" sz="2400" dirty="0"/>
              <a:t>teaching (9/30/14-10/13-14)</a:t>
            </a:r>
          </a:p>
          <a:p>
            <a:endParaRPr lang="en-US" sz="2400" dirty="0" smtClean="0"/>
          </a:p>
          <a:p>
            <a:r>
              <a:rPr lang="en-US" sz="2400" dirty="0" smtClean="0"/>
              <a:t>Project </a:t>
            </a:r>
            <a:r>
              <a:rPr lang="en-US" sz="2400" dirty="0"/>
              <a:t>implementation (10/20/14-11/20/14)</a:t>
            </a:r>
          </a:p>
          <a:p>
            <a:endParaRPr lang="en-US" sz="2400" dirty="0" smtClean="0"/>
          </a:p>
          <a:p>
            <a:r>
              <a:rPr lang="en-US" sz="2400" dirty="0" smtClean="0"/>
              <a:t>Evaluation </a:t>
            </a:r>
            <a:r>
              <a:rPr lang="en-US" sz="2400" dirty="0"/>
              <a:t>(11/24/14-11/28/14)</a:t>
            </a:r>
          </a:p>
        </p:txBody>
      </p:sp>
    </p:spTree>
    <p:extLst>
      <p:ext uri="{BB962C8B-B14F-4D97-AF65-F5344CB8AC3E}">
        <p14:creationId xmlns:p14="http://schemas.microsoft.com/office/powerpoint/2010/main" val="14528366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13330</TotalTime>
  <Words>785</Words>
  <Application>Microsoft Office PowerPoint</Application>
  <PresentationFormat>On-screen Show (4:3)</PresentationFormat>
  <Paragraphs>169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Medication Transcription Error Prevention</vt:lpstr>
      <vt:lpstr>SPECIFIC AIM</vt:lpstr>
      <vt:lpstr>BACKGROUND</vt:lpstr>
      <vt:lpstr>SUPPORTIVE DATA</vt:lpstr>
      <vt:lpstr>SUPPORTIVE DATA (cont.)</vt:lpstr>
      <vt:lpstr>SWOT ANALYSIS</vt:lpstr>
      <vt:lpstr>SEARCH STRATEGIES</vt:lpstr>
      <vt:lpstr>SUMMARY OF EVIDENCE</vt:lpstr>
      <vt:lpstr>TIMELINE</vt:lpstr>
      <vt:lpstr>TIMELINE (cont.)</vt:lpstr>
      <vt:lpstr>RESULTS</vt:lpstr>
      <vt:lpstr>RECOMMENDATION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Medication Transcription Error Prevention</dc:title>
  <dc:creator>Windows User</dc:creator>
  <cp:lastModifiedBy>Windows User</cp:lastModifiedBy>
  <cp:revision>38</cp:revision>
  <dcterms:created xsi:type="dcterms:W3CDTF">2014-11-03T06:24:36Z</dcterms:created>
  <dcterms:modified xsi:type="dcterms:W3CDTF">2014-11-27T07:56:57Z</dcterms:modified>
</cp:coreProperties>
</file>