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sldIdLst>
    <p:sldId id="256" r:id="rId2"/>
    <p:sldId id="268" r:id="rId3"/>
    <p:sldId id="257" r:id="rId4"/>
    <p:sldId id="261" r:id="rId5"/>
    <p:sldId id="262" r:id="rId6"/>
    <p:sldId id="267" r:id="rId7"/>
    <p:sldId id="263" r:id="rId8"/>
    <p:sldId id="264" r:id="rId9"/>
    <p:sldId id="265" r:id="rId10"/>
    <p:sldId id="259" r:id="rId11"/>
    <p:sldId id="266"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2" d="100"/>
          <a:sy n="72" d="100"/>
        </p:scale>
        <p:origin x="65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427A81-076D-41CE-A1C8-8BEEB589751B}"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DE5AE-E54D-4F9A-A89A-1CD80C08D61F}" type="slidenum">
              <a:rPr lang="en-US" smtClean="0"/>
              <a:t>‹#›</a:t>
            </a:fld>
            <a:endParaRPr lang="en-US"/>
          </a:p>
        </p:txBody>
      </p:sp>
    </p:spTree>
    <p:extLst>
      <p:ext uri="{BB962C8B-B14F-4D97-AF65-F5344CB8AC3E}">
        <p14:creationId xmlns:p14="http://schemas.microsoft.com/office/powerpoint/2010/main" val="166615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427A81-076D-41CE-A1C8-8BEEB589751B}"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DE5AE-E54D-4F9A-A89A-1CD80C08D61F}" type="slidenum">
              <a:rPr lang="en-US" smtClean="0"/>
              <a:t>‹#›</a:t>
            </a:fld>
            <a:endParaRPr lang="en-US"/>
          </a:p>
        </p:txBody>
      </p:sp>
    </p:spTree>
    <p:extLst>
      <p:ext uri="{BB962C8B-B14F-4D97-AF65-F5344CB8AC3E}">
        <p14:creationId xmlns:p14="http://schemas.microsoft.com/office/powerpoint/2010/main" val="1731892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427A81-076D-41CE-A1C8-8BEEB589751B}"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DE5AE-E54D-4F9A-A89A-1CD80C08D61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3248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427A81-076D-41CE-A1C8-8BEEB589751B}"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DE5AE-E54D-4F9A-A89A-1CD80C08D61F}" type="slidenum">
              <a:rPr lang="en-US" smtClean="0"/>
              <a:t>‹#›</a:t>
            </a:fld>
            <a:endParaRPr lang="en-US"/>
          </a:p>
        </p:txBody>
      </p:sp>
    </p:spTree>
    <p:extLst>
      <p:ext uri="{BB962C8B-B14F-4D97-AF65-F5344CB8AC3E}">
        <p14:creationId xmlns:p14="http://schemas.microsoft.com/office/powerpoint/2010/main" val="3444649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427A81-076D-41CE-A1C8-8BEEB589751B}"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DE5AE-E54D-4F9A-A89A-1CD80C08D61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489210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427A81-076D-41CE-A1C8-8BEEB589751B}"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DE5AE-E54D-4F9A-A89A-1CD80C08D61F}" type="slidenum">
              <a:rPr lang="en-US" smtClean="0"/>
              <a:t>‹#›</a:t>
            </a:fld>
            <a:endParaRPr lang="en-US"/>
          </a:p>
        </p:txBody>
      </p:sp>
    </p:spTree>
    <p:extLst>
      <p:ext uri="{BB962C8B-B14F-4D97-AF65-F5344CB8AC3E}">
        <p14:creationId xmlns:p14="http://schemas.microsoft.com/office/powerpoint/2010/main" val="1422010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27A81-076D-41CE-A1C8-8BEEB589751B}"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DE5AE-E54D-4F9A-A89A-1CD80C08D61F}" type="slidenum">
              <a:rPr lang="en-US" smtClean="0"/>
              <a:t>‹#›</a:t>
            </a:fld>
            <a:endParaRPr lang="en-US"/>
          </a:p>
        </p:txBody>
      </p:sp>
    </p:spTree>
    <p:extLst>
      <p:ext uri="{BB962C8B-B14F-4D97-AF65-F5344CB8AC3E}">
        <p14:creationId xmlns:p14="http://schemas.microsoft.com/office/powerpoint/2010/main" val="31710407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27A81-076D-41CE-A1C8-8BEEB589751B}"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DE5AE-E54D-4F9A-A89A-1CD80C08D61F}" type="slidenum">
              <a:rPr lang="en-US" smtClean="0"/>
              <a:t>‹#›</a:t>
            </a:fld>
            <a:endParaRPr lang="en-US"/>
          </a:p>
        </p:txBody>
      </p:sp>
    </p:spTree>
    <p:extLst>
      <p:ext uri="{BB962C8B-B14F-4D97-AF65-F5344CB8AC3E}">
        <p14:creationId xmlns:p14="http://schemas.microsoft.com/office/powerpoint/2010/main" val="782889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27A81-076D-41CE-A1C8-8BEEB589751B}"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DE5AE-E54D-4F9A-A89A-1CD80C08D61F}" type="slidenum">
              <a:rPr lang="en-US" smtClean="0"/>
              <a:t>‹#›</a:t>
            </a:fld>
            <a:endParaRPr lang="en-US"/>
          </a:p>
        </p:txBody>
      </p:sp>
    </p:spTree>
    <p:extLst>
      <p:ext uri="{BB962C8B-B14F-4D97-AF65-F5344CB8AC3E}">
        <p14:creationId xmlns:p14="http://schemas.microsoft.com/office/powerpoint/2010/main" val="1603456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427A81-076D-41CE-A1C8-8BEEB589751B}"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8DE5AE-E54D-4F9A-A89A-1CD80C08D61F}" type="slidenum">
              <a:rPr lang="en-US" smtClean="0"/>
              <a:t>‹#›</a:t>
            </a:fld>
            <a:endParaRPr lang="en-US"/>
          </a:p>
        </p:txBody>
      </p:sp>
    </p:spTree>
    <p:extLst>
      <p:ext uri="{BB962C8B-B14F-4D97-AF65-F5344CB8AC3E}">
        <p14:creationId xmlns:p14="http://schemas.microsoft.com/office/powerpoint/2010/main" val="2302483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427A81-076D-41CE-A1C8-8BEEB589751B}" type="datetimeFigureOut">
              <a:rPr lang="en-US" smtClean="0"/>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8DE5AE-E54D-4F9A-A89A-1CD80C08D61F}" type="slidenum">
              <a:rPr lang="en-US" smtClean="0"/>
              <a:t>‹#›</a:t>
            </a:fld>
            <a:endParaRPr lang="en-US"/>
          </a:p>
        </p:txBody>
      </p:sp>
    </p:spTree>
    <p:extLst>
      <p:ext uri="{BB962C8B-B14F-4D97-AF65-F5344CB8AC3E}">
        <p14:creationId xmlns:p14="http://schemas.microsoft.com/office/powerpoint/2010/main" val="1023777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427A81-076D-41CE-A1C8-8BEEB589751B}" type="datetimeFigureOut">
              <a:rPr lang="en-US" smtClean="0"/>
              <a:t>4/22/2019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8DE5AE-E54D-4F9A-A89A-1CD80C08D61F}" type="slidenum">
              <a:rPr lang="en-US" smtClean="0"/>
              <a:t>‹#›</a:t>
            </a:fld>
            <a:endParaRPr lang="en-US"/>
          </a:p>
        </p:txBody>
      </p:sp>
    </p:spTree>
    <p:extLst>
      <p:ext uri="{BB962C8B-B14F-4D97-AF65-F5344CB8AC3E}">
        <p14:creationId xmlns:p14="http://schemas.microsoft.com/office/powerpoint/2010/main" val="3652652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427A81-076D-41CE-A1C8-8BEEB589751B}" type="datetimeFigureOut">
              <a:rPr lang="en-US" smtClean="0"/>
              <a:t>4/22/2019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8DE5AE-E54D-4F9A-A89A-1CD80C08D61F}" type="slidenum">
              <a:rPr lang="en-US" smtClean="0"/>
              <a:t>‹#›</a:t>
            </a:fld>
            <a:endParaRPr lang="en-US"/>
          </a:p>
        </p:txBody>
      </p:sp>
    </p:spTree>
    <p:extLst>
      <p:ext uri="{BB962C8B-B14F-4D97-AF65-F5344CB8AC3E}">
        <p14:creationId xmlns:p14="http://schemas.microsoft.com/office/powerpoint/2010/main" val="4069462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427A81-076D-41CE-A1C8-8BEEB589751B}" type="datetimeFigureOut">
              <a:rPr lang="en-US" smtClean="0"/>
              <a:t>4/22/2019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8DE5AE-E54D-4F9A-A89A-1CD80C08D61F}" type="slidenum">
              <a:rPr lang="en-US" smtClean="0"/>
              <a:t>‹#›</a:t>
            </a:fld>
            <a:endParaRPr lang="en-US"/>
          </a:p>
        </p:txBody>
      </p:sp>
    </p:spTree>
    <p:extLst>
      <p:ext uri="{BB962C8B-B14F-4D97-AF65-F5344CB8AC3E}">
        <p14:creationId xmlns:p14="http://schemas.microsoft.com/office/powerpoint/2010/main" val="5439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427A81-076D-41CE-A1C8-8BEEB589751B}" type="datetimeFigureOut">
              <a:rPr lang="en-US" smtClean="0"/>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8DE5AE-E54D-4F9A-A89A-1CD80C08D61F}" type="slidenum">
              <a:rPr lang="en-US" smtClean="0"/>
              <a:t>‹#›</a:t>
            </a:fld>
            <a:endParaRPr lang="en-US"/>
          </a:p>
        </p:txBody>
      </p:sp>
    </p:spTree>
    <p:extLst>
      <p:ext uri="{BB962C8B-B14F-4D97-AF65-F5344CB8AC3E}">
        <p14:creationId xmlns:p14="http://schemas.microsoft.com/office/powerpoint/2010/main" val="367707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427A81-076D-41CE-A1C8-8BEEB589751B}" type="datetimeFigureOut">
              <a:rPr lang="en-US" smtClean="0"/>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8DE5AE-E54D-4F9A-A89A-1CD80C08D61F}" type="slidenum">
              <a:rPr lang="en-US" smtClean="0"/>
              <a:t>‹#›</a:t>
            </a:fld>
            <a:endParaRPr lang="en-US"/>
          </a:p>
        </p:txBody>
      </p:sp>
    </p:spTree>
    <p:extLst>
      <p:ext uri="{BB962C8B-B14F-4D97-AF65-F5344CB8AC3E}">
        <p14:creationId xmlns:p14="http://schemas.microsoft.com/office/powerpoint/2010/main" val="3741771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3427A81-076D-41CE-A1C8-8BEEB589751B}" type="datetimeFigureOut">
              <a:rPr lang="en-US" smtClean="0"/>
              <a:t>4/22/2019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38DE5AE-E54D-4F9A-A89A-1CD80C08D61F}" type="slidenum">
              <a:rPr lang="en-US" smtClean="0"/>
              <a:t>‹#›</a:t>
            </a:fld>
            <a:endParaRPr lang="en-US"/>
          </a:p>
        </p:txBody>
      </p:sp>
    </p:spTree>
    <p:extLst>
      <p:ext uri="{BB962C8B-B14F-4D97-AF65-F5344CB8AC3E}">
        <p14:creationId xmlns:p14="http://schemas.microsoft.com/office/powerpoint/2010/main" val="235099901"/>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3ImRURFiQ-I" TargetMode="External"/><Relationship Id="rId2" Type="http://schemas.openxmlformats.org/officeDocument/2006/relationships/hyperlink" Target="https://www.bing.com/videos/search?q=marine+smoked+by+drill+instructor&amp;&amp;view=detail&amp;mid=7F66E7A1B6BD247B4CF17F66E7A1B6BD247B4CF1&amp;&amp;FORM=VRDGAR" TargetMode="External"/><Relationship Id="rId1" Type="http://schemas.openxmlformats.org/officeDocument/2006/relationships/slideLayout" Target="../slideLayouts/slideLayout2.xml"/><Relationship Id="rId4" Type="http://schemas.openxmlformats.org/officeDocument/2006/relationships/hyperlink" Target="https://youtu.be/ShoXjH_Hlr4?t=55"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youtu.be/rr0QP2oP2d0?t=342" TargetMode="External"/><Relationship Id="rId7" Type="http://schemas.openxmlformats.org/officeDocument/2006/relationships/image" Target="../media/image8.png"/><Relationship Id="rId2" Type="http://schemas.openxmlformats.org/officeDocument/2006/relationships/hyperlink" Target="https://youtu.be/rr0QP2oP2d0?t=23"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https://www.youtube.com/watch?v=AKmXMyQ6P5U" TargetMode="External"/><Relationship Id="rId4" Type="http://schemas.openxmlformats.org/officeDocument/2006/relationships/hyperlink" Target="https://youtu.be/AKmXMyQ6P5U?t=35"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94000"/>
          </a:schemeClr>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4E8A690-5FE1-40CA-8562-36A2E8BC55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3602037"/>
            <a:ext cx="12192000" cy="3255963"/>
          </a:xfrm>
          <a:prstGeom prst="rect">
            <a:avLst/>
          </a:prstGeom>
        </p:spPr>
      </p:pic>
      <p:sp>
        <p:nvSpPr>
          <p:cNvPr id="2" name="Title 1">
            <a:extLst>
              <a:ext uri="{FF2B5EF4-FFF2-40B4-BE49-F238E27FC236}">
                <a16:creationId xmlns:a16="http://schemas.microsoft.com/office/drawing/2014/main" id="{30515C45-1BFD-4F88-AB4F-C03CE0DAD79C}"/>
              </a:ext>
            </a:extLst>
          </p:cNvPr>
          <p:cNvSpPr>
            <a:spLocks noGrp="1"/>
          </p:cNvSpPr>
          <p:nvPr>
            <p:ph type="ctrTitle"/>
          </p:nvPr>
        </p:nvSpPr>
        <p:spPr>
          <a:xfrm>
            <a:off x="0" y="2051916"/>
            <a:ext cx="10031896" cy="1550122"/>
          </a:xfrm>
        </p:spPr>
        <p:txBody>
          <a:bodyPr>
            <a:normAutofit fontScale="90000"/>
          </a:bodyPr>
          <a:lstStyle/>
          <a:p>
            <a:pPr algn="ctr"/>
            <a:r>
              <a:rPr lang="en-US" dirty="0">
                <a:solidFill>
                  <a:schemeClr val="tx1"/>
                </a:solidFill>
              </a:rPr>
              <a:t>Communicative Challenges of Reintegrating Military Veterans</a:t>
            </a:r>
          </a:p>
        </p:txBody>
      </p:sp>
      <p:pic>
        <p:nvPicPr>
          <p:cNvPr id="6" name="Picture 5">
            <a:extLst>
              <a:ext uri="{FF2B5EF4-FFF2-40B4-BE49-F238E27FC236}">
                <a16:creationId xmlns:a16="http://schemas.microsoft.com/office/drawing/2014/main" id="{96C65CB1-7099-4016-BD82-9103BAB0A7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04588"/>
            <a:ext cx="12192000" cy="1998921"/>
          </a:xfrm>
          <a:prstGeom prst="rect">
            <a:avLst/>
          </a:prstGeom>
        </p:spPr>
      </p:pic>
    </p:spTree>
    <p:extLst>
      <p:ext uri="{BB962C8B-B14F-4D97-AF65-F5344CB8AC3E}">
        <p14:creationId xmlns:p14="http://schemas.microsoft.com/office/powerpoint/2010/main" val="2062395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9DABB-E801-4B19-BFE0-D3FC06F4419D}"/>
              </a:ext>
            </a:extLst>
          </p:cNvPr>
          <p:cNvSpPr>
            <a:spLocks noGrp="1"/>
          </p:cNvSpPr>
          <p:nvPr>
            <p:ph type="title"/>
          </p:nvPr>
        </p:nvSpPr>
        <p:spPr/>
        <p:txBody>
          <a:bodyPr/>
          <a:lstStyle/>
          <a:p>
            <a:r>
              <a:rPr lang="en-US" b="1" dirty="0"/>
              <a:t>Communicating about Employment</a:t>
            </a:r>
            <a:br>
              <a:rPr lang="en-US" dirty="0"/>
            </a:br>
            <a:endParaRPr lang="en-US" dirty="0"/>
          </a:p>
        </p:txBody>
      </p:sp>
      <p:sp>
        <p:nvSpPr>
          <p:cNvPr id="3" name="Content Placeholder 2">
            <a:extLst>
              <a:ext uri="{FF2B5EF4-FFF2-40B4-BE49-F238E27FC236}">
                <a16:creationId xmlns:a16="http://schemas.microsoft.com/office/drawing/2014/main" id="{CEC93B5D-89B2-4C66-A236-4BDCE022A8BB}"/>
              </a:ext>
            </a:extLst>
          </p:cNvPr>
          <p:cNvSpPr>
            <a:spLocks noGrp="1"/>
          </p:cNvSpPr>
          <p:nvPr>
            <p:ph idx="1"/>
          </p:nvPr>
        </p:nvSpPr>
        <p:spPr/>
        <p:txBody>
          <a:bodyPr/>
          <a:lstStyle/>
          <a:p>
            <a:r>
              <a:rPr lang="en-US" dirty="0">
                <a:solidFill>
                  <a:schemeClr val="tx1"/>
                </a:solidFill>
              </a:rPr>
              <a:t>It is often a challenge for veterans to write that first resume after leaving the military, especially in regards to describing military experience in terms that civilian employers will understand.</a:t>
            </a:r>
          </a:p>
          <a:p>
            <a:r>
              <a:rPr lang="en-US" dirty="0">
                <a:solidFill>
                  <a:schemeClr val="tx1"/>
                </a:solidFill>
              </a:rPr>
              <a:t>According to Jalal, “the things I thought were the coolest things ever was not actually something that [Laugher] they were interested in. Especially the stuff that started with acronyms…I had to translate my experience in a more civilian friendly language.” </a:t>
            </a:r>
          </a:p>
        </p:txBody>
      </p:sp>
    </p:spTree>
    <p:extLst>
      <p:ext uri="{BB962C8B-B14F-4D97-AF65-F5344CB8AC3E}">
        <p14:creationId xmlns:p14="http://schemas.microsoft.com/office/powerpoint/2010/main" val="1701013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0F0CA-20B0-4607-A225-2142365A6E4B}"/>
              </a:ext>
            </a:extLst>
          </p:cNvPr>
          <p:cNvSpPr>
            <a:spLocks noGrp="1"/>
          </p:cNvSpPr>
          <p:nvPr>
            <p:ph type="title"/>
          </p:nvPr>
        </p:nvSpPr>
        <p:spPr/>
        <p:txBody>
          <a:bodyPr/>
          <a:lstStyle/>
          <a:p>
            <a:pPr algn="ctr"/>
            <a:r>
              <a:rPr lang="en-US" dirty="0"/>
              <a:t>Conclusions </a:t>
            </a:r>
          </a:p>
        </p:txBody>
      </p:sp>
      <p:sp>
        <p:nvSpPr>
          <p:cNvPr id="3" name="Content Placeholder 2">
            <a:extLst>
              <a:ext uri="{FF2B5EF4-FFF2-40B4-BE49-F238E27FC236}">
                <a16:creationId xmlns:a16="http://schemas.microsoft.com/office/drawing/2014/main" id="{F71F223B-C983-4931-9DEB-21B1113D388D}"/>
              </a:ext>
            </a:extLst>
          </p:cNvPr>
          <p:cNvSpPr>
            <a:spLocks noGrp="1"/>
          </p:cNvSpPr>
          <p:nvPr>
            <p:ph idx="1"/>
          </p:nvPr>
        </p:nvSpPr>
        <p:spPr/>
        <p:txBody>
          <a:bodyPr/>
          <a:lstStyle/>
          <a:p>
            <a:r>
              <a:rPr lang="en-US" dirty="0">
                <a:solidFill>
                  <a:schemeClr val="tx1"/>
                </a:solidFill>
              </a:rPr>
              <a:t>Veterans can expect to encounter more cryptic and unclear communication styles, less explicit hierarchies, as well as, an appearance of less competent communicators while adjusting into civilian life.</a:t>
            </a:r>
          </a:p>
          <a:p>
            <a:r>
              <a:rPr lang="en-US" dirty="0">
                <a:solidFill>
                  <a:schemeClr val="tx1"/>
                </a:solidFill>
              </a:rPr>
              <a:t> Veterans may also need to rely on Veteran’s Affairs for their healthcare needs, at least at first, and should take the initiative to seek out and advocate for adequate care. </a:t>
            </a:r>
          </a:p>
          <a:p>
            <a:r>
              <a:rPr lang="en-US" dirty="0">
                <a:solidFill>
                  <a:schemeClr val="tx1"/>
                </a:solidFill>
              </a:rPr>
              <a:t>Veterans can expect to find something resembling a language barrier when it comes time to communicating about military experience with civilian employers.</a:t>
            </a:r>
          </a:p>
        </p:txBody>
      </p:sp>
    </p:spTree>
    <p:extLst>
      <p:ext uri="{BB962C8B-B14F-4D97-AF65-F5344CB8AC3E}">
        <p14:creationId xmlns:p14="http://schemas.microsoft.com/office/powerpoint/2010/main" val="586174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1FD2A-06FD-4DAA-AD3C-4B24FEB29E8B}"/>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9877B2E-9637-4DF2-9EA0-7A540FF092E9}"/>
              </a:ext>
            </a:extLst>
          </p:cNvPr>
          <p:cNvSpPr>
            <a:spLocks noGrp="1"/>
          </p:cNvSpPr>
          <p:nvPr>
            <p:ph idx="1"/>
          </p:nvPr>
        </p:nvSpPr>
        <p:spPr/>
        <p:txBody>
          <a:bodyPr>
            <a:normAutofit fontScale="62500" lnSpcReduction="20000"/>
          </a:bodyPr>
          <a:lstStyle/>
          <a:p>
            <a:r>
              <a:rPr lang="en-US" sz="1600" dirty="0">
                <a:solidFill>
                  <a:schemeClr val="tx1"/>
                </a:solidFill>
              </a:rPr>
              <a:t>Anderson, M. M., &amp; Goodman, J. G. (2014). From military to civilian life: Applications of	Schlossberg's model for veterans in transition. </a:t>
            </a:r>
            <a:r>
              <a:rPr lang="en-US" sz="1600" i="1" dirty="0">
                <a:solidFill>
                  <a:schemeClr val="tx1"/>
                </a:solidFill>
              </a:rPr>
              <a:t>Career Planning &amp; Adult Development	Journal</a:t>
            </a:r>
            <a:r>
              <a:rPr lang="en-US" sz="1600" dirty="0">
                <a:solidFill>
                  <a:schemeClr val="tx1"/>
                </a:solidFill>
              </a:rPr>
              <a:t>, </a:t>
            </a:r>
            <a:r>
              <a:rPr lang="en-US" sz="1600" i="1" dirty="0">
                <a:solidFill>
                  <a:schemeClr val="tx1"/>
                </a:solidFill>
              </a:rPr>
              <a:t>30</a:t>
            </a:r>
            <a:r>
              <a:rPr lang="en-US" sz="1600" dirty="0">
                <a:solidFill>
                  <a:schemeClr val="tx1"/>
                </a:solidFill>
              </a:rPr>
              <a:t>(3), 40-51.</a:t>
            </a:r>
          </a:p>
          <a:p>
            <a:r>
              <a:rPr lang="en-US" sz="1600" dirty="0">
                <a:solidFill>
                  <a:schemeClr val="tx1"/>
                </a:solidFill>
              </a:rPr>
              <a:t>Arendt, C. E., &amp; Sapp, D. A. (2014). Analyzing résumés of military veterans during transition to post-service. </a:t>
            </a:r>
            <a:r>
              <a:rPr lang="en-US" sz="1600" i="1" dirty="0">
                <a:solidFill>
                  <a:schemeClr val="tx1"/>
                </a:solidFill>
              </a:rPr>
              <a:t>Florida Communication Journal</a:t>
            </a:r>
            <a:r>
              <a:rPr lang="en-US" sz="1600" dirty="0">
                <a:solidFill>
                  <a:schemeClr val="tx1"/>
                </a:solidFill>
              </a:rPr>
              <a:t>, </a:t>
            </a:r>
            <a:r>
              <a:rPr lang="en-US" sz="1600" i="1" dirty="0">
                <a:solidFill>
                  <a:schemeClr val="tx1"/>
                </a:solidFill>
              </a:rPr>
              <a:t>42</a:t>
            </a:r>
            <a:r>
              <a:rPr lang="en-US" sz="1600" dirty="0">
                <a:solidFill>
                  <a:schemeClr val="tx1"/>
                </a:solidFill>
              </a:rPr>
              <a:t>(1), 45-60.</a:t>
            </a:r>
          </a:p>
          <a:p>
            <a:r>
              <a:rPr lang="en-US" sz="1600" dirty="0">
                <a:solidFill>
                  <a:schemeClr val="tx1"/>
                </a:solidFill>
              </a:rPr>
              <a:t>Dey, I. (1995). Reducing fragmentation in qualitative research. In U. </a:t>
            </a:r>
            <a:r>
              <a:rPr lang="en-US" sz="1600" dirty="0" err="1">
                <a:solidFill>
                  <a:schemeClr val="tx1"/>
                </a:solidFill>
              </a:rPr>
              <a:t>Keele</a:t>
            </a:r>
            <a:r>
              <a:rPr lang="en-US" sz="1600" dirty="0">
                <a:solidFill>
                  <a:schemeClr val="tx1"/>
                </a:solidFill>
              </a:rPr>
              <a:t> (Ed.), </a:t>
            </a:r>
          </a:p>
          <a:p>
            <a:r>
              <a:rPr lang="en-US" sz="1600" i="1" dirty="0">
                <a:solidFill>
                  <a:schemeClr val="tx1"/>
                </a:solidFill>
              </a:rPr>
              <a:t>Computer-aided qualitative data analysis </a:t>
            </a:r>
            <a:r>
              <a:rPr lang="en-US" sz="1600" dirty="0">
                <a:solidFill>
                  <a:schemeClr val="tx1"/>
                </a:solidFill>
              </a:rPr>
              <a:t>(p. 69-79). Thousand Oaks, CA: Sage. </a:t>
            </a:r>
          </a:p>
          <a:p>
            <a:r>
              <a:rPr lang="en-US" sz="1600" dirty="0">
                <a:solidFill>
                  <a:schemeClr val="tx1"/>
                </a:solidFill>
              </a:rPr>
              <a:t>Glaser, B. G., &amp; Strauss, A. L. (1967). </a:t>
            </a:r>
            <a:r>
              <a:rPr lang="en-US" sz="1600" i="1" dirty="0">
                <a:solidFill>
                  <a:schemeClr val="tx1"/>
                </a:solidFill>
              </a:rPr>
              <a:t>The discovery of grounded theory: Strategies for</a:t>
            </a:r>
            <a:endParaRPr lang="en-US" sz="1600" dirty="0">
              <a:solidFill>
                <a:schemeClr val="tx1"/>
              </a:solidFill>
            </a:endParaRPr>
          </a:p>
          <a:p>
            <a:r>
              <a:rPr lang="en-US" sz="1600" i="1" dirty="0">
                <a:solidFill>
                  <a:schemeClr val="tx1"/>
                </a:solidFill>
              </a:rPr>
              <a:t>qualitative research. </a:t>
            </a:r>
            <a:r>
              <a:rPr lang="en-US" sz="1600" dirty="0">
                <a:solidFill>
                  <a:schemeClr val="tx1"/>
                </a:solidFill>
              </a:rPr>
              <a:t>Chicago, IL: Aldine. </a:t>
            </a:r>
          </a:p>
          <a:p>
            <a:r>
              <a:rPr lang="en-US" altLang="en-US" sz="16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Hamiter</a:t>
            </a:r>
            <a:r>
              <a:rPr lang="en-US" alt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rPr>
              <a:t>, J. (2014). About Face: Adapting Military Style Leadership to a Civilian Organization</a:t>
            </a:r>
            <a:r>
              <a:rPr lang="en-US" altLang="en-US" sz="1600" i="1" dirty="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en-US" alt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rPr>
              <a:t> Retrieved from Slideshare.net: https://www.slideshare.net</a:t>
            </a:r>
            <a:endParaRPr lang="en-US" sz="1600" dirty="0">
              <a:solidFill>
                <a:schemeClr val="tx1"/>
              </a:solidFill>
            </a:endParaRPr>
          </a:p>
          <a:p>
            <a:r>
              <a:rPr lang="en-US" sz="1600" dirty="0">
                <a:solidFill>
                  <a:schemeClr val="tx1"/>
                </a:solidFill>
              </a:rPr>
              <a:t>Parry, K., &amp; </a:t>
            </a:r>
            <a:r>
              <a:rPr lang="en-US" sz="1600" dirty="0" err="1">
                <a:solidFill>
                  <a:schemeClr val="tx1"/>
                </a:solidFill>
              </a:rPr>
              <a:t>Thumim</a:t>
            </a:r>
            <a:r>
              <a:rPr lang="en-US" sz="1600" dirty="0">
                <a:solidFill>
                  <a:schemeClr val="tx1"/>
                </a:solidFill>
              </a:rPr>
              <a:t>, N. (2017). ‘When he’s in Afghanistan it’s like our world/his world’: 	Mediating military experience. </a:t>
            </a:r>
            <a:r>
              <a:rPr lang="en-US" sz="1600" i="1" dirty="0">
                <a:solidFill>
                  <a:schemeClr val="tx1"/>
                </a:solidFill>
              </a:rPr>
              <a:t>Media, Culture &amp; Society</a:t>
            </a:r>
            <a:r>
              <a:rPr lang="en-US" sz="1600" dirty="0">
                <a:solidFill>
                  <a:schemeClr val="tx1"/>
                </a:solidFill>
              </a:rPr>
              <a:t>, </a:t>
            </a:r>
            <a:r>
              <a:rPr lang="en-US" sz="1600" i="1" dirty="0">
                <a:solidFill>
                  <a:schemeClr val="tx1"/>
                </a:solidFill>
              </a:rPr>
              <a:t>39</a:t>
            </a:r>
            <a:r>
              <a:rPr lang="en-US" sz="1600" dirty="0">
                <a:solidFill>
                  <a:schemeClr val="tx1"/>
                </a:solidFill>
              </a:rPr>
              <a:t>(1), 29-44. doi:10.1177/0163443716672298</a:t>
            </a:r>
          </a:p>
          <a:p>
            <a:r>
              <a:rPr lang="en-US" sz="1600" dirty="0" err="1">
                <a:solidFill>
                  <a:schemeClr val="tx1"/>
                </a:solidFill>
              </a:rPr>
              <a:t>Senecal</a:t>
            </a:r>
            <a:r>
              <a:rPr lang="en-US" sz="1600" dirty="0">
                <a:solidFill>
                  <a:schemeClr val="tx1"/>
                </a:solidFill>
              </a:rPr>
              <a:t>, G. (2018). The social vacuum and the loss of solidarity for veterans experienced	in civilian reintegration. </a:t>
            </a:r>
            <a:r>
              <a:rPr lang="en-US" sz="1600" i="1" dirty="0">
                <a:solidFill>
                  <a:schemeClr val="tx1"/>
                </a:solidFill>
              </a:rPr>
              <a:t>New Male Studies</a:t>
            </a:r>
            <a:r>
              <a:rPr lang="en-US" sz="1600" dirty="0">
                <a:solidFill>
                  <a:schemeClr val="tx1"/>
                </a:solidFill>
              </a:rPr>
              <a:t>, </a:t>
            </a:r>
            <a:r>
              <a:rPr lang="en-US" sz="1600" i="1" dirty="0">
                <a:solidFill>
                  <a:schemeClr val="tx1"/>
                </a:solidFill>
              </a:rPr>
              <a:t>7</a:t>
            </a:r>
            <a:r>
              <a:rPr lang="en-US" sz="1600" dirty="0">
                <a:solidFill>
                  <a:schemeClr val="tx1"/>
                </a:solidFill>
              </a:rPr>
              <a:t>(1), 54-75. </a:t>
            </a:r>
          </a:p>
          <a:p>
            <a:r>
              <a:rPr lang="en-US" sz="1600" dirty="0" err="1">
                <a:solidFill>
                  <a:schemeClr val="tx1"/>
                </a:solidFill>
              </a:rPr>
              <a:t>Theiss</a:t>
            </a:r>
            <a:r>
              <a:rPr lang="en-US" sz="1600" dirty="0">
                <a:solidFill>
                  <a:schemeClr val="tx1"/>
                </a:solidFill>
              </a:rPr>
              <a:t>, J. A., &amp; Knobloch, L. K. (2013). A relational turbulence model of military service members' relational communication during reintegration. </a:t>
            </a:r>
            <a:r>
              <a:rPr lang="en-US" sz="1600" i="1" dirty="0">
                <a:solidFill>
                  <a:schemeClr val="tx1"/>
                </a:solidFill>
              </a:rPr>
              <a:t>Journal of Communication</a:t>
            </a:r>
            <a:r>
              <a:rPr lang="en-US" sz="1600" dirty="0">
                <a:solidFill>
                  <a:schemeClr val="tx1"/>
                </a:solidFill>
              </a:rPr>
              <a:t>,</a:t>
            </a:r>
            <a:r>
              <a:rPr lang="en-US" sz="1600" i="1" dirty="0">
                <a:solidFill>
                  <a:schemeClr val="tx1"/>
                </a:solidFill>
              </a:rPr>
              <a:t> 64</a:t>
            </a:r>
            <a:r>
              <a:rPr lang="en-US" sz="1600" dirty="0">
                <a:solidFill>
                  <a:schemeClr val="tx1"/>
                </a:solidFill>
              </a:rPr>
              <a:t>(6), 1109-1129. doi:10.1111/jcom.12059 </a:t>
            </a:r>
          </a:p>
          <a:p>
            <a:r>
              <a:rPr lang="en-US" sz="1600" dirty="0">
                <a:solidFill>
                  <a:schemeClr val="tx1"/>
                </a:solidFill>
              </a:rPr>
              <a:t>Villagran, M., Ledford, C. J. W., &amp; </a:t>
            </a:r>
            <a:r>
              <a:rPr lang="en-US" sz="1600" dirty="0" err="1">
                <a:solidFill>
                  <a:schemeClr val="tx1"/>
                </a:solidFill>
              </a:rPr>
              <a:t>Canzona</a:t>
            </a:r>
            <a:r>
              <a:rPr lang="en-US" sz="1600" dirty="0">
                <a:solidFill>
                  <a:schemeClr val="tx1"/>
                </a:solidFill>
              </a:rPr>
              <a:t>, M. R. (2015). Women’s health identities in 	the transition from military to service veteran. </a:t>
            </a:r>
            <a:r>
              <a:rPr lang="en-US" sz="1600" i="1" dirty="0">
                <a:solidFill>
                  <a:schemeClr val="tx1"/>
                </a:solidFill>
              </a:rPr>
              <a:t>Journal of Health Communication</a:t>
            </a:r>
            <a:r>
              <a:rPr lang="en-US" sz="1600" dirty="0">
                <a:solidFill>
                  <a:schemeClr val="tx1"/>
                </a:solidFill>
              </a:rPr>
              <a:t>, </a:t>
            </a:r>
            <a:r>
              <a:rPr lang="en-US" sz="1600" i="1" dirty="0">
                <a:solidFill>
                  <a:schemeClr val="tx1"/>
                </a:solidFill>
              </a:rPr>
              <a:t>20</a:t>
            </a:r>
            <a:r>
              <a:rPr lang="en-US" sz="1600" dirty="0">
                <a:solidFill>
                  <a:schemeClr val="tx1"/>
                </a:solidFill>
              </a:rPr>
              <a:t>(10), 1125-1132. doi:10.1080/10810730.2015.1018614</a:t>
            </a:r>
          </a:p>
          <a:p>
            <a:r>
              <a:rPr lang="en-US" sz="1600" dirty="0">
                <a:solidFill>
                  <a:schemeClr val="tx1"/>
                </a:solidFill>
              </a:rPr>
              <a:t>Yin, R. K. (2016). </a:t>
            </a:r>
            <a:r>
              <a:rPr lang="en-US" sz="1600" i="1" dirty="0">
                <a:solidFill>
                  <a:schemeClr val="tx1"/>
                </a:solidFill>
              </a:rPr>
              <a:t>Qualitative Research from Start to Finish.</a:t>
            </a:r>
            <a:r>
              <a:rPr lang="en-US" sz="1600" dirty="0">
                <a:solidFill>
                  <a:schemeClr val="tx1"/>
                </a:solidFill>
              </a:rPr>
              <a:t> New York, New York: The Guilford Press.</a:t>
            </a:r>
          </a:p>
          <a:p>
            <a:endParaRPr lang="en-US" sz="1600" dirty="0"/>
          </a:p>
          <a:p>
            <a:endParaRPr lang="en-US" dirty="0"/>
          </a:p>
          <a:p>
            <a:endParaRPr lang="en-US" dirty="0"/>
          </a:p>
        </p:txBody>
      </p:sp>
    </p:spTree>
    <p:extLst>
      <p:ext uri="{BB962C8B-B14F-4D97-AF65-F5344CB8AC3E}">
        <p14:creationId xmlns:p14="http://schemas.microsoft.com/office/powerpoint/2010/main" val="3939190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FE8AE-A0AB-4A22-B941-C503FD921D3F}"/>
              </a:ext>
            </a:extLst>
          </p:cNvPr>
          <p:cNvSpPr>
            <a:spLocks noGrp="1"/>
          </p:cNvSpPr>
          <p:nvPr>
            <p:ph type="title"/>
          </p:nvPr>
        </p:nvSpPr>
        <p:spPr/>
        <p:txBody>
          <a:bodyPr/>
          <a:lstStyle/>
          <a:p>
            <a:pPr algn="ctr"/>
            <a:r>
              <a:rPr lang="en-US" dirty="0"/>
              <a:t>Communication in the Military is Different </a:t>
            </a:r>
          </a:p>
        </p:txBody>
      </p:sp>
      <p:sp>
        <p:nvSpPr>
          <p:cNvPr id="3" name="Content Placeholder 2">
            <a:extLst>
              <a:ext uri="{FF2B5EF4-FFF2-40B4-BE49-F238E27FC236}">
                <a16:creationId xmlns:a16="http://schemas.microsoft.com/office/drawing/2014/main" id="{DABD242D-3640-48CD-AA1F-254A629DAC46}"/>
              </a:ext>
            </a:extLst>
          </p:cNvPr>
          <p:cNvSpPr>
            <a:spLocks noGrp="1"/>
          </p:cNvSpPr>
          <p:nvPr>
            <p:ph idx="1"/>
          </p:nvPr>
        </p:nvSpPr>
        <p:spPr/>
        <p:txBody>
          <a:bodyPr>
            <a:normAutofit/>
          </a:bodyPr>
          <a:lstStyle/>
          <a:p>
            <a:r>
              <a:rPr lang="en-US" dirty="0">
                <a:solidFill>
                  <a:schemeClr val="tx1"/>
                </a:solidFill>
                <a:hlinkClick r:id="rId2">
                  <a:extLst>
                    <a:ext uri="{A12FA001-AC4F-418D-AE19-62706E023703}">
                      <ahyp:hlinkClr xmlns:ahyp="http://schemas.microsoft.com/office/drawing/2018/hyperlinkcolor" val="tx"/>
                    </a:ext>
                  </a:extLst>
                </a:hlinkClick>
              </a:rPr>
              <a:t>Example of Communication Introduced in Training (start at 30 secs)</a:t>
            </a:r>
            <a:endParaRPr lang="en-US" dirty="0">
              <a:solidFill>
                <a:schemeClr val="tx1"/>
              </a:solidFill>
            </a:endParaRPr>
          </a:p>
          <a:p>
            <a:pPr marL="0" indent="0">
              <a:buNone/>
            </a:pPr>
            <a:endParaRPr lang="en-US" dirty="0">
              <a:solidFill>
                <a:schemeClr val="tx1"/>
              </a:solidFill>
              <a:hlinkClick r:id="rId2">
                <a:extLst>
                  <a:ext uri="{A12FA001-AC4F-418D-AE19-62706E023703}">
                    <ahyp:hlinkClr xmlns:ahyp="http://schemas.microsoft.com/office/drawing/2018/hyperlinkcolor" val="tx"/>
                  </a:ext>
                </a:extLst>
              </a:hlinkClick>
            </a:endParaRPr>
          </a:p>
          <a:p>
            <a:r>
              <a:rPr lang="en-US" dirty="0">
                <a:solidFill>
                  <a:schemeClr val="tx1"/>
                </a:solidFill>
                <a:hlinkClick r:id="rId3">
                  <a:extLst>
                    <a:ext uri="{A12FA001-AC4F-418D-AE19-62706E023703}">
                      <ahyp:hlinkClr xmlns:ahyp="http://schemas.microsoft.com/office/drawing/2018/hyperlinkcolor" val="tx"/>
                    </a:ext>
                  </a:extLst>
                </a:hlinkClick>
              </a:rPr>
              <a:t>Incentive Training</a:t>
            </a:r>
            <a:r>
              <a:rPr lang="en-US" dirty="0">
                <a:solidFill>
                  <a:schemeClr val="tx1"/>
                </a:solidFill>
              </a:rPr>
              <a:t> </a:t>
            </a:r>
          </a:p>
          <a:p>
            <a:pPr marL="0" indent="0">
              <a:buNone/>
            </a:pPr>
            <a:endParaRPr lang="en-US" dirty="0">
              <a:solidFill>
                <a:schemeClr val="tx1"/>
              </a:solidFill>
            </a:endParaRPr>
          </a:p>
          <a:p>
            <a:r>
              <a:rPr lang="en-US" dirty="0">
                <a:solidFill>
                  <a:schemeClr val="tx1"/>
                </a:solidFill>
                <a:hlinkClick r:id="rId4">
                  <a:extLst>
                    <a:ext uri="{A12FA001-AC4F-418D-AE19-62706E023703}">
                      <ahyp:hlinkClr xmlns:ahyp="http://schemas.microsoft.com/office/drawing/2018/hyperlinkcolor" val="tx"/>
                    </a:ext>
                  </a:extLst>
                </a:hlinkClick>
              </a:rPr>
              <a:t>Teamwork During Replenishment at Sea (RAS)</a:t>
            </a:r>
            <a:endParaRPr lang="en-US" dirty="0">
              <a:solidFill>
                <a:schemeClr val="tx1"/>
              </a:solidFill>
              <a:hlinkClick r:id="rId2">
                <a:extLst>
                  <a:ext uri="{A12FA001-AC4F-418D-AE19-62706E023703}">
                    <ahyp:hlinkClr xmlns:ahyp="http://schemas.microsoft.com/office/drawing/2018/hyperlinkcolor" val="tx"/>
                  </a:ext>
                </a:extLst>
              </a:hlinkClick>
            </a:endParaRPr>
          </a:p>
        </p:txBody>
      </p:sp>
    </p:spTree>
    <p:extLst>
      <p:ext uri="{BB962C8B-B14F-4D97-AF65-F5344CB8AC3E}">
        <p14:creationId xmlns:p14="http://schemas.microsoft.com/office/powerpoint/2010/main" val="1881383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6AC7F-557D-4E9B-A13E-236289A9D5AD}"/>
              </a:ext>
            </a:extLst>
          </p:cNvPr>
          <p:cNvSpPr>
            <a:spLocks noGrp="1"/>
          </p:cNvSpPr>
          <p:nvPr>
            <p:ph type="title"/>
          </p:nvPr>
        </p:nvSpPr>
        <p:spPr/>
        <p:txBody>
          <a:bodyPr/>
          <a:lstStyle/>
          <a:p>
            <a:r>
              <a:rPr lang="en-US" b="1" dirty="0"/>
              <a:t>Styles of Communicating</a:t>
            </a:r>
            <a:br>
              <a:rPr lang="en-US" dirty="0"/>
            </a:br>
            <a:endParaRPr lang="en-US" dirty="0"/>
          </a:p>
        </p:txBody>
      </p:sp>
      <p:sp>
        <p:nvSpPr>
          <p:cNvPr id="3" name="Content Placeholder 2">
            <a:extLst>
              <a:ext uri="{FF2B5EF4-FFF2-40B4-BE49-F238E27FC236}">
                <a16:creationId xmlns:a16="http://schemas.microsoft.com/office/drawing/2014/main" id="{D3E56024-36D3-43E6-921A-343A32A8B5E6}"/>
              </a:ext>
            </a:extLst>
          </p:cNvPr>
          <p:cNvSpPr>
            <a:spLocks noGrp="1"/>
          </p:cNvSpPr>
          <p:nvPr>
            <p:ph idx="1"/>
          </p:nvPr>
        </p:nvSpPr>
        <p:spPr/>
        <p:txBody>
          <a:bodyPr/>
          <a:lstStyle/>
          <a:p>
            <a:r>
              <a:rPr lang="en-US" dirty="0">
                <a:solidFill>
                  <a:schemeClr val="tx1"/>
                </a:solidFill>
              </a:rPr>
              <a:t>Veterans characterize military communication by its clarity, hierarchy, and as a reflection of competence, on which their lives and well-being may depend. </a:t>
            </a:r>
          </a:p>
          <a:p>
            <a:endParaRPr lang="en-US" dirty="0">
              <a:solidFill>
                <a:schemeClr val="tx1"/>
              </a:solidFill>
            </a:endParaRPr>
          </a:p>
          <a:p>
            <a:r>
              <a:rPr lang="en-US" dirty="0">
                <a:solidFill>
                  <a:schemeClr val="tx1"/>
                </a:solidFill>
              </a:rPr>
              <a:t>Civilian communication may appear “cryptic” as opposed to clear. One participant said, “The rest of the world just kind of leaves you hanging. You don’t really know what they actually want.” </a:t>
            </a:r>
          </a:p>
          <a:p>
            <a:endParaRPr lang="en-US" dirty="0"/>
          </a:p>
          <a:p>
            <a:endParaRPr lang="en-US" dirty="0"/>
          </a:p>
        </p:txBody>
      </p:sp>
    </p:spTree>
    <p:extLst>
      <p:ext uri="{BB962C8B-B14F-4D97-AF65-F5344CB8AC3E}">
        <p14:creationId xmlns:p14="http://schemas.microsoft.com/office/powerpoint/2010/main" val="335505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C0762-7845-4969-8532-A696F176E2F4}"/>
              </a:ext>
            </a:extLst>
          </p:cNvPr>
          <p:cNvSpPr>
            <a:spLocks noGrp="1"/>
          </p:cNvSpPr>
          <p:nvPr>
            <p:ph type="title"/>
          </p:nvPr>
        </p:nvSpPr>
        <p:spPr/>
        <p:txBody>
          <a:bodyPr/>
          <a:lstStyle/>
          <a:p>
            <a:endParaRPr lang="en-US" dirty="0"/>
          </a:p>
        </p:txBody>
      </p:sp>
      <p:pic>
        <p:nvPicPr>
          <p:cNvPr id="11" name="Content Placeholder 10">
            <a:extLst>
              <a:ext uri="{FF2B5EF4-FFF2-40B4-BE49-F238E27FC236}">
                <a16:creationId xmlns:a16="http://schemas.microsoft.com/office/drawing/2014/main" id="{4467851F-A3B4-4199-837D-9C10FE1EACC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2725121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F6881-6436-4B04-8925-33EFA9578FE0}"/>
              </a:ext>
            </a:extLst>
          </p:cNvPr>
          <p:cNvSpPr>
            <a:spLocks noGrp="1"/>
          </p:cNvSpPr>
          <p:nvPr>
            <p:ph type="title"/>
          </p:nvPr>
        </p:nvSpPr>
        <p:spPr/>
        <p:txBody>
          <a:bodyPr/>
          <a:lstStyle/>
          <a:p>
            <a:endParaRPr lang="en-US"/>
          </a:p>
        </p:txBody>
      </p:sp>
      <p:pic>
        <p:nvPicPr>
          <p:cNvPr id="6" name="Content Placeholder 5">
            <a:extLst>
              <a:ext uri="{FF2B5EF4-FFF2-40B4-BE49-F238E27FC236}">
                <a16:creationId xmlns:a16="http://schemas.microsoft.com/office/drawing/2014/main" id="{FF6745A0-7740-4C8C-B04B-8B383A1C15C6}"/>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0" y="0"/>
            <a:ext cx="6019800" cy="6858000"/>
          </a:xfrm>
        </p:spPr>
      </p:pic>
      <p:pic>
        <p:nvPicPr>
          <p:cNvPr id="8" name="Content Placeholder 7">
            <a:extLst>
              <a:ext uri="{FF2B5EF4-FFF2-40B4-BE49-F238E27FC236}">
                <a16:creationId xmlns:a16="http://schemas.microsoft.com/office/drawing/2014/main" id="{383DD71E-5EA7-499B-9927-F3AEB5561F91}"/>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019800" y="0"/>
            <a:ext cx="6172200" cy="6858000"/>
          </a:xfrm>
        </p:spPr>
      </p:pic>
    </p:spTree>
    <p:extLst>
      <p:ext uri="{BB962C8B-B14F-4D97-AF65-F5344CB8AC3E}">
        <p14:creationId xmlns:p14="http://schemas.microsoft.com/office/powerpoint/2010/main" val="667020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FCA7C-1E42-42E8-AD5D-25238F9D0CDC}"/>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D367E65F-C7DB-4B6E-B696-EF8AC70937D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2842413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12817-59C0-459A-A53F-8E523156FAB2}"/>
              </a:ext>
            </a:extLst>
          </p:cNvPr>
          <p:cNvSpPr>
            <a:spLocks noGrp="1"/>
          </p:cNvSpPr>
          <p:nvPr>
            <p:ph type="title"/>
          </p:nvPr>
        </p:nvSpPr>
        <p:spPr/>
        <p:txBody>
          <a:bodyPr/>
          <a:lstStyle/>
          <a:p>
            <a:r>
              <a:rPr lang="en-US" b="1" dirty="0"/>
              <a:t>Communicating about Healthcare</a:t>
            </a:r>
            <a:endParaRPr lang="en-US" dirty="0"/>
          </a:p>
        </p:txBody>
      </p:sp>
      <p:sp>
        <p:nvSpPr>
          <p:cNvPr id="3" name="Content Placeholder 2">
            <a:extLst>
              <a:ext uri="{FF2B5EF4-FFF2-40B4-BE49-F238E27FC236}">
                <a16:creationId xmlns:a16="http://schemas.microsoft.com/office/drawing/2014/main" id="{CE35A79E-93C0-43A0-AFB3-89682043A890}"/>
              </a:ext>
            </a:extLst>
          </p:cNvPr>
          <p:cNvSpPr>
            <a:spLocks noGrp="1"/>
          </p:cNvSpPr>
          <p:nvPr>
            <p:ph idx="1"/>
          </p:nvPr>
        </p:nvSpPr>
        <p:spPr/>
        <p:txBody>
          <a:bodyPr/>
          <a:lstStyle/>
          <a:p>
            <a:r>
              <a:rPr lang="en-US" dirty="0">
                <a:solidFill>
                  <a:schemeClr val="tx1"/>
                </a:solidFill>
              </a:rPr>
              <a:t>On active duty, a service member may rely on the chain of command to ensure that all medical needs are met by the military establishment. Once the veteran is no longer on active duty, the service member must take the initiative, and communicate, to ensure that their healthcare needs are met.</a:t>
            </a:r>
          </a:p>
          <a:p>
            <a:r>
              <a:rPr lang="en-US" dirty="0">
                <a:solidFill>
                  <a:schemeClr val="tx1"/>
                </a:solidFill>
              </a:rPr>
              <a:t>Previous research indicates that this can be especially challenging for female veterans (Villagran, Ledford, and </a:t>
            </a:r>
            <a:r>
              <a:rPr lang="en-US" dirty="0" err="1">
                <a:solidFill>
                  <a:schemeClr val="tx1"/>
                </a:solidFill>
              </a:rPr>
              <a:t>Canzona</a:t>
            </a:r>
            <a:r>
              <a:rPr lang="en-US" dirty="0">
                <a:solidFill>
                  <a:schemeClr val="tx1"/>
                </a:solidFill>
              </a:rPr>
              <a:t>, 2015).</a:t>
            </a:r>
          </a:p>
        </p:txBody>
      </p:sp>
    </p:spTree>
    <p:extLst>
      <p:ext uri="{BB962C8B-B14F-4D97-AF65-F5344CB8AC3E}">
        <p14:creationId xmlns:p14="http://schemas.microsoft.com/office/powerpoint/2010/main" val="2453405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D15A9-6F90-42B4-B4D6-2E1BDE75ACE8}"/>
              </a:ext>
            </a:extLst>
          </p:cNvPr>
          <p:cNvSpPr>
            <a:spLocks noGrp="1"/>
          </p:cNvSpPr>
          <p:nvPr>
            <p:ph type="title"/>
          </p:nvPr>
        </p:nvSpPr>
        <p:spPr/>
        <p:txBody>
          <a:bodyPr/>
          <a:lstStyle/>
          <a:p>
            <a:r>
              <a:rPr lang="en-US" dirty="0"/>
              <a:t>The VA’s perception as less than stellar</a:t>
            </a:r>
          </a:p>
        </p:txBody>
      </p:sp>
      <p:sp>
        <p:nvSpPr>
          <p:cNvPr id="3" name="Content Placeholder 2">
            <a:extLst>
              <a:ext uri="{FF2B5EF4-FFF2-40B4-BE49-F238E27FC236}">
                <a16:creationId xmlns:a16="http://schemas.microsoft.com/office/drawing/2014/main" id="{E433740F-E69C-4CA1-89FD-124BCE7650F6}"/>
              </a:ext>
            </a:extLst>
          </p:cNvPr>
          <p:cNvSpPr>
            <a:spLocks noGrp="1"/>
          </p:cNvSpPr>
          <p:nvPr>
            <p:ph idx="1"/>
          </p:nvPr>
        </p:nvSpPr>
        <p:spPr/>
        <p:txBody>
          <a:bodyPr/>
          <a:lstStyle/>
          <a:p>
            <a:endParaRPr lang="en-US" dirty="0">
              <a:solidFill>
                <a:schemeClr val="tx1"/>
              </a:solidFill>
              <a:hlinkClick r:id="rId2">
                <a:extLst>
                  <a:ext uri="{A12FA001-AC4F-418D-AE19-62706E023703}">
                    <ahyp:hlinkClr xmlns:ahyp="http://schemas.microsoft.com/office/drawing/2018/hyperlinkcolor" val="tx"/>
                  </a:ext>
                </a:extLst>
              </a:hlinkClick>
            </a:endParaRPr>
          </a:p>
          <a:p>
            <a:endParaRPr lang="en-US" dirty="0">
              <a:solidFill>
                <a:schemeClr val="tx1"/>
              </a:solidFill>
              <a:hlinkClick r:id="rId2">
                <a:extLst>
                  <a:ext uri="{A12FA001-AC4F-418D-AE19-62706E023703}">
                    <ahyp:hlinkClr xmlns:ahyp="http://schemas.microsoft.com/office/drawing/2018/hyperlinkcolor" val="tx"/>
                  </a:ext>
                </a:extLst>
              </a:hlinkClick>
            </a:endParaRPr>
          </a:p>
          <a:p>
            <a:r>
              <a:rPr lang="da-DK" dirty="0">
                <a:solidFill>
                  <a:schemeClr val="tx1"/>
                </a:solidFill>
                <a:hlinkClick r:id="rId2">
                  <a:extLst>
                    <a:ext uri="{A12FA001-AC4F-418D-AE19-62706E023703}">
                      <ahyp:hlinkClr xmlns:ahyp="http://schemas.microsoft.com/office/drawing/2018/hyperlinkcolor" val="tx"/>
                    </a:ext>
                  </a:extLst>
                </a:hlinkClick>
              </a:rPr>
              <a:t>Jackie Baum (End at 1:42)</a:t>
            </a:r>
            <a:r>
              <a:rPr lang="en-US" dirty="0">
                <a:solidFill>
                  <a:schemeClr val="tx1"/>
                </a:solidFill>
              </a:rPr>
              <a:t> </a:t>
            </a:r>
          </a:p>
          <a:p>
            <a:r>
              <a:rPr lang="en-US" dirty="0">
                <a:solidFill>
                  <a:schemeClr val="tx1"/>
                </a:solidFill>
                <a:hlinkClick r:id="rId3">
                  <a:extLst>
                    <a:ext uri="{A12FA001-AC4F-418D-AE19-62706E023703}">
                      <ahyp:hlinkClr xmlns:ahyp="http://schemas.microsoft.com/office/drawing/2018/hyperlinkcolor" val="tx"/>
                    </a:ext>
                  </a:extLst>
                </a:hlinkClick>
              </a:rPr>
              <a:t>Government Watchdog Report (End at 6:12)</a:t>
            </a:r>
            <a:r>
              <a:rPr lang="en-US" dirty="0">
                <a:solidFill>
                  <a:schemeClr val="tx1"/>
                </a:solidFill>
              </a:rPr>
              <a:t> </a:t>
            </a:r>
          </a:p>
          <a:p>
            <a:r>
              <a:rPr lang="da-DK" dirty="0">
                <a:solidFill>
                  <a:schemeClr val="tx1"/>
                </a:solidFill>
                <a:hlinkClick r:id="rId4">
                  <a:extLst>
                    <a:ext uri="{A12FA001-AC4F-418D-AE19-62706E023703}">
                      <ahyp:hlinkClr xmlns:ahyp="http://schemas.microsoft.com/office/drawing/2018/hyperlinkcolor" val="tx"/>
                    </a:ext>
                  </a:extLst>
                </a:hlinkClick>
              </a:rPr>
              <a:t>Systemic Problems at VA (End at 1:22)</a:t>
            </a:r>
            <a:endParaRPr lang="en-US" dirty="0">
              <a:solidFill>
                <a:schemeClr val="tx1"/>
              </a:solidFill>
              <a:hlinkClick r:id="rId5">
                <a:extLst>
                  <a:ext uri="{A12FA001-AC4F-418D-AE19-62706E023703}">
                    <ahyp:hlinkClr xmlns:ahyp="http://schemas.microsoft.com/office/drawing/2018/hyperlinkcolor" val="tx"/>
                  </a:ext>
                </a:extLst>
              </a:hlinkClick>
            </a:endParaRPr>
          </a:p>
          <a:p>
            <a:pPr marL="0" indent="0">
              <a:buNone/>
            </a:pPr>
            <a:endParaRPr lang="en-US" dirty="0">
              <a:solidFill>
                <a:schemeClr val="tx1"/>
              </a:solidFill>
            </a:endParaRPr>
          </a:p>
        </p:txBody>
      </p:sp>
      <p:pic>
        <p:nvPicPr>
          <p:cNvPr id="4" name="Picture 3">
            <a:extLst>
              <a:ext uri="{FF2B5EF4-FFF2-40B4-BE49-F238E27FC236}">
                <a16:creationId xmlns:a16="http://schemas.microsoft.com/office/drawing/2014/main" id="{AB8DB563-5380-4245-9425-929E35DE237D}"/>
              </a:ext>
            </a:extLst>
          </p:cNvPr>
          <p:cNvPicPr>
            <a:picLocks noChangeAspect="1"/>
          </p:cNvPicPr>
          <p:nvPr/>
        </p:nvPicPr>
        <p:blipFill>
          <a:blip r:embed="rId6"/>
          <a:stretch>
            <a:fillRect/>
          </a:stretch>
        </p:blipFill>
        <p:spPr>
          <a:xfrm>
            <a:off x="6096001" y="1930400"/>
            <a:ext cx="3178002" cy="1833217"/>
          </a:xfrm>
          <a:prstGeom prst="rect">
            <a:avLst/>
          </a:prstGeom>
        </p:spPr>
      </p:pic>
      <p:pic>
        <p:nvPicPr>
          <p:cNvPr id="5" name="Picture 4">
            <a:extLst>
              <a:ext uri="{FF2B5EF4-FFF2-40B4-BE49-F238E27FC236}">
                <a16:creationId xmlns:a16="http://schemas.microsoft.com/office/drawing/2014/main" id="{80AAB625-A5AA-48C3-BD26-ED30EA69286B}"/>
              </a:ext>
            </a:extLst>
          </p:cNvPr>
          <p:cNvPicPr>
            <a:picLocks noChangeAspect="1"/>
          </p:cNvPicPr>
          <p:nvPr/>
        </p:nvPicPr>
        <p:blipFill>
          <a:blip r:embed="rId7"/>
          <a:stretch>
            <a:fillRect/>
          </a:stretch>
        </p:blipFill>
        <p:spPr>
          <a:xfrm>
            <a:off x="6095999" y="3771905"/>
            <a:ext cx="3178001" cy="2125312"/>
          </a:xfrm>
          <a:prstGeom prst="rect">
            <a:avLst/>
          </a:prstGeom>
        </p:spPr>
      </p:pic>
      <p:pic>
        <p:nvPicPr>
          <p:cNvPr id="6" name="Picture 5">
            <a:extLst>
              <a:ext uri="{FF2B5EF4-FFF2-40B4-BE49-F238E27FC236}">
                <a16:creationId xmlns:a16="http://schemas.microsoft.com/office/drawing/2014/main" id="{525F5A74-7873-4702-BF63-A13ECBA47A86}"/>
              </a:ext>
            </a:extLst>
          </p:cNvPr>
          <p:cNvPicPr>
            <a:picLocks noChangeAspect="1"/>
          </p:cNvPicPr>
          <p:nvPr/>
        </p:nvPicPr>
        <p:blipFill>
          <a:blip r:embed="rId8"/>
          <a:stretch>
            <a:fillRect/>
          </a:stretch>
        </p:blipFill>
        <p:spPr>
          <a:xfrm>
            <a:off x="778222" y="4098262"/>
            <a:ext cx="4138335" cy="1943100"/>
          </a:xfrm>
          <a:prstGeom prst="rect">
            <a:avLst/>
          </a:prstGeom>
        </p:spPr>
      </p:pic>
    </p:spTree>
    <p:extLst>
      <p:ext uri="{BB962C8B-B14F-4D97-AF65-F5344CB8AC3E}">
        <p14:creationId xmlns:p14="http://schemas.microsoft.com/office/powerpoint/2010/main" val="2571086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A6F26-74A1-47A3-8B01-902D04A112F9}"/>
              </a:ext>
            </a:extLst>
          </p:cNvPr>
          <p:cNvSpPr>
            <a:spLocks noGrp="1"/>
          </p:cNvSpPr>
          <p:nvPr>
            <p:ph type="title"/>
          </p:nvPr>
        </p:nvSpPr>
        <p:spPr/>
        <p:txBody>
          <a:bodyPr/>
          <a:lstStyle/>
          <a:p>
            <a:r>
              <a:rPr lang="en-US" dirty="0"/>
              <a:t>Current Study’s Results</a:t>
            </a:r>
          </a:p>
        </p:txBody>
      </p:sp>
      <p:sp>
        <p:nvSpPr>
          <p:cNvPr id="3" name="Content Placeholder 2">
            <a:extLst>
              <a:ext uri="{FF2B5EF4-FFF2-40B4-BE49-F238E27FC236}">
                <a16:creationId xmlns:a16="http://schemas.microsoft.com/office/drawing/2014/main" id="{746F213B-857F-457A-B8EE-7A9A6ED3E334}"/>
              </a:ext>
            </a:extLst>
          </p:cNvPr>
          <p:cNvSpPr>
            <a:spLocks noGrp="1"/>
          </p:cNvSpPr>
          <p:nvPr>
            <p:ph idx="1"/>
          </p:nvPr>
        </p:nvSpPr>
        <p:spPr/>
        <p:txBody>
          <a:bodyPr>
            <a:normAutofit lnSpcReduction="10000"/>
          </a:bodyPr>
          <a:lstStyle/>
          <a:p>
            <a:r>
              <a:rPr lang="en-US" dirty="0">
                <a:solidFill>
                  <a:schemeClr val="tx1"/>
                </a:solidFill>
              </a:rPr>
              <a:t>Rick, who said, “You know about the VA? The VA is trash bro.”</a:t>
            </a:r>
          </a:p>
          <a:p>
            <a:r>
              <a:rPr lang="en-US" dirty="0">
                <a:solidFill>
                  <a:schemeClr val="tx1"/>
                </a:solidFill>
              </a:rPr>
              <a:t>Freddie says of healthcare service at the VA, “If I have to rate it that'll be ten out of ten…they're always looking out for me.”</a:t>
            </a:r>
          </a:p>
          <a:p>
            <a:r>
              <a:rPr lang="en-US" dirty="0">
                <a:solidFill>
                  <a:schemeClr val="tx1"/>
                </a:solidFill>
              </a:rPr>
              <a:t>. “The times that I’ve gone to see civilian doctors, I’ve found them to be, they’re trying to get in and get out too fast. They don’t actually stop and go, o.k. why,” he claims. For Casey, the civilian doctor’s lack of concern and assembly-line style of healthcare is unsatisfactory.</a:t>
            </a:r>
          </a:p>
          <a:p>
            <a:r>
              <a:rPr lang="en-US" dirty="0">
                <a:solidFill>
                  <a:schemeClr val="tx1"/>
                </a:solidFill>
              </a:rPr>
              <a:t>Anacleto has visited with VA facilities around the country and he can testify to services at the local VA, which, again, is in a rather affluent part of the country, as being better than services in the more rural parts. According to Anacleto, who credits the VA with helping him gain access to mental healthcare and helping him secure housing after a spell of homelessness, “it's not perfect, but it's gotten better.”</a:t>
            </a:r>
          </a:p>
        </p:txBody>
      </p:sp>
    </p:spTree>
    <p:extLst>
      <p:ext uri="{BB962C8B-B14F-4D97-AF65-F5344CB8AC3E}">
        <p14:creationId xmlns:p14="http://schemas.microsoft.com/office/powerpoint/2010/main" val="361029512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1656</TotalTime>
  <Words>607</Words>
  <Application>Microsoft Office PowerPoint</Application>
  <PresentationFormat>Widescreen</PresentationFormat>
  <Paragraphs>46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Trebuchet MS</vt:lpstr>
      <vt:lpstr>Wingdings 3</vt:lpstr>
      <vt:lpstr>Facet</vt:lpstr>
      <vt:lpstr>Communicative Challenges of Reintegrating Military Veterans</vt:lpstr>
      <vt:lpstr>Communication in the Military is Different </vt:lpstr>
      <vt:lpstr>Styles of Communicating </vt:lpstr>
      <vt:lpstr>PowerPoint Presentation</vt:lpstr>
      <vt:lpstr>PowerPoint Presentation</vt:lpstr>
      <vt:lpstr>PowerPoint Presentation</vt:lpstr>
      <vt:lpstr>Communicating about Healthcare</vt:lpstr>
      <vt:lpstr>The VA’s perception as less than stellar</vt:lpstr>
      <vt:lpstr>Current Study’s Results</vt:lpstr>
      <vt:lpstr>Communicating about Employment </vt:lpstr>
      <vt:lpstr>Conclusions </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Communicative Challenges of Reintegrating Military Veterans</dc:title>
  <dc:creator>Arnaldo</dc:creator>
  <cp:lastModifiedBy> </cp:lastModifiedBy>
  <cp:revision>37</cp:revision>
  <dcterms:created xsi:type="dcterms:W3CDTF">2019-04-19T07:01:37Z</dcterms:created>
  <dcterms:modified xsi:type="dcterms:W3CDTF">2019-04-22T14:54:30Z</dcterms:modified>
</cp:coreProperties>
</file>