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1206400" cy="32918400"/>
  <p:notesSz cx="92710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  <p15:guide id="3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A6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>
        <p:scale>
          <a:sx n="23" d="100"/>
          <a:sy n="23" d="100"/>
        </p:scale>
        <p:origin x="1704" y="440"/>
      </p:cViewPr>
      <p:guideLst>
        <p:guide orient="horz" pos="10368"/>
        <p:guide pos="13824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590800" y="525463"/>
            <a:ext cx="4090988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27100" y="3329925"/>
            <a:ext cx="7416800" cy="31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94979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927100" y="3329925"/>
            <a:ext cx="7416800" cy="315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92388" y="525463"/>
            <a:ext cx="4087812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2560320" y="1318263"/>
            <a:ext cx="460857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14740887" y="-4499604"/>
            <a:ext cx="21724623" cy="4608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109449244" y="28424506"/>
            <a:ext cx="89877897" cy="4147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26069936" y="-12629506"/>
            <a:ext cx="89877897" cy="123579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560320" y="1318263"/>
            <a:ext cx="460857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2560320" y="7680965"/>
            <a:ext cx="46085758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044954" y="21153123"/>
            <a:ext cx="43525442" cy="653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044954" y="13952228"/>
            <a:ext cx="43525442" cy="720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/>
          <a:lstStyle>
            <a:lvl1pPr marL="457200" lvl="0" indent="-22860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rgbClr val="888888"/>
              </a:buClr>
              <a:buSzPts val="9700"/>
              <a:buNone/>
              <a:defRPr sz="97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rgbClr val="888888"/>
              </a:buClr>
              <a:buSzPts val="8700"/>
              <a:buNone/>
              <a:defRPr sz="8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rgbClr val="888888"/>
              </a:buClr>
              <a:buSzPts val="7700"/>
              <a:buNone/>
              <a:defRPr sz="7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None/>
              <a:defRPr sz="6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560320" y="1318263"/>
            <a:ext cx="460857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218935" y="24582123"/>
            <a:ext cx="82525868" cy="6951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107950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•"/>
              <a:defRPr sz="13400"/>
            </a:lvl1pPr>
            <a:lvl2pPr marL="914400" lvl="1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–"/>
              <a:defRPr sz="11500"/>
            </a:lvl2pPr>
            <a:lvl3pPr marL="1371600" lvl="2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•"/>
              <a:defRPr sz="9700"/>
            </a:lvl3pPr>
            <a:lvl4pPr marL="1828800" lvl="3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–"/>
              <a:defRPr sz="8700"/>
            </a:lvl4pPr>
            <a:lvl5pPr marL="2286000" lvl="4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»"/>
              <a:defRPr sz="8700"/>
            </a:lvl5pPr>
            <a:lvl6pPr marL="2743200" lvl="5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6pPr>
            <a:lvl7pPr marL="3200400" lvl="6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7pPr>
            <a:lvl8pPr marL="3657600" lvl="7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8pPr>
            <a:lvl9pPr marL="4114800" lvl="8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92598239" y="24582123"/>
            <a:ext cx="82525875" cy="6951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107950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•"/>
              <a:defRPr sz="13400"/>
            </a:lvl1pPr>
            <a:lvl2pPr marL="914400" lvl="1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–"/>
              <a:defRPr sz="11500"/>
            </a:lvl2pPr>
            <a:lvl3pPr marL="1371600" lvl="2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•"/>
              <a:defRPr sz="9700"/>
            </a:lvl3pPr>
            <a:lvl4pPr marL="1828800" lvl="3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–"/>
              <a:defRPr sz="8700"/>
            </a:lvl4pPr>
            <a:lvl5pPr marL="2286000" lvl="4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»"/>
              <a:defRPr sz="8700"/>
            </a:lvl5pPr>
            <a:lvl6pPr marL="2743200" lvl="5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6pPr>
            <a:lvl7pPr marL="3200400" lvl="6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7pPr>
            <a:lvl8pPr marL="3657600" lvl="7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8pPr>
            <a:lvl9pPr marL="4114800" lvl="8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560320" y="1318263"/>
            <a:ext cx="460857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560323" y="7368546"/>
            <a:ext cx="22625054" cy="30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/>
          <a:lstStyle>
            <a:lvl1pPr marL="457200" lvl="0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/>
            </a:lvl1pPr>
            <a:lvl2pPr marL="914400" lvl="1" indent="-22860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None/>
              <a:defRPr sz="9700" b="1"/>
            </a:lvl2pPr>
            <a:lvl3pPr marL="1371600" lvl="2" indent="-22860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sz="8700" b="1"/>
            </a:lvl3pPr>
            <a:lvl4pPr marL="1828800" lvl="3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4pPr>
            <a:lvl5pPr marL="2286000" lvl="4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5pPr>
            <a:lvl6pPr marL="2743200" lvl="5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6pPr>
            <a:lvl7pPr marL="3200400" lvl="6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7pPr>
            <a:lvl8pPr marL="3657600" lvl="7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8pPr>
            <a:lvl9pPr marL="4114800" lvl="8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2560323" y="10439403"/>
            <a:ext cx="22625054" cy="189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1pPr>
            <a:lvl2pPr marL="914400" lvl="1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–"/>
              <a:defRPr sz="9700"/>
            </a:lvl2pPr>
            <a:lvl3pPr marL="1371600" lvl="2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26012144" y="7368546"/>
            <a:ext cx="22633939" cy="307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/>
          <a:lstStyle>
            <a:lvl1pPr marL="457200" lvl="0" indent="-228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None/>
              <a:defRPr sz="11500" b="1"/>
            </a:lvl1pPr>
            <a:lvl2pPr marL="914400" lvl="1" indent="-22860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None/>
              <a:defRPr sz="9700" b="1"/>
            </a:lvl2pPr>
            <a:lvl3pPr marL="1371600" lvl="2" indent="-22860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None/>
              <a:defRPr sz="8700" b="1"/>
            </a:lvl3pPr>
            <a:lvl4pPr marL="1828800" lvl="3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4pPr>
            <a:lvl5pPr marL="2286000" lvl="4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5pPr>
            <a:lvl6pPr marL="2743200" lvl="5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6pPr>
            <a:lvl7pPr marL="3200400" lvl="6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7pPr>
            <a:lvl8pPr marL="3657600" lvl="7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8pPr>
            <a:lvl9pPr marL="4114800" lvl="8" indent="-22860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None/>
              <a:defRPr sz="77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26012144" y="10439403"/>
            <a:ext cx="22633939" cy="189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1pPr>
            <a:lvl2pPr marL="914400" lvl="1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–"/>
              <a:defRPr sz="9700"/>
            </a:lvl2pPr>
            <a:lvl3pPr marL="1371600" lvl="2" indent="-781050" algn="l">
              <a:lnSpc>
                <a:spcPct val="100000"/>
              </a:lnSpc>
              <a:spcBef>
                <a:spcPts val="1740"/>
              </a:spcBef>
              <a:spcAft>
                <a:spcPts val="0"/>
              </a:spcAft>
              <a:buClr>
                <a:schemeClr val="dk1"/>
              </a:buClr>
              <a:buSzPts val="8700"/>
              <a:buChar char="•"/>
              <a:defRPr sz="8700"/>
            </a:lvl3pPr>
            <a:lvl4pPr marL="1828800" lvl="3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–"/>
              <a:defRPr sz="7700"/>
            </a:lvl4pPr>
            <a:lvl5pPr marL="2286000" lvl="4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»"/>
              <a:defRPr sz="7700"/>
            </a:lvl5pPr>
            <a:lvl6pPr marL="2743200" lvl="5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6pPr>
            <a:lvl7pPr marL="3200400" lvl="6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7pPr>
            <a:lvl8pPr marL="3657600" lvl="7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8pPr>
            <a:lvl9pPr marL="4114800" lvl="8" indent="-717550" algn="l">
              <a:lnSpc>
                <a:spcPct val="100000"/>
              </a:lnSpc>
              <a:spcBef>
                <a:spcPts val="1540"/>
              </a:spcBef>
              <a:spcAft>
                <a:spcPts val="0"/>
              </a:spcAft>
              <a:buClr>
                <a:schemeClr val="dk1"/>
              </a:buClr>
              <a:buSzPts val="7700"/>
              <a:buChar char="•"/>
              <a:defRPr sz="77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2560320" y="1318263"/>
            <a:ext cx="460857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560325" y="1310640"/>
            <a:ext cx="16846554" cy="55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Calibri"/>
              <a:buNone/>
              <a:defRPr sz="9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0020279" y="1310643"/>
            <a:ext cx="28625799" cy="2809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1206500" algn="l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Char char="•"/>
              <a:defRPr sz="15400"/>
            </a:lvl1pPr>
            <a:lvl2pPr marL="914400" lvl="1" indent="-1079500" algn="l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Char char="–"/>
              <a:defRPr sz="13400"/>
            </a:lvl2pPr>
            <a:lvl3pPr marL="1371600" lvl="2" indent="-95885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Char char="•"/>
              <a:defRPr sz="11500"/>
            </a:lvl3pPr>
            <a:lvl4pPr marL="1828800" lvl="3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–"/>
              <a:defRPr sz="9700"/>
            </a:lvl4pPr>
            <a:lvl5pPr marL="2286000" lvl="4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»"/>
              <a:defRPr sz="9700"/>
            </a:lvl5pPr>
            <a:lvl6pPr marL="2743200" lvl="5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•"/>
              <a:defRPr sz="9700"/>
            </a:lvl6pPr>
            <a:lvl7pPr marL="3200400" lvl="6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•"/>
              <a:defRPr sz="9700"/>
            </a:lvl7pPr>
            <a:lvl8pPr marL="3657600" lvl="7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•"/>
              <a:defRPr sz="9700"/>
            </a:lvl8pPr>
            <a:lvl9pPr marL="4114800" lvl="8" indent="-844550" algn="l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Char char="•"/>
              <a:defRPr sz="97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2560325" y="6888484"/>
            <a:ext cx="16846554" cy="2251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marL="914400" lvl="1" indent="-22860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0036814" y="23042882"/>
            <a:ext cx="30723841" cy="2720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Calibri"/>
              <a:buNone/>
              <a:defRPr sz="9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0036814" y="2941321"/>
            <a:ext cx="30723841" cy="1975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R="0" lvl="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None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None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None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None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None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None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None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None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None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0036814" y="25763224"/>
            <a:ext cx="30723841" cy="386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lvl="0" indent="-22860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None/>
              <a:defRPr sz="6700"/>
            </a:lvl1pPr>
            <a:lvl2pPr marL="914400" lvl="1" indent="-228600" algn="l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/>
            </a:lvl2pPr>
            <a:lvl3pPr marL="1371600" lvl="2" indent="-22860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3pPr>
            <a:lvl4pPr marL="1828800" lvl="3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4pPr>
            <a:lvl5pPr marL="2286000" lvl="4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5pPr>
            <a:lvl6pPr marL="2743200" lvl="5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6pPr>
            <a:lvl7pPr marL="3200400" lvl="6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7pPr>
            <a:lvl8pPr marL="3657600" lvl="7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8pPr>
            <a:lvl9pPr marL="4114800" lvl="8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60320" y="1318263"/>
            <a:ext cx="46085758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00"/>
              <a:buFont typeface="Calibri"/>
              <a:buNone/>
              <a:defRPr sz="2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60320" y="7680965"/>
            <a:ext cx="46085758" cy="21724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t" anchorCtr="0"/>
          <a:lstStyle>
            <a:lvl1pPr marL="457200" marR="0" lvl="0" indent="-120650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Arial"/>
              <a:buChar char="•"/>
              <a:defRPr sz="1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79500" algn="l" rtl="0">
              <a:lnSpc>
                <a:spcPct val="100000"/>
              </a:lnSpc>
              <a:spcBef>
                <a:spcPts val="2680"/>
              </a:spcBef>
              <a:spcAft>
                <a:spcPts val="0"/>
              </a:spcAft>
              <a:buClr>
                <a:schemeClr val="dk1"/>
              </a:buClr>
              <a:buSzPts val="13400"/>
              <a:buFont typeface="Arial"/>
              <a:buChar char="–"/>
              <a:defRPr sz="1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5885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Arial"/>
              <a:buChar char="•"/>
              <a:defRPr sz="1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44550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Char char="–"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44550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Char char="»"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44550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Char char="•"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44550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Char char="•"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44550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Char char="•"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44550" algn="l" rtl="0">
              <a:lnSpc>
                <a:spcPct val="100000"/>
              </a:lnSpc>
              <a:spcBef>
                <a:spcPts val="1940"/>
              </a:spcBef>
              <a:spcAft>
                <a:spcPts val="0"/>
              </a:spcAft>
              <a:buClr>
                <a:schemeClr val="dk1"/>
              </a:buClr>
              <a:buSzPts val="9700"/>
              <a:buFont typeface="Arial"/>
              <a:buChar char="•"/>
              <a:defRPr sz="9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560320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7495521" y="30510481"/>
            <a:ext cx="162153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6697924" y="30510481"/>
            <a:ext cx="1194816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900" tIns="219450" rIns="438900" bIns="219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-5400000">
            <a:off x="-12234333" y="16095134"/>
            <a:ext cx="14274800" cy="509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49165933" y="16095134"/>
            <a:ext cx="14274800" cy="509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19534" y="33426400"/>
            <a:ext cx="34967333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8119533" y="33997900"/>
            <a:ext cx="25603200" cy="1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80"/>
              <a:buFont typeface="Arial"/>
              <a:buNone/>
            </a:pPr>
            <a:r>
              <a:rPr lang="en-US" sz="4880" b="0" i="0" u="none" strike="noStrike" cap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Template ID: deliberatingwatermelon  Size: 48x36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930065" y="797025"/>
            <a:ext cx="42045499" cy="6365700"/>
          </a:xfrm>
          <a:prstGeom prst="roundRect">
            <a:avLst>
              <a:gd name="adj" fmla="val 3157"/>
            </a:avLst>
          </a:prstGeom>
          <a:solidFill>
            <a:srgbClr val="66A2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1427282" y="7910544"/>
            <a:ext cx="28316049" cy="1076700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96088" y="7963540"/>
            <a:ext cx="9596300" cy="1076700"/>
          </a:xfrm>
          <a:prstGeom prst="roundRect">
            <a:avLst>
              <a:gd name="adj" fmla="val 3206"/>
            </a:avLst>
          </a:prstGeom>
          <a:solidFill>
            <a:srgbClr val="AA6C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1071786" y="7941496"/>
            <a:ext cx="9596300" cy="1076700"/>
          </a:xfrm>
          <a:prstGeom prst="roundRect">
            <a:avLst>
              <a:gd name="adj" fmla="val 2650"/>
            </a:avLst>
          </a:prstGeom>
          <a:solidFill>
            <a:srgbClr val="507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41306942" y="24513114"/>
            <a:ext cx="9596650" cy="1195200"/>
          </a:xfrm>
          <a:prstGeom prst="roundRect">
            <a:avLst>
              <a:gd name="adj" fmla="val 3951"/>
            </a:avLst>
          </a:prstGeom>
          <a:solidFill>
            <a:srgbClr val="AA6C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1446401" y="16634495"/>
            <a:ext cx="28269149" cy="1195200"/>
          </a:xfrm>
          <a:prstGeom prst="roundRect">
            <a:avLst>
              <a:gd name="adj" fmla="val 3951"/>
            </a:avLst>
          </a:prstGeom>
          <a:solidFill>
            <a:srgbClr val="5079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83819" y="1641105"/>
            <a:ext cx="37338001" cy="3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Nunito"/>
              <a:buNone/>
            </a:pPr>
            <a:r>
              <a:rPr lang="en-US" sz="88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Children’s evaluation of excluding an in-group member who help out-groups</a:t>
            </a:r>
            <a:endParaRPr sz="8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2598692" y="4864100"/>
            <a:ext cx="38708249" cy="1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-US" sz="5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Janel Cuevas, Lily </a:t>
            </a:r>
            <a:r>
              <a:rPr lang="en-US" sz="5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Samiee</a:t>
            </a:r>
            <a:r>
              <a:rPr lang="en-US" sz="5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5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Makeda</a:t>
            </a:r>
            <a:r>
              <a:rPr lang="en-US" sz="5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Mayes, Santiago Gonzalez, </a:t>
            </a:r>
            <a:endParaRPr sz="5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</a:pPr>
            <a:r>
              <a:rPr lang="en-US" sz="5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Ariel </a:t>
            </a:r>
            <a:r>
              <a:rPr lang="en-US" sz="5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Kasoff</a:t>
            </a:r>
            <a:r>
              <a:rPr lang="en-US" sz="59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Annabelle Farina, Sabrina Ortiz, Aline </a:t>
            </a:r>
            <a:r>
              <a:rPr lang="en-US" sz="59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Hitti</a:t>
            </a:r>
            <a:endParaRPr sz="5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435520" y="7910544"/>
            <a:ext cx="4623052" cy="895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Introduction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25744" y="9580620"/>
            <a:ext cx="9442607" cy="128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Past research indicate that children and adolescents are often not willing to exclude in-group members, but might be more willing if an in-group member challenged moral group norms (i.e., splitting the water equally) by instead giving more to their own group (Hitti, </a:t>
            </a:r>
            <a:r>
              <a:rPr lang="en-US" sz="32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Mulvey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Rutland, Abrams, &amp; Killen, 2013). 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Past research within social development revealed that when given the choice between an in-group member and an out-group member, children are more likely to help an in-group member, however, they are willing to help an out-group member if they are in need (</a:t>
            </a:r>
            <a:r>
              <a:rPr lang="en-US" sz="32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Sierksma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-US" sz="32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Thijs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and </a:t>
            </a:r>
            <a:r>
              <a:rPr lang="en-US" sz="32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Verkuyten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2015).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Less is known about exclusion of in-group members who distribute resources in ways that come at a cost to one’s own group (i.e. giving away more resources to an out-group when the in-group needs it more)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endParaRPr lang="en-US" sz="3200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In the current study we examined </a:t>
            </a: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whether in-group bias and approval of a helping act by an in-group member predicted children’s and adolescents’ approval of excluding that member.</a:t>
            </a:r>
            <a:endParaRPr sz="3200" b="0" i="0" u="none" strike="noStrike" cap="none" dirty="0">
              <a:solidFill>
                <a:schemeClr val="dk1"/>
              </a:solidFill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0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3806378" y="7910544"/>
            <a:ext cx="3549194" cy="953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Measures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24911637" y="16660219"/>
            <a:ext cx="2460677" cy="89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6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0985175" y="17896717"/>
            <a:ext cx="1066800" cy="45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endParaRPr sz="8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44032169" y="7975751"/>
            <a:ext cx="3931161" cy="94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Conclusion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41597315" y="9288524"/>
            <a:ext cx="854525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44158457" y="24604026"/>
            <a:ext cx="4128614" cy="72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References</a:t>
            </a:r>
            <a:endParaRPr sz="6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41345063" y="26022853"/>
            <a:ext cx="9520700" cy="5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Hitti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A., Mulvey, K. L., Rutland, A., Abrams, D., &amp;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Killen, M. (2013). When is it okay to exclude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a member of the in-group? Children’s and 	</a:t>
            </a:r>
            <a:endParaRPr lang="en-US" sz="2800" b="0" i="0" u="none" strike="noStrike" cap="none" dirty="0" smtClean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adolescents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’ social reasoning. </a:t>
            </a:r>
            <a:r>
              <a:rPr lang="en-US" sz="2800" b="0" i="1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Social 	Development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23(3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),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451-469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doi:10.1111/sode.12047.</a:t>
            </a:r>
            <a:endParaRPr sz="28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Sierksma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J., Thijs, J., &amp; </a:t>
            </a:r>
            <a:r>
              <a:rPr lang="en-US" sz="2800" b="0" i="0" u="none" strike="noStrike" cap="none" dirty="0" err="1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Verkuyten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M. (2014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). Children’s 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intergroup 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helping: The role of 	empathy and peer 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endParaRPr lang="en-US" sz="2800" b="0" i="0" u="none" strike="noStrike" cap="none" dirty="0" smtClean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group 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norms. </a:t>
            </a:r>
            <a:r>
              <a:rPr lang="en-US" sz="2800" b="0" i="1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Journal Of 	Experimental Child </a:t>
            </a:r>
            <a:r>
              <a:rPr lang="en-US" sz="2800" b="0" i="1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	Psychology</a:t>
            </a:r>
            <a:r>
              <a:rPr lang="en-US" sz="28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126369-383. 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doi:10.1016/</a:t>
            </a:r>
            <a:r>
              <a:rPr lang="en-US" sz="2800" b="0" i="0" u="none" strike="noStrike" cap="none" dirty="0" err="1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j.jecp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.	</a:t>
            </a:r>
            <a:r>
              <a:rPr lang="en-US" sz="28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2014.06.002.</a:t>
            </a:r>
            <a:endParaRPr lang="en-US" sz="2800" b="0" i="0" u="none" strike="noStrike" cap="none" dirty="0" smtClean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lang="en-US" sz="2800" dirty="0">
              <a:solidFill>
                <a:srgbClr val="434343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800" b="0" i="0" u="none" strike="noStrike" cap="none" dirty="0" smtClean="0">
                <a:solidFill>
                  <a:srgbClr val="434343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This study was funded by the University of San Francisco Faculty Development Fund awarded to Aline Hitti, Ph.D.</a:t>
            </a:r>
            <a:endParaRPr sz="2800" b="0" i="0" u="none" strike="noStrike" cap="none" dirty="0">
              <a:solidFill>
                <a:srgbClr val="434343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" name="Google Shape;103;p13" descr="usf_f_h2_t_2c_cmy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5553" y="2485091"/>
            <a:ext cx="8208435" cy="2989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3"/>
          <p:cNvSpPr/>
          <p:nvPr/>
        </p:nvSpPr>
        <p:spPr>
          <a:xfrm>
            <a:off x="1003877" y="22944735"/>
            <a:ext cx="9332050" cy="1076700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232121" y="22929253"/>
            <a:ext cx="5029851" cy="100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Methodology</a:t>
            </a:r>
            <a:endParaRPr sz="6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41306942" y="16679789"/>
            <a:ext cx="9596650" cy="1195200"/>
          </a:xfrm>
          <a:prstGeom prst="roundRect">
            <a:avLst>
              <a:gd name="adj" fmla="val 3951"/>
            </a:avLst>
          </a:prstGeom>
          <a:solidFill>
            <a:srgbClr val="C780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endParaRPr sz="1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44090979" y="16801636"/>
            <a:ext cx="4196092" cy="92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Discussion</a:t>
            </a:r>
            <a:endParaRPr sz="6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41199200" y="23138092"/>
            <a:ext cx="1066800" cy="45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00"/>
              <a:buFont typeface="Arial"/>
              <a:buNone/>
            </a:pPr>
            <a:endParaRPr sz="8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41171651" y="18037253"/>
            <a:ext cx="10034749" cy="64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These findings provide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insight on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how peer group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exclusion occurs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childhood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and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adolescence.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While children and adolescents are more likely to exclude a peer based on that peers behavior, in-group bias can play a role in low stakes situations.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his </a:t>
            </a: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study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can be expanded to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understand when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children and adolescents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may exclude others in contexts of actual groups, such as those based on race/ethnicity, gender, </a:t>
            </a: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SES,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and sexual orientation. 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6639" y="9463804"/>
            <a:ext cx="7553118" cy="3686201"/>
          </a:xfrm>
          <a:prstGeom prst="rect">
            <a:avLst/>
          </a:prstGeom>
          <a:noFill/>
          <a:ln w="9525" cap="flat" cmpd="sng">
            <a:solidFill>
              <a:srgbClr val="EB661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89491" y="9426310"/>
            <a:ext cx="7553118" cy="3609000"/>
          </a:xfrm>
          <a:prstGeom prst="rect">
            <a:avLst/>
          </a:prstGeom>
          <a:noFill/>
          <a:ln w="9525" cap="flat" cmpd="sng">
            <a:solidFill>
              <a:srgbClr val="EB661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66072" y="9463922"/>
            <a:ext cx="7553118" cy="3609000"/>
          </a:xfrm>
          <a:prstGeom prst="rect">
            <a:avLst/>
          </a:prstGeom>
          <a:noFill/>
          <a:ln w="9525" cap="flat" cmpd="sng">
            <a:solidFill>
              <a:srgbClr val="EB661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3" name="Google Shape;113;p13"/>
          <p:cNvSpPr txBox="1"/>
          <p:nvPr/>
        </p:nvSpPr>
        <p:spPr>
          <a:xfrm>
            <a:off x="12029983" y="13084163"/>
            <a:ext cx="7559687" cy="88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Distribution 1:</a:t>
            </a:r>
            <a:endParaRPr sz="24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Helping the out-group equally as the in-group  </a:t>
            </a:r>
            <a:endParaRPr sz="24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22519126" y="13122647"/>
            <a:ext cx="7245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Distribution 2: </a:t>
            </a:r>
            <a:endParaRPr sz="24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Helping the out-group less than the in-group</a:t>
            </a:r>
            <a:endParaRPr sz="24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32208021" y="12969479"/>
            <a:ext cx="72457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Distribution 3: </a:t>
            </a:r>
            <a:endParaRPr sz="24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Helping the out-group more than the in-group </a:t>
            </a:r>
            <a:r>
              <a:rPr lang="en-US" sz="2400" b="0" i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             </a:t>
            </a:r>
            <a:endParaRPr sz="24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11427296" y="14036615"/>
            <a:ext cx="8842050" cy="25149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Evaluation 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of Exclusion:</a:t>
            </a:r>
            <a:endParaRPr sz="3600" b="1" i="0" u="none" strike="noStrike" cap="none" dirty="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“How okay or not ok do you think it is that the the group decides that they do not want Sam in the group anymore?” </a:t>
            </a:r>
            <a:endParaRPr sz="2400" b="0" i="0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1 = Really Not Okay, to 6 = Really Okay </a:t>
            </a:r>
            <a:endParaRPr sz="28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3"/>
          <p:cNvSpPr txBox="1"/>
          <p:nvPr/>
        </p:nvSpPr>
        <p:spPr>
          <a:xfrm>
            <a:off x="21724731" y="14036630"/>
            <a:ext cx="8842050" cy="2514900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Evaluation of </a:t>
            </a:r>
            <a:r>
              <a:rPr lang="en-US" sz="3600" b="1" i="0" u="none" strike="noStrike" cap="none" dirty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the helping act:</a:t>
            </a:r>
            <a:endParaRPr sz="3600" b="1" i="0" u="none" strike="noStrike" cap="none" dirty="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“How okay or not okay was it for Sam to do what he did?” </a:t>
            </a:r>
            <a:endParaRPr sz="2800" b="0" i="0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1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1 = Really Not Okay, to 6 = Really Okay</a:t>
            </a:r>
            <a:endParaRPr sz="2800" b="0" i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32242905" y="13872654"/>
            <a:ext cx="7299704" cy="2704457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In-group Bias</a:t>
            </a:r>
            <a:r>
              <a:rPr lang="en-US" sz="3600" b="0" i="0" u="none" strike="noStrike" cap="none" dirty="0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: </a:t>
            </a:r>
            <a:endParaRPr sz="3600" b="0" i="0" u="none" strike="noStrike" cap="none" dirty="0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(“How important it was to give water to the in-group?”) - (“How important it was to give water to the out-group?”) </a:t>
            </a:r>
            <a:endParaRPr sz="2800" b="0" i="0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1039138" y="24514417"/>
            <a:ext cx="9377245" cy="7735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Participants: 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183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4th and 8th graders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(M</a:t>
            </a:r>
            <a:r>
              <a:rPr lang="en-US" sz="3200" b="0" i="0" u="none" strike="noStrike" cap="none" baseline="-25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age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=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11.14, </a:t>
            </a:r>
            <a:r>
              <a:rPr lang="en-US" sz="3200" b="0" i="0" u="none" strike="noStrike" cap="none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SD = </a:t>
            </a: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1.93)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61% Female</a:t>
            </a:r>
          </a:p>
          <a:p>
            <a:pPr marL="381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</a:pPr>
            <a:endParaRPr lang="en-US" sz="3200" dirty="0" smtClean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381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</a:pP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Vignettes: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indent="-419100"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-US" sz="32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children and adolescents responded to three different stories regarding an in-group member helping an out-group member by distributing out the water he/she found: 1.) helped the out-group </a:t>
            </a: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and </a:t>
            </a:r>
            <a:r>
              <a:rPr lang="en-US" sz="32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in-group equally, 2.) helped the out-group less than the in-group, and 3.) helped the out-group more than the in-group.  </a:t>
            </a:r>
            <a:endParaRPr lang="en-US" sz="3200" dirty="0"/>
          </a:p>
          <a:p>
            <a:pPr marL="381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</a:pP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3778" y="18048998"/>
            <a:ext cx="6219855" cy="427182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58154" y="22985273"/>
            <a:ext cx="6252621" cy="42943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67228" y="27788268"/>
            <a:ext cx="6331921" cy="43487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36866" y="18038396"/>
            <a:ext cx="6291326" cy="432091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81706" y="22985420"/>
            <a:ext cx="6204634" cy="426137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29643"/>
              </p:ext>
            </p:extLst>
          </p:nvPr>
        </p:nvGraphicFramePr>
        <p:xfrm>
          <a:off x="11538839" y="17853807"/>
          <a:ext cx="17061316" cy="9667240"/>
        </p:xfrm>
        <a:graphic>
          <a:graphicData uri="http://schemas.openxmlformats.org/drawingml/2006/table">
            <a:tbl>
              <a:tblPr/>
              <a:tblGrid>
                <a:gridCol w="3786105"/>
                <a:gridCol w="989338"/>
                <a:gridCol w="1555204"/>
                <a:gridCol w="583676"/>
                <a:gridCol w="1751030"/>
                <a:gridCol w="1795928"/>
                <a:gridCol w="1616335"/>
                <a:gridCol w="1436742"/>
                <a:gridCol w="1481641"/>
                <a:gridCol w="2065317"/>
              </a:tblGrid>
              <a:tr h="35173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Table 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Results of the Multiple Regression Analyses </a:t>
                      </a:r>
                      <a:r>
                        <a:rPr lang="en-US" sz="2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for </a:t>
                      </a:r>
                      <a:r>
                        <a:rPr lang="en-US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Approval of Exclusion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Predictors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1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t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 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p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B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F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df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p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Adj</a:t>
                      </a:r>
                      <a:r>
                        <a:rPr lang="pl-PL" sz="2800" b="1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. R</a:t>
                      </a:r>
                      <a:r>
                        <a:rPr lang="pl-PL" sz="2800" b="1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Equal Need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8.955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5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0.000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0.181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Gender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-0.790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0.431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-0.055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Age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0.836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0.404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0.058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In-group Bias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2.882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**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0.004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0.198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Distribution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0.722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0.471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0.049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lvl="2"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Evaluation of the Act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-6.021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***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0.000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-0.411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In-group Low Need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2.652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5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0.018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0.049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Gender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-0.181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0.857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-0.014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Age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0.292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0.771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0.022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In-group Bias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hr-HR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2.167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*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0.032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0.160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Distribution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0.433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0.666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0.037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Evaluation of the Act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-2.806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**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0.006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-0.240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In-group High Need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5.92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5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0.000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0.124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Gender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0.550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0.583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0.040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Age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-0.039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0.969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-0.003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In-group Bias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1.938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0.054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0.141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Distribution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s-I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1.042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0.299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0.100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7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Evaluation of the Act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mr-IN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-2.622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*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0.010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-0.254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 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 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 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 </a:t>
                      </a: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7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* </a:t>
                      </a:r>
                      <a:r>
                        <a:rPr lang="mr-IN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p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&lt;.05, ** </a:t>
                      </a:r>
                      <a:r>
                        <a:rPr lang="mr-IN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p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&lt;.01, *** </a:t>
                      </a:r>
                      <a:r>
                        <a:rPr lang="mr-IN" sz="2800" b="0" i="1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p</a:t>
                      </a:r>
                      <a:r>
                        <a:rPr lang="mr-I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omfortaa"/>
                          <a:cs typeface="Comfortaa"/>
                        </a:rPr>
                        <a:t>&lt;.001</a:t>
                      </a:r>
                    </a:p>
                  </a:txBody>
                  <a:tcPr marL="177800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omfortaa"/>
                        <a:cs typeface="Comfortaa"/>
                      </a:endParaRPr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817" marR="14817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6" name="Google Shape;94;p13"/>
          <p:cNvSpPr txBox="1"/>
          <p:nvPr/>
        </p:nvSpPr>
        <p:spPr>
          <a:xfrm>
            <a:off x="11081147" y="27246799"/>
            <a:ext cx="18012888" cy="613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457200">
              <a:lnSpc>
                <a:spcPct val="115000"/>
              </a:lnSpc>
              <a:buSzPts val="3000"/>
            </a:pPr>
            <a:endParaRPr lang="en-US" sz="3000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419100"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Three linear regression models were tested with the approval of exclusion as the dependent variable. Predictors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were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in-group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bias and evaluation of the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helping act,.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Gender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, age, and type of distribution were control variables. </a:t>
            </a:r>
            <a:endParaRPr lang="en-US" sz="3000" dirty="0"/>
          </a:p>
          <a:p>
            <a:pPr marL="457200" lvl="0" indent="-419100"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Findings indicated that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when both groups had equal need and when the in-group had low need, in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-group bias and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evaluation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of the helping act both predicted how approving participants were of excluding the helping in-group member (see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Table 1).</a:t>
            </a:r>
          </a:p>
          <a:p>
            <a:pPr marL="457200" lvl="0" indent="-419100"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When the in-group had high need for the water, how participants evaluated the helping act was most predictive of their approval for excluding their in-group member.</a:t>
            </a:r>
          </a:p>
          <a:p>
            <a:pPr marL="457200" lvl="0" indent="-419100">
              <a:buClr>
                <a:srgbClr val="434343"/>
              </a:buClr>
              <a:buSzPts val="3000"/>
              <a:buFont typeface="Comfortaa"/>
              <a:buChar char="●"/>
            </a:pP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Overall, participants did not approve of excluding their in-group member (Equal Need: M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=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1.94,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SD =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1.09; In-group Low Need: M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=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1.83,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SD =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1.03; In-group High Need: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M =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1.97, </a:t>
            </a:r>
            <a:r>
              <a:rPr lang="en-US" sz="3000" dirty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SD = </a:t>
            </a:r>
            <a:r>
              <a:rPr lang="en-US" sz="30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1.14</a:t>
            </a:r>
          </a:p>
          <a:p>
            <a:pPr marL="457200" lvl="0" indent="-419100">
              <a:buClr>
                <a:srgbClr val="434343"/>
              </a:buClr>
              <a:buSzPts val="3000"/>
              <a:buFont typeface="Comfortaa"/>
              <a:buChar char="●"/>
            </a:pPr>
            <a:endParaRPr lang="en-US" sz="3000" dirty="0"/>
          </a:p>
        </p:txBody>
      </p:sp>
      <p:sp>
        <p:nvSpPr>
          <p:cNvPr id="57" name="Google Shape;109;p13"/>
          <p:cNvSpPr txBox="1"/>
          <p:nvPr/>
        </p:nvSpPr>
        <p:spPr>
          <a:xfrm>
            <a:off x="41080062" y="9222838"/>
            <a:ext cx="9789602" cy="7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While overall children and adolescents were not approving of excluding an in-group bias was positive associated with approval of exclusion, especially when both groups needed equal amounts of water and when the in-group did not as much water as the out-group.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How approving participants were of the helping act by their in-group member was the strongest predictor of exclusion.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These findings held true controlling for gender, age, and the type of helping.</a:t>
            </a: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200" b="0" i="0" u="none" strike="noStrike" cap="none" dirty="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" name="Google Shape;113;p13"/>
          <p:cNvSpPr txBox="1"/>
          <p:nvPr/>
        </p:nvSpPr>
        <p:spPr>
          <a:xfrm>
            <a:off x="12611864" y="8966812"/>
            <a:ext cx="2024948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In-group</a:t>
            </a:r>
            <a:endParaRPr sz="1800" b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113;p13"/>
          <p:cNvSpPr txBox="1"/>
          <p:nvPr/>
        </p:nvSpPr>
        <p:spPr>
          <a:xfrm>
            <a:off x="16650910" y="9003760"/>
            <a:ext cx="2024948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Out</a:t>
            </a:r>
            <a:r>
              <a:rPr lang="en-US" sz="1800" b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-group</a:t>
            </a:r>
            <a:endParaRPr sz="1800" b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113;p13"/>
          <p:cNvSpPr txBox="1"/>
          <p:nvPr/>
        </p:nvSpPr>
        <p:spPr>
          <a:xfrm>
            <a:off x="22981510" y="9003760"/>
            <a:ext cx="2024948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In-group</a:t>
            </a:r>
            <a:endParaRPr sz="1800" b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113;p13"/>
          <p:cNvSpPr txBox="1"/>
          <p:nvPr/>
        </p:nvSpPr>
        <p:spPr>
          <a:xfrm>
            <a:off x="27020556" y="9040708"/>
            <a:ext cx="2024948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Out</a:t>
            </a:r>
            <a:r>
              <a:rPr lang="en-US" sz="1800" b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-group</a:t>
            </a:r>
            <a:endParaRPr sz="1800" b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113;p13"/>
          <p:cNvSpPr txBox="1"/>
          <p:nvPr/>
        </p:nvSpPr>
        <p:spPr>
          <a:xfrm>
            <a:off x="32498094" y="8963740"/>
            <a:ext cx="2024948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In-group</a:t>
            </a:r>
            <a:endParaRPr sz="1800" b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113;p13"/>
          <p:cNvSpPr txBox="1"/>
          <p:nvPr/>
        </p:nvSpPr>
        <p:spPr>
          <a:xfrm>
            <a:off x="36537140" y="9000688"/>
            <a:ext cx="2024948" cy="46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Out</a:t>
            </a:r>
            <a:r>
              <a:rPr lang="en-US" sz="1800" b="1" u="none" strike="noStrike" cap="none" dirty="0" smtClean="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-group</a:t>
            </a:r>
            <a:endParaRPr sz="1800" b="1" u="none" strike="noStrike" cap="none" dirty="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67457" y="22232689"/>
            <a:ext cx="1050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Figure 1. Equal need scatter plots for evaluation of exclusion and in-group bias (left), and evaluation of the act (right)</a:t>
            </a:r>
            <a:endParaRPr lang="en-US" sz="2000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29278557" y="27185689"/>
            <a:ext cx="1050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Figure 2. In-group low need scatter plots for evaluation of exclusion and in-group bias (left), and evaluation of the act (right)</a:t>
            </a:r>
            <a:endParaRPr lang="en-US" sz="2000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9337824" y="31998989"/>
            <a:ext cx="1050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Figure 2. In-group high need scatter plots for evaluation of exclusion and in-group bias (left), and evaluation of the act (right)</a:t>
            </a:r>
            <a:endParaRPr lang="en-US" sz="2000" i="1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22834" y="27672975"/>
            <a:ext cx="6411892" cy="44037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993</Words>
  <Application>Microsoft Macintosh PowerPoint</Application>
  <PresentationFormat>Custom</PresentationFormat>
  <Paragraphs>172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Comfortaa</vt:lpstr>
      <vt:lpstr>Nunito</vt:lpstr>
      <vt:lpstr>Open Sans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</cp:revision>
  <dcterms:modified xsi:type="dcterms:W3CDTF">2019-04-08T19:05:13Z</dcterms:modified>
</cp:coreProperties>
</file>