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5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EE716F1-9BAD-40B4-9E45-CAFFEFC3CB8F}">
  <a:tblStyle styleId="{9EE716F1-9BAD-40B4-9E45-CAFFEFC3CB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Intersection Medical Physics &amp; Deep Learning</a:t>
            </a:r>
            <a:endParaRPr/>
          </a:p>
        </p:txBody>
      </p:sp>
      <p:sp>
        <p:nvSpPr>
          <p:cNvPr id="34" name="Google Shape;3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cfce7a88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But wait….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See statistician at the end of the room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g58cfce7a88_1_1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8dc999b3d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58dc999b3d_0_3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8cfce7a88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-US" sz="1800">
                <a:solidFill>
                  <a:schemeClr val="dk2"/>
                </a:solidFill>
              </a:rPr>
              <a:t>Assess performance for different amounts in those ranges with different models/techniques.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Given a chest x-ray image, can we infer which ones out of 14 disease does the patient has?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g58cfce7a88_1_2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8cfce7a88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" name="Google Shape;136;g58cfce7a88_1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8dc999b3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g58dc999b3d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8dc999b3d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5" name="Google Shape;155;g58dc999b3d_0_1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8dc999b3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Complexity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Noise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g58dc999b3d_0_1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6133c4dc7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" name="Google Shape;182;g56133c4dc7_0_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8dc999b3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1" name="Google Shape;191;g58dc999b3d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8dc999b3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3" name="Google Shape;203;g58dc999b3d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58dc999b3d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g58dc999b3d_0_2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8dc999b3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0" name="Google Shape;220;g58dc999b3d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8dc999b3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9" name="Google Shape;239;g58dc999b3d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8dc999b3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1" name="Google Shape;261;g58dc999b3d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8dc999b3d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58dc999b3d_0_3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8dc999b3d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The specific radiomic features used were: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grey level co-occurrence matrix (GLCM) features, with 1, 2, 4, 6 pixel offset and 0, 45 and 90-degree angles (72 features/image),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grey image mean, standard deviation and second, third, fourth and fifth moment (6 features/image)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and  the  image  entropy  (1  feature/image)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5" name="Google Shape;295;g58dc999b3d_0_3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8dc999b3d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3" name="Google Shape;303;g58dc999b3d_0_3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8dc999b3d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But wait….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See statistician at the end of the room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7" name="Google Shape;317;g58dc999b3d_0_3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1341a4d5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But wait….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See statistician at the end of the room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4" name="Google Shape;324;g51341a4d5a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8dc999b3d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58dc999b3d_0_2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8dc999b3d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0" name="Google Shape;340;g58dc999b3d_0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8dc999b3d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58dc999b3d_0_2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6a08b1bf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Compare </a:t>
            </a: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previous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Lock at the left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From the methods that we testes most of them will take a minimum of 200 samples to perform as good as a ridge. 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They seem they go like a rocket.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Are NN good with 2000 samples?   -&gt;  depends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8" name="Google Shape;358;g56a08b1bf1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8dc999b3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Compare previous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Lock at the left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From the methods that we testes most of them will take a minimum of 200 samples to perform as good as a ridge. 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They seem they go like a rocket.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Are NN good with 2000 samples?   -&gt;  depends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9" name="Google Shape;369;g58dc999b3d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8dc999b3d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58dc999b3d_0_2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6133c4dc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7" name="Google Shape;387;g56133c4dc7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8dc999b3d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58dc999b3d_0_3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8cfce7a88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Diagnosis Diabetic retinopathy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g58cfce7a88_1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8cfce7a88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Diagnosis Diabetic retinopathy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g58cfce7a88_1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8cfce7a88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g58cfce7a88_1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6133c4dc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g56133c4dc7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8cfce7a88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But wait….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See statistician at the end of the room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g58cfce7a88_1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8cfce7a88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50"/>
              <a:buFont typeface="Georgia"/>
              <a:buChar char="●"/>
            </a:pPr>
            <a:r>
              <a:rPr lang="en-US" sz="145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Can we say something about those 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g58cfce7a88_1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USF bullet slide">
  <p:cSld name="1_USF bullet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body"/>
          </p:nvPr>
        </p:nvSpPr>
        <p:spPr>
          <a:xfrm>
            <a:off x="688975" y="1948665"/>
            <a:ext cx="7767638" cy="1096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erriweather Sans"/>
              <a:buChar char="-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2" type="body"/>
          </p:nvPr>
        </p:nvSpPr>
        <p:spPr>
          <a:xfrm>
            <a:off x="688975" y="3087349"/>
            <a:ext cx="7767638" cy="3440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erriweather Sans"/>
              <a:buChar char="-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57200" y="28143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3"/>
          <p:cNvSpPr/>
          <p:nvPr/>
        </p:nvSpPr>
        <p:spPr>
          <a:xfrm>
            <a:off x="457200" y="230885"/>
            <a:ext cx="8331430" cy="14430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 showMasterSp="0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1301750" y="2379663"/>
            <a:ext cx="673735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erriweather Sans"/>
              <a:buChar char="-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SF symbol v2 white.png" id="18" name="Google Shape;18;p4"/>
          <p:cNvPicPr preferRelativeResize="0"/>
          <p:nvPr/>
        </p:nvPicPr>
        <p:blipFill rotWithShape="1">
          <a:blip r:embed="rId2">
            <a:alphaModFix amt="12000"/>
          </a:blip>
          <a:srcRect b="-2007" l="1" r="-1046" t="0"/>
          <a:stretch/>
        </p:blipFill>
        <p:spPr>
          <a:xfrm>
            <a:off x="1777981" y="1206902"/>
            <a:ext cx="5379918" cy="543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>
  <p:cSld name="2_Custom Layout">
    <p:bg>
      <p:bgPr>
        <a:gradFill>
          <a:gsLst>
            <a:gs pos="0">
              <a:srgbClr val="7B7B7B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USF bullet slide">
  <p:cSld name="USF bullet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8"/>
          <p:cNvCxnSpPr/>
          <p:nvPr/>
        </p:nvCxnSpPr>
        <p:spPr>
          <a:xfrm rot="10800000">
            <a:off x="688976" y="1147097"/>
            <a:ext cx="776763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8"/>
          <p:cNvSpPr txBox="1"/>
          <p:nvPr>
            <p:ph type="title"/>
          </p:nvPr>
        </p:nvSpPr>
        <p:spPr>
          <a:xfrm>
            <a:off x="688974" y="122904"/>
            <a:ext cx="7767639" cy="8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688975" y="1460902"/>
            <a:ext cx="7767638" cy="46187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543C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00543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erriweather Sans"/>
              <a:buChar char="-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 rot="10800000">
            <a:off x="688976" y="1371600"/>
            <a:ext cx="776763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SF symbol v2 white.png" id="7" name="Google Shape;7;p1"/>
          <p:cNvPicPr preferRelativeResize="0"/>
          <p:nvPr/>
        </p:nvPicPr>
        <p:blipFill rotWithShape="1">
          <a:blip r:embed="rId1">
            <a:alphaModFix amt="12000"/>
          </a:blip>
          <a:srcRect b="14187" l="0" r="14193" t="0"/>
          <a:stretch/>
        </p:blipFill>
        <p:spPr>
          <a:xfrm>
            <a:off x="4575466" y="2289175"/>
            <a:ext cx="4568533" cy="456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and change the world.png"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6432" y="454025"/>
            <a:ext cx="4094330" cy="457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 and USF text.png" id="24" name="Google Shape;24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59382" y="6337848"/>
            <a:ext cx="1600227" cy="35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/>
          <p:nvPr/>
        </p:nvSpPr>
        <p:spPr>
          <a:xfrm>
            <a:off x="385859" y="6337848"/>
            <a:ext cx="47910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MNA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small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Master of Nonprofit Administration </a:t>
            </a:r>
            <a:endParaRPr sz="1400" cap="small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688975" y="2497146"/>
            <a:ext cx="7767638" cy="1096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lang="en-US" sz="2400">
                <a:solidFill>
                  <a:schemeClr val="lt1"/>
                </a:solidFill>
              </a:rPr>
              <a:t>Deep Learning in Medical Physics: When small is too small?</a:t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753325" y="5232601"/>
            <a:ext cx="77676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000"/>
              <a:t>Miguel Romero, </a:t>
            </a:r>
            <a:r>
              <a:rPr lang="en-US" sz="2000">
                <a:solidFill>
                  <a:schemeClr val="lt1"/>
                </a:solidFill>
              </a:rPr>
              <a:t>Yannet Interian PhD, </a:t>
            </a:r>
            <a:r>
              <a:rPr lang="en-US" sz="2000"/>
              <a:t>Gilmer Valdes </a:t>
            </a:r>
            <a:r>
              <a:rPr lang="en-US" sz="2000">
                <a:solidFill>
                  <a:schemeClr val="lt1"/>
                </a:solidFill>
              </a:rPr>
              <a:t>PhD, and</a:t>
            </a:r>
            <a:r>
              <a:rPr lang="en-US" sz="2000"/>
              <a:t> Timothy Solberg PhD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/>
          <p:nvPr/>
        </p:nvSpPr>
        <p:spPr>
          <a:xfrm>
            <a:off x="4873769" y="1412695"/>
            <a:ext cx="36471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small" strike="noStrike">
                <a:solidFill>
                  <a:srgbClr val="F4F0E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lang="en-US" sz="1600" cap="small">
                <a:solidFill>
                  <a:srgbClr val="F4F0E2"/>
                </a:solidFill>
              </a:rPr>
              <a:t>aster of Science in Data Science</a:t>
            </a:r>
            <a:endParaRPr b="1" i="0" sz="1600" u="none" cap="small" strike="noStrike">
              <a:solidFill>
                <a:srgbClr val="F4F0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6470" y="149150"/>
            <a:ext cx="2250157" cy="109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0"/>
          <p:cNvSpPr txBox="1"/>
          <p:nvPr/>
        </p:nvSpPr>
        <p:spPr>
          <a:xfrm>
            <a:off x="379500" y="6339900"/>
            <a:ext cx="83850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D9D9D9"/>
                </a:solidFill>
              </a:rPr>
              <a:t>*W</a:t>
            </a:r>
            <a:r>
              <a:rPr b="1" lang="en-US">
                <a:solidFill>
                  <a:srgbClr val="D9D9D9"/>
                </a:solidFill>
              </a:rPr>
              <a:t>as p</a:t>
            </a:r>
            <a:r>
              <a:rPr b="1" lang="en-US">
                <a:solidFill>
                  <a:srgbClr val="D9D9D9"/>
                </a:solidFill>
              </a:rPr>
              <a:t>artially supported by the Wicklow AI and Medicine Research Initiative at the Data Institute.</a:t>
            </a:r>
            <a:endParaRPr b="1">
              <a:solidFill>
                <a:srgbClr val="D9D9D9"/>
              </a:solidFill>
            </a:endParaRPr>
          </a:p>
        </p:txBody>
      </p:sp>
      <p:sp>
        <p:nvSpPr>
          <p:cNvPr id="41" name="Google Shape;41;p10"/>
          <p:cNvSpPr/>
          <p:nvPr/>
        </p:nvSpPr>
        <p:spPr>
          <a:xfrm>
            <a:off x="626800" y="326750"/>
            <a:ext cx="4337100" cy="771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975" y="264584"/>
            <a:ext cx="267652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6138" y="97775"/>
            <a:ext cx="1199700" cy="11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1315800" y="2163700"/>
            <a:ext cx="65124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Our problem:  When small data is too small?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117" name="Google Shape;117;p19"/>
          <p:cNvSpPr txBox="1"/>
          <p:nvPr>
            <p:ph type="title"/>
          </p:nvPr>
        </p:nvSpPr>
        <p:spPr>
          <a:xfrm>
            <a:off x="4722900" y="3276900"/>
            <a:ext cx="32034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Complexity?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Amount of noise?</a:t>
            </a: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00" y="3220950"/>
            <a:ext cx="352425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652150" y="2207400"/>
            <a:ext cx="7522200" cy="3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Motivation  &amp; Problem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●"/>
            </a:pPr>
            <a:r>
              <a:rPr b="1" lang="en-US" sz="3600" cap="small">
                <a:solidFill>
                  <a:schemeClr val="accent1"/>
                </a:solidFill>
              </a:rPr>
              <a:t>Experiments</a:t>
            </a:r>
            <a:endParaRPr b="1" sz="3600" cap="small">
              <a:solidFill>
                <a:schemeClr val="accent1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Resources &amp; Techniques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Results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Discussion</a:t>
            </a:r>
            <a:endParaRPr b="1" sz="3600" cap="small">
              <a:solidFill>
                <a:srgbClr val="F4F0E2"/>
              </a:solidFill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626800" y="326750"/>
            <a:ext cx="4337100" cy="771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/>
          <p:nvPr/>
        </p:nvSpPr>
        <p:spPr>
          <a:xfrm>
            <a:off x="652150" y="536625"/>
            <a:ext cx="75222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cap="small">
                <a:solidFill>
                  <a:srgbClr val="F4F0E2"/>
                </a:solidFill>
              </a:rPr>
              <a:t>Sections</a:t>
            </a:r>
            <a:endParaRPr b="1" sz="3600" cap="small">
              <a:solidFill>
                <a:srgbClr val="F4F0E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688199" y="2444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#1 Set of Tasks</a:t>
            </a:r>
            <a:r>
              <a:rPr lang="en-US"/>
              <a:t>: </a:t>
            </a:r>
            <a:r>
              <a:rPr lang="en-US"/>
              <a:t>"With real labels"</a:t>
            </a: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703350" y="1163125"/>
            <a:ext cx="7737300" cy="44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00" y="2070875"/>
            <a:ext cx="3261650" cy="245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8804"/>
            <a:ext cx="8686800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>
            <p:ph type="title"/>
          </p:nvPr>
        </p:nvSpPr>
        <p:spPr>
          <a:xfrm>
            <a:off x="688199" y="2444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#1 Set of </a:t>
            </a:r>
            <a:r>
              <a:rPr lang="en-US"/>
              <a:t>Tasks</a:t>
            </a:r>
            <a:r>
              <a:rPr lang="en-US"/>
              <a:t>: "With real labels"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200" y="1173352"/>
            <a:ext cx="3561951" cy="171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350" y="3176975"/>
            <a:ext cx="2927199" cy="22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/>
          <p:nvPr/>
        </p:nvSpPr>
        <p:spPr>
          <a:xfrm>
            <a:off x="4061650" y="4136200"/>
            <a:ext cx="739500" cy="36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 txBox="1"/>
          <p:nvPr>
            <p:ph type="title"/>
          </p:nvPr>
        </p:nvSpPr>
        <p:spPr>
          <a:xfrm>
            <a:off x="688199" y="2444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#1 Set of </a:t>
            </a:r>
            <a:r>
              <a:rPr lang="en-US"/>
              <a:t>Tasks</a:t>
            </a:r>
            <a:r>
              <a:rPr lang="en-US"/>
              <a:t>: "With real labels"</a:t>
            </a:r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5062125" y="3995275"/>
            <a:ext cx="4155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?</a:t>
            </a:r>
            <a:endParaRPr b="1" sz="2400"/>
          </a:p>
        </p:txBody>
      </p:sp>
      <p:sp>
        <p:nvSpPr>
          <p:cNvPr id="151" name="Google Shape;151;p23"/>
          <p:cNvSpPr txBox="1"/>
          <p:nvPr/>
        </p:nvSpPr>
        <p:spPr>
          <a:xfrm>
            <a:off x="5377500" y="3995275"/>
            <a:ext cx="30783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Pneumonia</a:t>
            </a:r>
            <a:endParaRPr sz="2400"/>
          </a:p>
        </p:txBody>
      </p:sp>
      <p:cxnSp>
        <p:nvCxnSpPr>
          <p:cNvPr id="152" name="Google Shape;152;p23"/>
          <p:cNvCxnSpPr/>
          <p:nvPr/>
        </p:nvCxnSpPr>
        <p:spPr>
          <a:xfrm>
            <a:off x="154925" y="2996325"/>
            <a:ext cx="88569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200" y="1173352"/>
            <a:ext cx="3561951" cy="17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>
            <p:ph type="title"/>
          </p:nvPr>
        </p:nvSpPr>
        <p:spPr>
          <a:xfrm>
            <a:off x="688199" y="2444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#1 Set of Tasks: "With real labels"</a:t>
            </a:r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200" y="4015400"/>
            <a:ext cx="3443701" cy="1360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/>
          <p:nvPr/>
        </p:nvSpPr>
        <p:spPr>
          <a:xfrm>
            <a:off x="4586850" y="1726375"/>
            <a:ext cx="3561900" cy="491100"/>
          </a:xfrm>
          <a:prstGeom prst="rect">
            <a:avLst/>
          </a:prstGeom>
          <a:solidFill>
            <a:srgbClr val="FFCC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4586850" y="4277950"/>
            <a:ext cx="3561900" cy="491100"/>
          </a:xfrm>
          <a:prstGeom prst="rect">
            <a:avLst/>
          </a:prstGeom>
          <a:solidFill>
            <a:srgbClr val="FFCC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 txBox="1"/>
          <p:nvPr/>
        </p:nvSpPr>
        <p:spPr>
          <a:xfrm>
            <a:off x="5703950" y="4939500"/>
            <a:ext cx="1550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# of samples</a:t>
            </a:r>
            <a:endParaRPr b="1"/>
          </a:p>
        </p:txBody>
      </p:sp>
      <p:sp>
        <p:nvSpPr>
          <p:cNvPr id="164" name="Google Shape;164;p24"/>
          <p:cNvSpPr txBox="1"/>
          <p:nvPr/>
        </p:nvSpPr>
        <p:spPr>
          <a:xfrm>
            <a:off x="5703950" y="2372475"/>
            <a:ext cx="1550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# of samples</a:t>
            </a:r>
            <a:endParaRPr b="1"/>
          </a:p>
        </p:txBody>
      </p:sp>
      <p:sp>
        <p:nvSpPr>
          <p:cNvPr id="165" name="Google Shape;165;p24"/>
          <p:cNvSpPr/>
          <p:nvPr/>
        </p:nvSpPr>
        <p:spPr>
          <a:xfrm>
            <a:off x="4689975" y="1726375"/>
            <a:ext cx="103200" cy="491100"/>
          </a:xfrm>
          <a:prstGeom prst="rect">
            <a:avLst/>
          </a:prstGeom>
          <a:solidFill>
            <a:srgbClr val="00543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4689975" y="4277950"/>
            <a:ext cx="103200" cy="491100"/>
          </a:xfrm>
          <a:prstGeom prst="rect">
            <a:avLst/>
          </a:prstGeom>
          <a:solidFill>
            <a:srgbClr val="00543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7254350" y="4277950"/>
            <a:ext cx="103200" cy="491100"/>
          </a:xfrm>
          <a:prstGeom prst="rect">
            <a:avLst/>
          </a:prstGeom>
          <a:solidFill>
            <a:srgbClr val="00543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8045550" y="1726375"/>
            <a:ext cx="103200" cy="491100"/>
          </a:xfrm>
          <a:prstGeom prst="rect">
            <a:avLst/>
          </a:prstGeom>
          <a:solidFill>
            <a:srgbClr val="00543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6995300" y="4769050"/>
            <a:ext cx="621300" cy="3609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543C"/>
                </a:solidFill>
              </a:rPr>
              <a:t>1600</a:t>
            </a:r>
            <a:endParaRPr b="1">
              <a:solidFill>
                <a:srgbClr val="00543C"/>
              </a:solidFill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7786500" y="2217475"/>
            <a:ext cx="621300" cy="3609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543C"/>
                </a:solidFill>
              </a:rPr>
              <a:t>2000</a:t>
            </a:r>
            <a:endParaRPr b="1">
              <a:solidFill>
                <a:srgbClr val="00543C"/>
              </a:solidFill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4586850" y="2217475"/>
            <a:ext cx="450000" cy="3609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543C"/>
                </a:solidFill>
              </a:rPr>
              <a:t>50</a:t>
            </a:r>
            <a:endParaRPr b="1">
              <a:solidFill>
                <a:srgbClr val="00543C"/>
              </a:solidFill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4612800" y="4769050"/>
            <a:ext cx="398100" cy="3609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543C"/>
                </a:solidFill>
              </a:rPr>
              <a:t>50</a:t>
            </a:r>
            <a:endParaRPr b="1">
              <a:solidFill>
                <a:srgbClr val="00543C"/>
              </a:solidFill>
            </a:endParaRPr>
          </a:p>
        </p:txBody>
      </p:sp>
      <p:cxnSp>
        <p:nvCxnSpPr>
          <p:cNvPr id="173" name="Google Shape;173;p24"/>
          <p:cNvCxnSpPr/>
          <p:nvPr/>
        </p:nvCxnSpPr>
        <p:spPr>
          <a:xfrm>
            <a:off x="154925" y="3453525"/>
            <a:ext cx="88569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179" name="Google Shape;179;p25"/>
          <p:cNvSpPr txBox="1"/>
          <p:nvPr>
            <p:ph type="title"/>
          </p:nvPr>
        </p:nvSpPr>
        <p:spPr>
          <a:xfrm>
            <a:off x="688199" y="3206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#2 Set of Tasks: "With synthetic labels"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60450" y="2882375"/>
            <a:ext cx="1062600" cy="1003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Original Dataset</a:t>
            </a:r>
            <a:endParaRPr/>
          </a:p>
        </p:txBody>
      </p:sp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50" y="1259079"/>
            <a:ext cx="1062600" cy="1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325638" y="4248075"/>
            <a:ext cx="609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[0/1]</a:t>
            </a:r>
            <a:endParaRPr sz="1800"/>
          </a:p>
        </p:txBody>
      </p:sp>
      <p:sp>
        <p:nvSpPr>
          <p:cNvPr id="188" name="Google Shape;188;p26"/>
          <p:cNvSpPr txBox="1"/>
          <p:nvPr>
            <p:ph type="title"/>
          </p:nvPr>
        </p:nvSpPr>
        <p:spPr>
          <a:xfrm>
            <a:off x="688199" y="3206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#2 Set of Tasks: "With synthetic labels"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60450" y="2882375"/>
            <a:ext cx="1062600" cy="1003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Original Dataset</a:t>
            </a:r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1475825" y="2705825"/>
            <a:ext cx="1428600" cy="1359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6" name="Google Shape;196;p27"/>
          <p:cNvCxnSpPr>
            <a:stCxn id="194" idx="4"/>
            <a:endCxn id="195" idx="1"/>
          </p:cNvCxnSpPr>
          <p:nvPr/>
        </p:nvCxnSpPr>
        <p:spPr>
          <a:xfrm>
            <a:off x="1123050" y="3384125"/>
            <a:ext cx="3528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" name="Google Shape;197;p27"/>
          <p:cNvSpPr txBox="1"/>
          <p:nvPr/>
        </p:nvSpPr>
        <p:spPr>
          <a:xfrm>
            <a:off x="1771324" y="3189875"/>
            <a:ext cx="9300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Model X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      f</a:t>
            </a:r>
            <a:endParaRPr b="1"/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50" y="1259079"/>
            <a:ext cx="1062600" cy="1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325638" y="4248075"/>
            <a:ext cx="609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[0/1]</a:t>
            </a:r>
            <a:endParaRPr sz="1800"/>
          </a:p>
        </p:txBody>
      </p:sp>
      <p:sp>
        <p:nvSpPr>
          <p:cNvPr id="200" name="Google Shape;200;p27"/>
          <p:cNvSpPr txBox="1"/>
          <p:nvPr>
            <p:ph type="title"/>
          </p:nvPr>
        </p:nvSpPr>
        <p:spPr>
          <a:xfrm>
            <a:off x="688199" y="3206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#2 Set of Tasks: "With synthetic labels"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60450" y="2882375"/>
            <a:ext cx="1062600" cy="1003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Original Dataset</a:t>
            </a:r>
            <a:endParaRPr/>
          </a:p>
        </p:txBody>
      </p:sp>
      <p:sp>
        <p:nvSpPr>
          <p:cNvPr id="207" name="Google Shape;207;p28"/>
          <p:cNvSpPr/>
          <p:nvPr/>
        </p:nvSpPr>
        <p:spPr>
          <a:xfrm>
            <a:off x="1475825" y="2705825"/>
            <a:ext cx="1428600" cy="1359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3568013" y="2882375"/>
            <a:ext cx="1062600" cy="1003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Synthetic Dataset</a:t>
            </a:r>
            <a:endParaRPr/>
          </a:p>
        </p:txBody>
      </p:sp>
      <p:cxnSp>
        <p:nvCxnSpPr>
          <p:cNvPr id="209" name="Google Shape;209;p28"/>
          <p:cNvCxnSpPr>
            <a:stCxn id="206" idx="4"/>
            <a:endCxn id="207" idx="1"/>
          </p:cNvCxnSpPr>
          <p:nvPr/>
        </p:nvCxnSpPr>
        <p:spPr>
          <a:xfrm>
            <a:off x="1123050" y="3384125"/>
            <a:ext cx="3528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28"/>
          <p:cNvCxnSpPr>
            <a:stCxn id="207" idx="3"/>
            <a:endCxn id="208" idx="2"/>
          </p:cNvCxnSpPr>
          <p:nvPr/>
        </p:nvCxnSpPr>
        <p:spPr>
          <a:xfrm flipH="1" rot="10800000">
            <a:off x="2904425" y="3384275"/>
            <a:ext cx="6636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28"/>
          <p:cNvCxnSpPr/>
          <p:nvPr/>
        </p:nvCxnSpPr>
        <p:spPr>
          <a:xfrm rot="10800000">
            <a:off x="3084350" y="3384125"/>
            <a:ext cx="2700" cy="110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28"/>
          <p:cNvSpPr/>
          <p:nvPr/>
        </p:nvSpPr>
        <p:spPr>
          <a:xfrm>
            <a:off x="1677825" y="4526900"/>
            <a:ext cx="1677000" cy="8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 txBox="1"/>
          <p:nvPr/>
        </p:nvSpPr>
        <p:spPr>
          <a:xfrm>
            <a:off x="1617675" y="4536350"/>
            <a:ext cx="1797300" cy="83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Threshold selection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&amp;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Hard labels creation</a:t>
            </a:r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50" y="1259079"/>
            <a:ext cx="1062600" cy="1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325638" y="4248075"/>
            <a:ext cx="609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[0/1]</a:t>
            </a:r>
            <a:endParaRPr sz="1800"/>
          </a:p>
        </p:txBody>
      </p:sp>
      <p:sp>
        <p:nvSpPr>
          <p:cNvPr id="216" name="Google Shape;216;p28"/>
          <p:cNvSpPr txBox="1"/>
          <p:nvPr>
            <p:ph type="title"/>
          </p:nvPr>
        </p:nvSpPr>
        <p:spPr>
          <a:xfrm>
            <a:off x="688199" y="3206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#2 Set of Tasks: "With synthetic labels"</a:t>
            </a:r>
            <a:endParaRPr/>
          </a:p>
        </p:txBody>
      </p:sp>
      <p:sp>
        <p:nvSpPr>
          <p:cNvPr id="217" name="Google Shape;217;p28"/>
          <p:cNvSpPr txBox="1"/>
          <p:nvPr/>
        </p:nvSpPr>
        <p:spPr>
          <a:xfrm>
            <a:off x="1771324" y="3189875"/>
            <a:ext cx="9300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Model X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      f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652150" y="2207400"/>
            <a:ext cx="7522200" cy="3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Motivation  &amp; Problem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Experiments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Resources &amp; Techniques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Results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Discussion</a:t>
            </a:r>
            <a:endParaRPr b="1" sz="3600" cap="small">
              <a:solidFill>
                <a:srgbClr val="F4F0E2"/>
              </a:solidFill>
            </a:endParaRPr>
          </a:p>
        </p:txBody>
      </p:sp>
      <p:sp>
        <p:nvSpPr>
          <p:cNvPr id="49" name="Google Shape;49;p11"/>
          <p:cNvSpPr/>
          <p:nvPr/>
        </p:nvSpPr>
        <p:spPr>
          <a:xfrm>
            <a:off x="626800" y="326750"/>
            <a:ext cx="4337100" cy="771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/>
          <p:nvPr/>
        </p:nvSpPr>
        <p:spPr>
          <a:xfrm>
            <a:off x="652150" y="536625"/>
            <a:ext cx="75222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cap="small">
                <a:solidFill>
                  <a:srgbClr val="F4F0E2"/>
                </a:solidFill>
              </a:rPr>
              <a:t>Sections</a:t>
            </a:r>
            <a:endParaRPr b="1" sz="3600" cap="small">
              <a:solidFill>
                <a:srgbClr val="F4F0E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60450" y="2882375"/>
            <a:ext cx="1062600" cy="1003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Original Dataset</a:t>
            </a:r>
            <a:endParaRPr/>
          </a:p>
        </p:txBody>
      </p:sp>
      <p:sp>
        <p:nvSpPr>
          <p:cNvPr id="224" name="Google Shape;224;p29"/>
          <p:cNvSpPr/>
          <p:nvPr/>
        </p:nvSpPr>
        <p:spPr>
          <a:xfrm>
            <a:off x="1475825" y="2705825"/>
            <a:ext cx="1428600" cy="1359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9"/>
          <p:cNvSpPr/>
          <p:nvPr/>
        </p:nvSpPr>
        <p:spPr>
          <a:xfrm>
            <a:off x="3568013" y="2882375"/>
            <a:ext cx="1062600" cy="1003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Synthetic Dataset</a:t>
            </a:r>
            <a:endParaRPr/>
          </a:p>
        </p:txBody>
      </p:sp>
      <p:cxnSp>
        <p:nvCxnSpPr>
          <p:cNvPr id="226" name="Google Shape;226;p29"/>
          <p:cNvCxnSpPr>
            <a:stCxn id="223" idx="4"/>
            <a:endCxn id="224" idx="1"/>
          </p:cNvCxnSpPr>
          <p:nvPr/>
        </p:nvCxnSpPr>
        <p:spPr>
          <a:xfrm>
            <a:off x="1123050" y="3384125"/>
            <a:ext cx="3528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29"/>
          <p:cNvCxnSpPr>
            <a:stCxn id="224" idx="3"/>
            <a:endCxn id="225" idx="2"/>
          </p:cNvCxnSpPr>
          <p:nvPr/>
        </p:nvCxnSpPr>
        <p:spPr>
          <a:xfrm flipH="1" rot="10800000">
            <a:off x="2904425" y="3384275"/>
            <a:ext cx="6636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29"/>
          <p:cNvCxnSpPr/>
          <p:nvPr/>
        </p:nvCxnSpPr>
        <p:spPr>
          <a:xfrm rot="10800000">
            <a:off x="3084350" y="3384125"/>
            <a:ext cx="2700" cy="110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p29"/>
          <p:cNvSpPr/>
          <p:nvPr/>
        </p:nvSpPr>
        <p:spPr>
          <a:xfrm>
            <a:off x="1677825" y="4526900"/>
            <a:ext cx="1677000" cy="8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9"/>
          <p:cNvSpPr txBox="1"/>
          <p:nvPr/>
        </p:nvSpPr>
        <p:spPr>
          <a:xfrm>
            <a:off x="1617675" y="4536350"/>
            <a:ext cx="1797300" cy="83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Threshold selection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&amp;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Hard labels creation</a:t>
            </a:r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50" y="1259079"/>
            <a:ext cx="1062600" cy="1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325638" y="4248075"/>
            <a:ext cx="609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[0/1]</a:t>
            </a:r>
            <a:endParaRPr sz="1800"/>
          </a:p>
        </p:txBody>
      </p:sp>
      <p:sp>
        <p:nvSpPr>
          <p:cNvPr id="233" name="Google Shape;233;p29"/>
          <p:cNvSpPr txBox="1"/>
          <p:nvPr>
            <p:ph type="title"/>
          </p:nvPr>
        </p:nvSpPr>
        <p:spPr>
          <a:xfrm>
            <a:off x="688199" y="3206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#2 Set of Tasks: "With synthetic labels"</a:t>
            </a:r>
            <a:endParaRPr/>
          </a:p>
        </p:txBody>
      </p:sp>
      <p:pic>
        <p:nvPicPr>
          <p:cNvPr id="234" name="Google Shape;2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8025" y="1297179"/>
            <a:ext cx="1062600" cy="1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9"/>
          <p:cNvSpPr txBox="1"/>
          <p:nvPr>
            <p:ph idx="1" type="body"/>
          </p:nvPr>
        </p:nvSpPr>
        <p:spPr>
          <a:xfrm>
            <a:off x="3794813" y="4175450"/>
            <a:ext cx="609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[0/1]</a:t>
            </a:r>
            <a:endParaRPr sz="1800"/>
          </a:p>
        </p:txBody>
      </p:sp>
      <p:sp>
        <p:nvSpPr>
          <p:cNvPr id="236" name="Google Shape;236;p29"/>
          <p:cNvSpPr txBox="1"/>
          <p:nvPr/>
        </p:nvSpPr>
        <p:spPr>
          <a:xfrm>
            <a:off x="1771324" y="3189875"/>
            <a:ext cx="9300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Model X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      f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60450" y="2882375"/>
            <a:ext cx="1062600" cy="1003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Original Dataset</a:t>
            </a:r>
            <a:endParaRPr/>
          </a:p>
        </p:txBody>
      </p:sp>
      <p:sp>
        <p:nvSpPr>
          <p:cNvPr id="243" name="Google Shape;243;p30"/>
          <p:cNvSpPr/>
          <p:nvPr/>
        </p:nvSpPr>
        <p:spPr>
          <a:xfrm>
            <a:off x="1475825" y="2705825"/>
            <a:ext cx="1428600" cy="1359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0"/>
          <p:cNvSpPr/>
          <p:nvPr/>
        </p:nvSpPr>
        <p:spPr>
          <a:xfrm>
            <a:off x="3568013" y="2882375"/>
            <a:ext cx="1062600" cy="1003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Synthetic Dataset</a:t>
            </a:r>
            <a:endParaRPr/>
          </a:p>
        </p:txBody>
      </p:sp>
      <p:cxnSp>
        <p:nvCxnSpPr>
          <p:cNvPr id="245" name="Google Shape;245;p30"/>
          <p:cNvCxnSpPr>
            <a:stCxn id="242" idx="4"/>
            <a:endCxn id="243" idx="1"/>
          </p:cNvCxnSpPr>
          <p:nvPr/>
        </p:nvCxnSpPr>
        <p:spPr>
          <a:xfrm>
            <a:off x="1123050" y="3384125"/>
            <a:ext cx="3528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30"/>
          <p:cNvCxnSpPr>
            <a:stCxn id="243" idx="3"/>
            <a:endCxn id="244" idx="2"/>
          </p:cNvCxnSpPr>
          <p:nvPr/>
        </p:nvCxnSpPr>
        <p:spPr>
          <a:xfrm flipH="1" rot="10800000">
            <a:off x="2904425" y="3384275"/>
            <a:ext cx="6636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p30"/>
          <p:cNvCxnSpPr>
            <a:stCxn id="244" idx="4"/>
          </p:cNvCxnSpPr>
          <p:nvPr/>
        </p:nvCxnSpPr>
        <p:spPr>
          <a:xfrm>
            <a:off x="4630613" y="3384125"/>
            <a:ext cx="565200" cy="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Google Shape;248;p30"/>
          <p:cNvCxnSpPr/>
          <p:nvPr/>
        </p:nvCxnSpPr>
        <p:spPr>
          <a:xfrm rot="10800000">
            <a:off x="3084350" y="3384125"/>
            <a:ext cx="2700" cy="110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9" name="Google Shape;249;p30"/>
          <p:cNvSpPr/>
          <p:nvPr/>
        </p:nvSpPr>
        <p:spPr>
          <a:xfrm>
            <a:off x="5195825" y="2705825"/>
            <a:ext cx="1428600" cy="1359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50" y="1259079"/>
            <a:ext cx="1062600" cy="1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0"/>
          <p:cNvSpPr txBox="1"/>
          <p:nvPr>
            <p:ph idx="1" type="body"/>
          </p:nvPr>
        </p:nvSpPr>
        <p:spPr>
          <a:xfrm>
            <a:off x="325638" y="4248075"/>
            <a:ext cx="609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[0/1]</a:t>
            </a:r>
            <a:endParaRPr sz="1800"/>
          </a:p>
        </p:txBody>
      </p:sp>
      <p:sp>
        <p:nvSpPr>
          <p:cNvPr id="252" name="Google Shape;252;p30"/>
          <p:cNvSpPr txBox="1"/>
          <p:nvPr>
            <p:ph type="title"/>
          </p:nvPr>
        </p:nvSpPr>
        <p:spPr>
          <a:xfrm>
            <a:off x="688199" y="3206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#2 Set of Tasks: "With synthetic labels"</a:t>
            </a: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1677825" y="4526900"/>
            <a:ext cx="1677000" cy="8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0"/>
          <p:cNvSpPr txBox="1"/>
          <p:nvPr/>
        </p:nvSpPr>
        <p:spPr>
          <a:xfrm>
            <a:off x="1617675" y="4536350"/>
            <a:ext cx="1797300" cy="83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Threshold selection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&amp;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Hard labels creation</a:t>
            </a:r>
            <a:endParaRPr/>
          </a:p>
        </p:txBody>
      </p:sp>
      <p:sp>
        <p:nvSpPr>
          <p:cNvPr id="255" name="Google Shape;255;p30"/>
          <p:cNvSpPr txBox="1"/>
          <p:nvPr/>
        </p:nvSpPr>
        <p:spPr>
          <a:xfrm>
            <a:off x="1771324" y="3189875"/>
            <a:ext cx="9300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Model X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      f</a:t>
            </a:r>
            <a:endParaRPr b="1"/>
          </a:p>
        </p:txBody>
      </p:sp>
      <p:sp>
        <p:nvSpPr>
          <p:cNvPr id="256" name="Google Shape;256;p30"/>
          <p:cNvSpPr txBox="1"/>
          <p:nvPr/>
        </p:nvSpPr>
        <p:spPr>
          <a:xfrm>
            <a:off x="5497324" y="3188225"/>
            <a:ext cx="9300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Model 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      g</a:t>
            </a:r>
            <a:endParaRPr b="1"/>
          </a:p>
        </p:txBody>
      </p:sp>
      <p:sp>
        <p:nvSpPr>
          <p:cNvPr id="257" name="Google Shape;257;p30"/>
          <p:cNvSpPr txBox="1"/>
          <p:nvPr>
            <p:ph idx="1" type="body"/>
          </p:nvPr>
        </p:nvSpPr>
        <p:spPr>
          <a:xfrm>
            <a:off x="3794813" y="4175450"/>
            <a:ext cx="609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[0/1]</a:t>
            </a:r>
            <a:endParaRPr sz="1800"/>
          </a:p>
        </p:txBody>
      </p:sp>
      <p:pic>
        <p:nvPicPr>
          <p:cNvPr id="258" name="Google Shape;2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8025" y="1297179"/>
            <a:ext cx="1062600" cy="1460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264" name="Google Shape;264;p31"/>
          <p:cNvSpPr/>
          <p:nvPr/>
        </p:nvSpPr>
        <p:spPr>
          <a:xfrm>
            <a:off x="60450" y="2882375"/>
            <a:ext cx="1062600" cy="1003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Original Dataset</a:t>
            </a:r>
            <a:endParaRPr/>
          </a:p>
        </p:txBody>
      </p:sp>
      <p:sp>
        <p:nvSpPr>
          <p:cNvPr id="265" name="Google Shape;265;p31"/>
          <p:cNvSpPr/>
          <p:nvPr/>
        </p:nvSpPr>
        <p:spPr>
          <a:xfrm>
            <a:off x="1475825" y="2705825"/>
            <a:ext cx="1428600" cy="1359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1"/>
          <p:cNvSpPr/>
          <p:nvPr/>
        </p:nvSpPr>
        <p:spPr>
          <a:xfrm>
            <a:off x="3568013" y="2882375"/>
            <a:ext cx="1062600" cy="1003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Synthetic Dataset</a:t>
            </a:r>
            <a:endParaRPr/>
          </a:p>
        </p:txBody>
      </p:sp>
      <p:cxnSp>
        <p:nvCxnSpPr>
          <p:cNvPr id="267" name="Google Shape;267;p31"/>
          <p:cNvCxnSpPr>
            <a:stCxn id="264" idx="4"/>
            <a:endCxn id="265" idx="1"/>
          </p:cNvCxnSpPr>
          <p:nvPr/>
        </p:nvCxnSpPr>
        <p:spPr>
          <a:xfrm>
            <a:off x="1123050" y="3384125"/>
            <a:ext cx="3528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31"/>
          <p:cNvCxnSpPr>
            <a:stCxn id="265" idx="3"/>
            <a:endCxn id="266" idx="2"/>
          </p:cNvCxnSpPr>
          <p:nvPr/>
        </p:nvCxnSpPr>
        <p:spPr>
          <a:xfrm flipH="1" rot="10800000">
            <a:off x="2904425" y="3384275"/>
            <a:ext cx="6636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31"/>
          <p:cNvCxnSpPr>
            <a:stCxn id="266" idx="4"/>
          </p:cNvCxnSpPr>
          <p:nvPr/>
        </p:nvCxnSpPr>
        <p:spPr>
          <a:xfrm>
            <a:off x="4630613" y="3384125"/>
            <a:ext cx="565200" cy="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p31"/>
          <p:cNvCxnSpPr/>
          <p:nvPr/>
        </p:nvCxnSpPr>
        <p:spPr>
          <a:xfrm rot="10800000">
            <a:off x="3084350" y="3384125"/>
            <a:ext cx="2700" cy="110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1" name="Google Shape;271;p31"/>
          <p:cNvSpPr/>
          <p:nvPr/>
        </p:nvSpPr>
        <p:spPr>
          <a:xfrm>
            <a:off x="5195825" y="2705825"/>
            <a:ext cx="1428600" cy="1359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2" name="Google Shape;272;p31"/>
          <p:cNvCxnSpPr/>
          <p:nvPr/>
        </p:nvCxnSpPr>
        <p:spPr>
          <a:xfrm>
            <a:off x="6624413" y="3384125"/>
            <a:ext cx="565200" cy="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73" name="Google Shape;2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9425" y="2897978"/>
            <a:ext cx="1353751" cy="97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50" y="1259079"/>
            <a:ext cx="1062600" cy="1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 txBox="1"/>
          <p:nvPr>
            <p:ph idx="1" type="body"/>
          </p:nvPr>
        </p:nvSpPr>
        <p:spPr>
          <a:xfrm>
            <a:off x="325638" y="4248075"/>
            <a:ext cx="609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[0/1]</a:t>
            </a:r>
            <a:endParaRPr sz="1800"/>
          </a:p>
        </p:txBody>
      </p:sp>
      <p:sp>
        <p:nvSpPr>
          <p:cNvPr id="276" name="Google Shape;276;p31"/>
          <p:cNvSpPr txBox="1"/>
          <p:nvPr>
            <p:ph type="title"/>
          </p:nvPr>
        </p:nvSpPr>
        <p:spPr>
          <a:xfrm>
            <a:off x="688199" y="3206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#2 Set of Tasks: "With synthetic labels"</a:t>
            </a:r>
            <a:endParaRPr/>
          </a:p>
        </p:txBody>
      </p:sp>
      <p:sp>
        <p:nvSpPr>
          <p:cNvPr id="277" name="Google Shape;277;p31"/>
          <p:cNvSpPr txBox="1"/>
          <p:nvPr/>
        </p:nvSpPr>
        <p:spPr>
          <a:xfrm>
            <a:off x="5497324" y="3188225"/>
            <a:ext cx="9300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Model 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      g</a:t>
            </a:r>
            <a:endParaRPr b="1"/>
          </a:p>
        </p:txBody>
      </p:sp>
      <p:sp>
        <p:nvSpPr>
          <p:cNvPr id="278" name="Google Shape;278;p31"/>
          <p:cNvSpPr txBox="1"/>
          <p:nvPr/>
        </p:nvSpPr>
        <p:spPr>
          <a:xfrm>
            <a:off x="1771324" y="3189875"/>
            <a:ext cx="9300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Model X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      f</a:t>
            </a:r>
            <a:endParaRPr b="1"/>
          </a:p>
        </p:txBody>
      </p:sp>
      <p:sp>
        <p:nvSpPr>
          <p:cNvPr id="279" name="Google Shape;279;p31"/>
          <p:cNvSpPr txBox="1"/>
          <p:nvPr>
            <p:ph idx="1" type="body"/>
          </p:nvPr>
        </p:nvSpPr>
        <p:spPr>
          <a:xfrm>
            <a:off x="3794813" y="4175450"/>
            <a:ext cx="609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[0/1]</a:t>
            </a:r>
            <a:endParaRPr sz="1800"/>
          </a:p>
        </p:txBody>
      </p:sp>
      <p:sp>
        <p:nvSpPr>
          <p:cNvPr id="280" name="Google Shape;280;p31"/>
          <p:cNvSpPr/>
          <p:nvPr/>
        </p:nvSpPr>
        <p:spPr>
          <a:xfrm>
            <a:off x="1677825" y="4526900"/>
            <a:ext cx="1677000" cy="8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1"/>
          <p:cNvSpPr txBox="1"/>
          <p:nvPr/>
        </p:nvSpPr>
        <p:spPr>
          <a:xfrm>
            <a:off x="1617675" y="4536350"/>
            <a:ext cx="1797300" cy="83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Threshold selection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&amp;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Hard labels creation</a:t>
            </a:r>
            <a:endParaRPr/>
          </a:p>
        </p:txBody>
      </p:sp>
      <p:pic>
        <p:nvPicPr>
          <p:cNvPr id="282" name="Google Shape;28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8025" y="1297179"/>
            <a:ext cx="1062600" cy="146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8025" y="5177575"/>
            <a:ext cx="5661726" cy="756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31"/>
          <p:cNvCxnSpPr/>
          <p:nvPr/>
        </p:nvCxnSpPr>
        <p:spPr>
          <a:xfrm flipH="1" rot="10800000">
            <a:off x="6835775" y="3426700"/>
            <a:ext cx="11400" cy="184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p31"/>
          <p:cNvSpPr txBox="1"/>
          <p:nvPr/>
        </p:nvSpPr>
        <p:spPr>
          <a:xfrm>
            <a:off x="5719025" y="5750925"/>
            <a:ext cx="1550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# of samples</a:t>
            </a: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/>
          <p:nvPr/>
        </p:nvSpPr>
        <p:spPr>
          <a:xfrm>
            <a:off x="652150" y="2207400"/>
            <a:ext cx="7522200" cy="3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Motivation  &amp; Problem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Experiments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●"/>
            </a:pPr>
            <a:r>
              <a:rPr b="1" lang="en-US" sz="3600" cap="small">
                <a:solidFill>
                  <a:schemeClr val="accent1"/>
                </a:solidFill>
              </a:rPr>
              <a:t>Resources &amp; Techniques</a:t>
            </a:r>
            <a:endParaRPr b="1" sz="3600" cap="small">
              <a:solidFill>
                <a:schemeClr val="accent1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Results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Discussion</a:t>
            </a:r>
            <a:endParaRPr b="1" sz="3600" cap="small">
              <a:solidFill>
                <a:srgbClr val="F4F0E2"/>
              </a:solidFill>
            </a:endParaRPr>
          </a:p>
        </p:txBody>
      </p:sp>
      <p:sp>
        <p:nvSpPr>
          <p:cNvPr id="291" name="Google Shape;291;p32"/>
          <p:cNvSpPr/>
          <p:nvPr/>
        </p:nvSpPr>
        <p:spPr>
          <a:xfrm>
            <a:off x="626800" y="326750"/>
            <a:ext cx="4337100" cy="771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652150" y="536625"/>
            <a:ext cx="75222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cap="small">
                <a:solidFill>
                  <a:srgbClr val="F4F0E2"/>
                </a:solidFill>
              </a:rPr>
              <a:t>Sections</a:t>
            </a:r>
            <a:endParaRPr b="1" sz="3600" cap="small">
              <a:solidFill>
                <a:srgbClr val="F4F0E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>
            <p:ph type="title"/>
          </p:nvPr>
        </p:nvSpPr>
        <p:spPr>
          <a:xfrm>
            <a:off x="688199" y="2444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Data &amp; algorithms 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3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graphicFrame>
        <p:nvGraphicFramePr>
          <p:cNvPr id="299" name="Google Shape;299;p33"/>
          <p:cNvGraphicFramePr/>
          <p:nvPr/>
        </p:nvGraphicFramePr>
        <p:xfrm>
          <a:off x="485775" y="120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{9EE716F1-9BAD-40B4-9E45-CAFFEFC3CB8F}</a:tableStyleId>
              </a:tblPr>
              <a:tblGrid>
                <a:gridCol w="2795575"/>
                <a:gridCol w="2495875"/>
                <a:gridCol w="2881000"/>
              </a:tblGrid>
              <a:tr h="536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sng">
                          <a:solidFill>
                            <a:schemeClr val="dk2"/>
                          </a:solidFill>
                        </a:rPr>
                        <a:t>Datasets</a:t>
                      </a:r>
                      <a:endParaRPr u="sng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 u="sng">
                          <a:solidFill>
                            <a:schemeClr val="dk2"/>
                          </a:solidFill>
                        </a:rPr>
                        <a:t>Deep Learning</a:t>
                      </a:r>
                      <a:endParaRPr u="sng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 u="sng">
                          <a:solidFill>
                            <a:schemeClr val="dk2"/>
                          </a:solidFill>
                        </a:rPr>
                        <a:t>ML/Statistical models</a:t>
                      </a:r>
                      <a:endParaRPr u="sng"/>
                    </a:p>
                  </a:txBody>
                  <a:tcPr marT="91425" marB="91425" marR="91425" marL="91425"/>
                </a:tc>
              </a:tr>
              <a:tr h="3760000"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NIH Chest X-rays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→ detect 14 diseases</a:t>
                      </a:r>
                      <a:endParaRPr/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RSNA Bone Age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Detect the age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    (under/over) median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MURA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Abnormality detection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ImageNet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Image classification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ResNet 18 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18 layers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11M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ResNet 34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34 layers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21M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DenseNet 121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121 layers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9M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Custom CNN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7-9 layers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Logistic Regression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90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Ridge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90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Lasso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90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Elastic Net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90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Random Forest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 variable #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300" name="Google Shape;300;p33"/>
          <p:cNvCxnSpPr/>
          <p:nvPr/>
        </p:nvCxnSpPr>
        <p:spPr>
          <a:xfrm>
            <a:off x="497275" y="3623600"/>
            <a:ext cx="27720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/>
          <p:nvPr>
            <p:ph type="title"/>
          </p:nvPr>
        </p:nvSpPr>
        <p:spPr>
          <a:xfrm>
            <a:off x="688199" y="2444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Rough idea</a:t>
            </a:r>
            <a:endParaRPr/>
          </a:p>
        </p:txBody>
      </p:sp>
      <p:sp>
        <p:nvSpPr>
          <p:cNvPr id="306" name="Google Shape;306;p34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graphicFrame>
        <p:nvGraphicFramePr>
          <p:cNvPr id="307" name="Google Shape;307;p34"/>
          <p:cNvGraphicFramePr/>
          <p:nvPr/>
        </p:nvGraphicFramePr>
        <p:xfrm>
          <a:off x="485775" y="120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{9EE716F1-9BAD-40B4-9E45-CAFFEFC3CB8F}</a:tableStyleId>
              </a:tblPr>
              <a:tblGrid>
                <a:gridCol w="2795575"/>
                <a:gridCol w="2495875"/>
                <a:gridCol w="2881000"/>
              </a:tblGrid>
              <a:tr h="536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sng">
                          <a:solidFill>
                            <a:schemeClr val="dk2"/>
                          </a:solidFill>
                        </a:rPr>
                        <a:t>Datasets</a:t>
                      </a:r>
                      <a:endParaRPr u="sng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 u="sng">
                          <a:solidFill>
                            <a:schemeClr val="dk2"/>
                          </a:solidFill>
                        </a:rPr>
                        <a:t>Deep Learning</a:t>
                      </a:r>
                      <a:endParaRPr u="sng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 u="sng">
                          <a:solidFill>
                            <a:schemeClr val="dk2"/>
                          </a:solidFill>
                        </a:rPr>
                        <a:t>ML/Statistical models</a:t>
                      </a:r>
                      <a:endParaRPr u="sng"/>
                    </a:p>
                  </a:txBody>
                  <a:tcPr marT="91425" marB="91425" marR="91425" marL="91425"/>
                </a:tc>
              </a:tr>
              <a:tr h="3760000"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NIH Chest X-rays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→ detect 14 diseases</a:t>
                      </a:r>
                      <a:endParaRPr/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RSNA Bone Age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Detect the age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    (under/over) median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MURA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Abnormality detection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ImageNet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Image classification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ResNet 18 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18 layers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11M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ResNet 34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34 layers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21M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DenseNet 121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121 layers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9M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Custom CNN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7-9 layers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Logistic Regression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90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Ridge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90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Lasso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90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Elastic Net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90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Char char="●"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</a:rPr>
                        <a:t>Random Forest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      →  variable # parameters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308" name="Google Shape;308;p34"/>
          <p:cNvCxnSpPr/>
          <p:nvPr/>
        </p:nvCxnSpPr>
        <p:spPr>
          <a:xfrm>
            <a:off x="497275" y="3623600"/>
            <a:ext cx="27720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09" name="Google Shape;309;p34"/>
          <p:cNvSpPr/>
          <p:nvPr/>
        </p:nvSpPr>
        <p:spPr>
          <a:xfrm flipH="1" rot="10800000">
            <a:off x="1391875" y="5434348"/>
            <a:ext cx="1877400" cy="718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4"/>
          <p:cNvSpPr/>
          <p:nvPr/>
        </p:nvSpPr>
        <p:spPr>
          <a:xfrm flipH="1" rot="10800000">
            <a:off x="3899825" y="5434348"/>
            <a:ext cx="1877400" cy="718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4"/>
          <p:cNvSpPr/>
          <p:nvPr/>
        </p:nvSpPr>
        <p:spPr>
          <a:xfrm flipH="1" rot="10800000">
            <a:off x="6780825" y="5434348"/>
            <a:ext cx="1877400" cy="718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4"/>
          <p:cNvSpPr txBox="1"/>
          <p:nvPr/>
        </p:nvSpPr>
        <p:spPr>
          <a:xfrm>
            <a:off x="1612650" y="5543650"/>
            <a:ext cx="1446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4 data-sets</a:t>
            </a:r>
            <a:endParaRPr b="1" sz="1800"/>
          </a:p>
        </p:txBody>
      </p:sp>
      <p:sp>
        <p:nvSpPr>
          <p:cNvPr id="313" name="Google Shape;313;p34"/>
          <p:cNvSpPr txBox="1"/>
          <p:nvPr/>
        </p:nvSpPr>
        <p:spPr>
          <a:xfrm>
            <a:off x="3899825" y="5560800"/>
            <a:ext cx="1877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≃ M parameters</a:t>
            </a:r>
            <a:endParaRPr b="1" sz="1800"/>
          </a:p>
        </p:txBody>
      </p:sp>
      <p:sp>
        <p:nvSpPr>
          <p:cNvPr id="314" name="Google Shape;314;p34"/>
          <p:cNvSpPr txBox="1"/>
          <p:nvPr/>
        </p:nvSpPr>
        <p:spPr>
          <a:xfrm>
            <a:off x="6780825" y="5560800"/>
            <a:ext cx="1877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≃ H parameters</a:t>
            </a:r>
            <a:endParaRPr b="1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320" name="Google Shape;320;p35"/>
          <p:cNvSpPr txBox="1"/>
          <p:nvPr>
            <p:ph idx="1" type="body"/>
          </p:nvPr>
        </p:nvSpPr>
        <p:spPr>
          <a:xfrm>
            <a:off x="703350" y="1191775"/>
            <a:ext cx="7737300" cy="46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Data Augmentation</a:t>
            </a:r>
            <a:endParaRPr sz="1800"/>
          </a:p>
          <a:p>
            <a:pPr indent="-3429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Transfer learning from ImageNet &amp; MURA.</a:t>
            </a:r>
            <a:endParaRPr sz="1800"/>
          </a:p>
          <a:p>
            <a:pPr indent="-342900" lvl="1" marL="13716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CNN as feature extractor</a:t>
            </a:r>
            <a:endParaRPr sz="1800"/>
          </a:p>
          <a:p>
            <a:pPr indent="-342900" lvl="1" marL="13716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Fine tuning the CNN - all at once</a:t>
            </a:r>
            <a:endParaRPr sz="1800"/>
          </a:p>
          <a:p>
            <a:pPr indent="-342900" lvl="1" marL="13716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Fine tuning the CNN - progressive unfreezing + differential    learning rates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Training approaches (some).</a:t>
            </a:r>
            <a:endParaRPr sz="1800">
              <a:solidFill>
                <a:schemeClr val="dk2"/>
              </a:solidFill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Regular lr policy</a:t>
            </a:r>
            <a:r>
              <a:rPr lang="en-US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One-cycle cosine with annealing lr policy and momentum</a:t>
            </a:r>
            <a:endParaRPr sz="1800">
              <a:solidFill>
                <a:srgbClr val="000000"/>
              </a:solidFill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Adam optimizer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Testing Time data Augmentation (TTA)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21" name="Google Shape;321;p35"/>
          <p:cNvSpPr txBox="1"/>
          <p:nvPr>
            <p:ph type="title"/>
          </p:nvPr>
        </p:nvSpPr>
        <p:spPr>
          <a:xfrm>
            <a:off x="688199" y="3206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DL techniques: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327" name="Google Shape;327;p36"/>
          <p:cNvSpPr txBox="1"/>
          <p:nvPr>
            <p:ph idx="1" type="body"/>
          </p:nvPr>
        </p:nvSpPr>
        <p:spPr>
          <a:xfrm>
            <a:off x="703350" y="1191775"/>
            <a:ext cx="7737300" cy="46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Data Augmentation</a:t>
            </a:r>
            <a:endParaRPr sz="1800"/>
          </a:p>
          <a:p>
            <a:pPr indent="-3429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Transfer learning from ImageNet &amp; MURA.</a:t>
            </a:r>
            <a:endParaRPr sz="1800"/>
          </a:p>
          <a:p>
            <a:pPr indent="-342900" lvl="1" marL="13716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CNN as feature extractor</a:t>
            </a:r>
            <a:endParaRPr sz="1800"/>
          </a:p>
          <a:p>
            <a:pPr indent="-342900" lvl="1" marL="13716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Fine tuning the CNN - all at once</a:t>
            </a:r>
            <a:endParaRPr sz="1800"/>
          </a:p>
          <a:p>
            <a:pPr indent="-342900" lvl="1" marL="13716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Fine tuning the CNN - progressive unfreezing + differential    learning rates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Training approaches (some).</a:t>
            </a:r>
            <a:endParaRPr sz="1800">
              <a:solidFill>
                <a:schemeClr val="dk2"/>
              </a:solidFill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Regular lr policy</a:t>
            </a:r>
            <a:r>
              <a:rPr lang="en-US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One-cycle cosine with annealing lr policy and momentum</a:t>
            </a:r>
            <a:endParaRPr sz="1800">
              <a:solidFill>
                <a:srgbClr val="000000"/>
              </a:solidFill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Adam optimizer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Testing Time data Augmentation (TTA)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28" name="Google Shape;328;p36"/>
          <p:cNvSpPr/>
          <p:nvPr/>
        </p:nvSpPr>
        <p:spPr>
          <a:xfrm>
            <a:off x="5842400" y="1448050"/>
            <a:ext cx="1976700" cy="662700"/>
          </a:xfrm>
          <a:prstGeom prst="wedgeRoundRectCallout">
            <a:avLst>
              <a:gd fmla="val -27653" name="adj1"/>
              <a:gd fmla="val 66652" name="adj2"/>
              <a:gd fmla="val 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6"/>
          <p:cNvSpPr txBox="1"/>
          <p:nvPr/>
        </p:nvSpPr>
        <p:spPr>
          <a:xfrm>
            <a:off x="5842400" y="1448050"/>
            <a:ext cx="20430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Multiple ways of doing DL</a:t>
            </a:r>
            <a:endParaRPr b="1" sz="1800"/>
          </a:p>
        </p:txBody>
      </p:sp>
      <p:sp>
        <p:nvSpPr>
          <p:cNvPr id="330" name="Google Shape;330;p36"/>
          <p:cNvSpPr txBox="1"/>
          <p:nvPr>
            <p:ph type="title"/>
          </p:nvPr>
        </p:nvSpPr>
        <p:spPr>
          <a:xfrm>
            <a:off x="688199" y="2444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Rough idea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/>
          <p:nvPr/>
        </p:nvSpPr>
        <p:spPr>
          <a:xfrm>
            <a:off x="652150" y="2207400"/>
            <a:ext cx="7522200" cy="3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Motivation  &amp; Problem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Experiments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Resources &amp; Techniques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●"/>
            </a:pPr>
            <a:r>
              <a:rPr b="1" lang="en-US" sz="3600" cap="small">
                <a:solidFill>
                  <a:schemeClr val="accent1"/>
                </a:solidFill>
              </a:rPr>
              <a:t>Results</a:t>
            </a:r>
            <a:endParaRPr b="1" sz="3600" cap="small">
              <a:solidFill>
                <a:schemeClr val="accent1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Discussion</a:t>
            </a:r>
            <a:endParaRPr b="1" sz="3600" cap="small">
              <a:solidFill>
                <a:srgbClr val="F4F0E2"/>
              </a:solidFill>
            </a:endParaRPr>
          </a:p>
        </p:txBody>
      </p:sp>
      <p:sp>
        <p:nvSpPr>
          <p:cNvPr id="336" name="Google Shape;336;p37"/>
          <p:cNvSpPr/>
          <p:nvPr/>
        </p:nvSpPr>
        <p:spPr>
          <a:xfrm>
            <a:off x="626800" y="326750"/>
            <a:ext cx="4337100" cy="771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7"/>
          <p:cNvSpPr/>
          <p:nvPr/>
        </p:nvSpPr>
        <p:spPr>
          <a:xfrm>
            <a:off x="652150" y="536625"/>
            <a:ext cx="75222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cap="small">
                <a:solidFill>
                  <a:srgbClr val="F4F0E2"/>
                </a:solidFill>
              </a:rPr>
              <a:t>Sections</a:t>
            </a:r>
            <a:endParaRPr b="1" sz="3600" cap="small">
              <a:solidFill>
                <a:srgbClr val="F4F0E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8"/>
          <p:cNvSpPr txBox="1"/>
          <p:nvPr>
            <p:ph type="title"/>
          </p:nvPr>
        </p:nvSpPr>
        <p:spPr>
          <a:xfrm>
            <a:off x="688199" y="2444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Real labels</a:t>
            </a:r>
            <a:r>
              <a:rPr lang="en-US"/>
              <a:t> - Approach 1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344" name="Google Shape;344;p38"/>
          <p:cNvSpPr txBox="1"/>
          <p:nvPr>
            <p:ph idx="1" type="body"/>
          </p:nvPr>
        </p:nvSpPr>
        <p:spPr>
          <a:xfrm>
            <a:off x="397150" y="4669025"/>
            <a:ext cx="13671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14 diseases</a:t>
            </a:r>
            <a:endParaRPr sz="1800"/>
          </a:p>
        </p:txBody>
      </p:sp>
      <p:sp>
        <p:nvSpPr>
          <p:cNvPr id="345" name="Google Shape;345;p38"/>
          <p:cNvSpPr txBox="1"/>
          <p:nvPr>
            <p:ph idx="1" type="body"/>
          </p:nvPr>
        </p:nvSpPr>
        <p:spPr>
          <a:xfrm>
            <a:off x="449500" y="2277113"/>
            <a:ext cx="1262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Pneumonia </a:t>
            </a:r>
            <a:endParaRPr sz="1800"/>
          </a:p>
        </p:txBody>
      </p:sp>
      <p:sp>
        <p:nvSpPr>
          <p:cNvPr id="346" name="Google Shape;346;p38"/>
          <p:cNvSpPr/>
          <p:nvPr/>
        </p:nvSpPr>
        <p:spPr>
          <a:xfrm>
            <a:off x="1888625" y="1225600"/>
            <a:ext cx="181800" cy="15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8"/>
          <p:cNvSpPr/>
          <p:nvPr/>
        </p:nvSpPr>
        <p:spPr>
          <a:xfrm>
            <a:off x="1888625" y="3631213"/>
            <a:ext cx="181800" cy="15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8"/>
          <p:cNvSpPr/>
          <p:nvPr/>
        </p:nvSpPr>
        <p:spPr>
          <a:xfrm>
            <a:off x="5446100" y="3649488"/>
            <a:ext cx="181800" cy="15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9" name="Google Shape;3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8625" y="3435400"/>
            <a:ext cx="4696750" cy="27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8625" y="1248800"/>
            <a:ext cx="4696750" cy="2531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38"/>
          <p:cNvCxnSpPr/>
          <p:nvPr/>
        </p:nvCxnSpPr>
        <p:spPr>
          <a:xfrm>
            <a:off x="143550" y="3704713"/>
            <a:ext cx="88569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52" name="Google Shape;352;p38"/>
          <p:cNvSpPr/>
          <p:nvPr/>
        </p:nvSpPr>
        <p:spPr>
          <a:xfrm>
            <a:off x="5179700" y="1315525"/>
            <a:ext cx="806100" cy="15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6149325" y="1315525"/>
            <a:ext cx="806100" cy="15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8"/>
          <p:cNvSpPr txBox="1"/>
          <p:nvPr/>
        </p:nvSpPr>
        <p:spPr>
          <a:xfrm>
            <a:off x="5253650" y="1225599"/>
            <a:ext cx="3534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DL</a:t>
            </a:r>
            <a:endParaRPr b="1" sz="900"/>
          </a:p>
        </p:txBody>
      </p:sp>
      <p:sp>
        <p:nvSpPr>
          <p:cNvPr id="355" name="Google Shape;355;p38"/>
          <p:cNvSpPr txBox="1"/>
          <p:nvPr/>
        </p:nvSpPr>
        <p:spPr>
          <a:xfrm>
            <a:off x="6213325" y="1225600"/>
            <a:ext cx="9795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Linear Model</a:t>
            </a:r>
            <a:endParaRPr b="1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/>
        </p:nvSpPr>
        <p:spPr>
          <a:xfrm>
            <a:off x="652150" y="2207400"/>
            <a:ext cx="7522200" cy="3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●"/>
            </a:pPr>
            <a:r>
              <a:rPr b="1" lang="en-US" sz="3600" cap="small">
                <a:solidFill>
                  <a:schemeClr val="accent1"/>
                </a:solidFill>
              </a:rPr>
              <a:t>Motivation  &amp; Problem</a:t>
            </a:r>
            <a:endParaRPr b="1" sz="3600" cap="small">
              <a:solidFill>
                <a:schemeClr val="accent1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Experiments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Resources &amp; Techniques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Results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Discussion</a:t>
            </a:r>
            <a:endParaRPr b="1" sz="3600" cap="small">
              <a:solidFill>
                <a:srgbClr val="F4F0E2"/>
              </a:solidFill>
            </a:endParaRPr>
          </a:p>
        </p:txBody>
      </p:sp>
      <p:sp>
        <p:nvSpPr>
          <p:cNvPr id="56" name="Google Shape;56;p12"/>
          <p:cNvSpPr/>
          <p:nvPr/>
        </p:nvSpPr>
        <p:spPr>
          <a:xfrm>
            <a:off x="626800" y="326750"/>
            <a:ext cx="4337100" cy="771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2"/>
          <p:cNvSpPr/>
          <p:nvPr/>
        </p:nvSpPr>
        <p:spPr>
          <a:xfrm>
            <a:off x="652150" y="536625"/>
            <a:ext cx="75222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cap="small">
                <a:solidFill>
                  <a:srgbClr val="F4F0E2"/>
                </a:solidFill>
              </a:rPr>
              <a:t>Sections</a:t>
            </a:r>
            <a:endParaRPr b="1" sz="3600" cap="small">
              <a:solidFill>
                <a:srgbClr val="F4F0E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361" name="Google Shape;361;p39"/>
          <p:cNvSpPr txBox="1"/>
          <p:nvPr>
            <p:ph idx="1" type="body"/>
          </p:nvPr>
        </p:nvSpPr>
        <p:spPr>
          <a:xfrm>
            <a:off x="397150" y="4669025"/>
            <a:ext cx="13671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14 diseases</a:t>
            </a:r>
            <a:endParaRPr sz="1800"/>
          </a:p>
        </p:txBody>
      </p:sp>
      <p:sp>
        <p:nvSpPr>
          <p:cNvPr id="362" name="Google Shape;362;p39"/>
          <p:cNvSpPr txBox="1"/>
          <p:nvPr>
            <p:ph idx="1" type="body"/>
          </p:nvPr>
        </p:nvSpPr>
        <p:spPr>
          <a:xfrm>
            <a:off x="449500" y="2277113"/>
            <a:ext cx="1262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Pneumonia </a:t>
            </a:r>
            <a:endParaRPr sz="1800"/>
          </a:p>
        </p:txBody>
      </p:sp>
      <p:sp>
        <p:nvSpPr>
          <p:cNvPr id="363" name="Google Shape;363;p39"/>
          <p:cNvSpPr txBox="1"/>
          <p:nvPr>
            <p:ph type="title"/>
          </p:nvPr>
        </p:nvSpPr>
        <p:spPr>
          <a:xfrm>
            <a:off x="688199" y="30625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Improves </a:t>
            </a:r>
            <a:r>
              <a:rPr lang="en-US"/>
              <a:t>previous</a:t>
            </a:r>
            <a:r>
              <a:rPr lang="en-US"/>
              <a:t> approach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p39"/>
          <p:cNvCxnSpPr/>
          <p:nvPr/>
        </p:nvCxnSpPr>
        <p:spPr>
          <a:xfrm>
            <a:off x="154925" y="3529725"/>
            <a:ext cx="88569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365" name="Google Shape;3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650" y="3693225"/>
            <a:ext cx="6709676" cy="217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650" y="1310654"/>
            <a:ext cx="6709665" cy="206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372" name="Google Shape;372;p40"/>
          <p:cNvSpPr txBox="1"/>
          <p:nvPr>
            <p:ph idx="1" type="body"/>
          </p:nvPr>
        </p:nvSpPr>
        <p:spPr>
          <a:xfrm>
            <a:off x="397150" y="4669025"/>
            <a:ext cx="13671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14 diseases</a:t>
            </a:r>
            <a:endParaRPr sz="1800"/>
          </a:p>
        </p:txBody>
      </p:sp>
      <p:sp>
        <p:nvSpPr>
          <p:cNvPr id="373" name="Google Shape;373;p40"/>
          <p:cNvSpPr txBox="1"/>
          <p:nvPr>
            <p:ph idx="1" type="body"/>
          </p:nvPr>
        </p:nvSpPr>
        <p:spPr>
          <a:xfrm>
            <a:off x="449500" y="2277113"/>
            <a:ext cx="1262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Pneumonia </a:t>
            </a:r>
            <a:endParaRPr sz="1800"/>
          </a:p>
        </p:txBody>
      </p:sp>
      <p:sp>
        <p:nvSpPr>
          <p:cNvPr id="374" name="Google Shape;374;p40"/>
          <p:cNvSpPr txBox="1"/>
          <p:nvPr>
            <p:ph type="title"/>
          </p:nvPr>
        </p:nvSpPr>
        <p:spPr>
          <a:xfrm>
            <a:off x="688199" y="30625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Not that good in </a:t>
            </a:r>
            <a:r>
              <a:rPr lang="en-US"/>
              <a:t>perspective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5" name="Google Shape;375;p40"/>
          <p:cNvCxnSpPr/>
          <p:nvPr/>
        </p:nvCxnSpPr>
        <p:spPr>
          <a:xfrm>
            <a:off x="154925" y="3605925"/>
            <a:ext cx="88569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376" name="Google Shape;3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650" y="3769425"/>
            <a:ext cx="6539150" cy="22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4300" y="1310650"/>
            <a:ext cx="6591501" cy="2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/>
          <p:nvPr/>
        </p:nvSpPr>
        <p:spPr>
          <a:xfrm>
            <a:off x="652150" y="2207400"/>
            <a:ext cx="7522200" cy="3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Motivation  &amp; Problem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Experiments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Resources &amp; Techniques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Char char="●"/>
            </a:pPr>
            <a:r>
              <a:rPr b="1" lang="en-US" sz="3600" cap="small">
                <a:solidFill>
                  <a:srgbClr val="F4F0E2"/>
                </a:solidFill>
              </a:rPr>
              <a:t>Results</a:t>
            </a:r>
            <a:endParaRPr b="1" sz="3600" cap="small">
              <a:solidFill>
                <a:srgbClr val="F4F0E2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●"/>
            </a:pPr>
            <a:r>
              <a:rPr b="1" lang="en-US" sz="3600" cap="small">
                <a:solidFill>
                  <a:schemeClr val="accent1"/>
                </a:solidFill>
              </a:rPr>
              <a:t>Discussion</a:t>
            </a:r>
            <a:endParaRPr b="1" sz="3600" cap="small">
              <a:solidFill>
                <a:schemeClr val="accent1"/>
              </a:solidFill>
            </a:endParaRPr>
          </a:p>
        </p:txBody>
      </p:sp>
      <p:sp>
        <p:nvSpPr>
          <p:cNvPr id="383" name="Google Shape;383;p41"/>
          <p:cNvSpPr/>
          <p:nvPr/>
        </p:nvSpPr>
        <p:spPr>
          <a:xfrm>
            <a:off x="626800" y="326750"/>
            <a:ext cx="4337100" cy="771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1"/>
          <p:cNvSpPr/>
          <p:nvPr/>
        </p:nvSpPr>
        <p:spPr>
          <a:xfrm>
            <a:off x="652150" y="536625"/>
            <a:ext cx="75222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cap="small">
                <a:solidFill>
                  <a:srgbClr val="F4F0E2"/>
                </a:solidFill>
              </a:rPr>
              <a:t>Sections</a:t>
            </a:r>
            <a:endParaRPr b="1" sz="3600" cap="small">
              <a:solidFill>
                <a:srgbClr val="F4F0E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2"/>
          <p:cNvSpPr txBox="1"/>
          <p:nvPr>
            <p:ph type="title"/>
          </p:nvPr>
        </p:nvSpPr>
        <p:spPr>
          <a:xfrm>
            <a:off x="688199" y="2444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Discussion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2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391" name="Google Shape;391;p42"/>
          <p:cNvSpPr txBox="1"/>
          <p:nvPr>
            <p:ph idx="1" type="body"/>
          </p:nvPr>
        </p:nvSpPr>
        <p:spPr>
          <a:xfrm>
            <a:off x="703350" y="1163125"/>
            <a:ext cx="7737300" cy="44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DL  ≠ Magic.</a:t>
            </a:r>
            <a:endParaRPr sz="1800"/>
          </a:p>
          <a:p>
            <a:pPr indent="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Production level models requires large amounts of rich data.</a:t>
            </a:r>
            <a:endParaRPr sz="1800"/>
          </a:p>
          <a:p>
            <a:pPr indent="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DL seems to improve traditional approaches "earlier" in the binary balanced task.</a:t>
            </a:r>
            <a:endParaRPr sz="1800"/>
          </a:p>
          <a:p>
            <a:pPr indent="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If trained appropriately, improves traditional approaches with small data but not small enough for most medical phyisics problems.</a:t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/>
          <p:nvPr/>
        </p:nvSpPr>
        <p:spPr>
          <a:xfrm>
            <a:off x="3320100" y="2382750"/>
            <a:ext cx="2503800" cy="20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cap="small">
              <a:solidFill>
                <a:srgbClr val="F4F0E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 cap="small">
                <a:solidFill>
                  <a:schemeClr val="accent1"/>
                </a:solidFill>
              </a:rPr>
              <a:t>Thank You, </a:t>
            </a:r>
            <a:endParaRPr b="1" i="1" sz="3600" cap="small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 cap="small">
                <a:solidFill>
                  <a:schemeClr val="accent1"/>
                </a:solidFill>
              </a:rPr>
              <a:t>Questions?</a:t>
            </a:r>
            <a:endParaRPr b="1" i="1" sz="3600" cap="small">
              <a:solidFill>
                <a:schemeClr val="accent1"/>
              </a:solidFill>
            </a:endParaRPr>
          </a:p>
        </p:txBody>
      </p:sp>
      <p:sp>
        <p:nvSpPr>
          <p:cNvPr id="397" name="Google Shape;397;p43"/>
          <p:cNvSpPr/>
          <p:nvPr/>
        </p:nvSpPr>
        <p:spPr>
          <a:xfrm>
            <a:off x="626800" y="326750"/>
            <a:ext cx="4337100" cy="771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3"/>
          <p:cNvSpPr/>
          <p:nvPr/>
        </p:nvSpPr>
        <p:spPr>
          <a:xfrm>
            <a:off x="652150" y="536625"/>
            <a:ext cx="75222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cap="small">
              <a:solidFill>
                <a:srgbClr val="F4F0E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688199" y="2444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682225" y="1325375"/>
            <a:ext cx="15537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50" y="1775775"/>
            <a:ext cx="8266102" cy="411884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2608200" y="1325375"/>
            <a:ext cx="39276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333333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Diagnosis Diabetic Retinopathy</a:t>
            </a:r>
            <a:endParaRPr b="1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688199" y="2444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Question</a:t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682225" y="1325375"/>
            <a:ext cx="15537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3245275" y="2129450"/>
            <a:ext cx="24276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Is life that easy?</a:t>
            </a:r>
            <a:endParaRPr/>
          </a:p>
        </p:txBody>
      </p:sp>
      <p:sp>
        <p:nvSpPr>
          <p:cNvPr id="75" name="Google Shape;75;p14"/>
          <p:cNvSpPr txBox="1"/>
          <p:nvPr>
            <p:ph type="title"/>
          </p:nvPr>
        </p:nvSpPr>
        <p:spPr>
          <a:xfrm>
            <a:off x="912000" y="3081725"/>
            <a:ext cx="73200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Can we do the same in our images and problems?</a:t>
            </a:r>
            <a:endParaRPr/>
          </a:p>
        </p:txBody>
      </p:sp>
      <p:sp>
        <p:nvSpPr>
          <p:cNvPr id="76" name="Google Shape;76;p14"/>
          <p:cNvSpPr txBox="1"/>
          <p:nvPr>
            <p:ph type="title"/>
          </p:nvPr>
        </p:nvSpPr>
        <p:spPr>
          <a:xfrm>
            <a:off x="4327975" y="2793150"/>
            <a:ext cx="2622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=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688199" y="2444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Performance as a function of the # data available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503" y="1256725"/>
            <a:ext cx="6660985" cy="479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503" y="1256725"/>
            <a:ext cx="6660985" cy="47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2885025" y="4331250"/>
            <a:ext cx="41001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AA84F"/>
                </a:solidFill>
              </a:rPr>
              <a:t>Medical Physics</a:t>
            </a:r>
            <a:endParaRPr sz="3000">
              <a:solidFill>
                <a:srgbClr val="6AA84F"/>
              </a:solidFill>
            </a:endParaRPr>
          </a:p>
        </p:txBody>
      </p:sp>
      <p:cxnSp>
        <p:nvCxnSpPr>
          <p:cNvPr id="91" name="Google Shape;91;p16"/>
          <p:cNvCxnSpPr>
            <a:stCxn id="90" idx="1"/>
            <a:endCxn id="92" idx="0"/>
          </p:cNvCxnSpPr>
          <p:nvPr/>
        </p:nvCxnSpPr>
        <p:spPr>
          <a:xfrm flipH="1">
            <a:off x="2169525" y="4684350"/>
            <a:ext cx="715500" cy="7899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" name="Google Shape;92;p16"/>
          <p:cNvSpPr/>
          <p:nvPr/>
        </p:nvSpPr>
        <p:spPr>
          <a:xfrm>
            <a:off x="1966425" y="5474150"/>
            <a:ext cx="405900" cy="55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688199" y="2444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Performance as a function of the # data available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503" y="1256725"/>
            <a:ext cx="6660985" cy="47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1547825" y="4738700"/>
            <a:ext cx="912900" cy="920700"/>
          </a:xfrm>
          <a:prstGeom prst="ellipse">
            <a:avLst/>
          </a:prstGeom>
          <a:solidFill>
            <a:srgbClr val="FF0000">
              <a:alpha val="0"/>
            </a:srgbClr>
          </a:solidFill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2885025" y="3978150"/>
            <a:ext cx="41001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AA84F"/>
                </a:solidFill>
              </a:rPr>
              <a:t>DL  &lt;  Ridge ?!</a:t>
            </a:r>
            <a:endParaRPr sz="3000">
              <a:solidFill>
                <a:srgbClr val="6AA84F"/>
              </a:solidFill>
            </a:endParaRPr>
          </a:p>
        </p:txBody>
      </p:sp>
      <p:cxnSp>
        <p:nvCxnSpPr>
          <p:cNvPr id="102" name="Google Shape;102;p17"/>
          <p:cNvCxnSpPr>
            <a:stCxn id="101" idx="1"/>
            <a:endCxn id="100" idx="7"/>
          </p:cNvCxnSpPr>
          <p:nvPr/>
        </p:nvCxnSpPr>
        <p:spPr>
          <a:xfrm flipH="1">
            <a:off x="2327025" y="4331250"/>
            <a:ext cx="558000" cy="5424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" name="Google Shape;103;p17"/>
          <p:cNvSpPr txBox="1"/>
          <p:nvPr>
            <p:ph type="title"/>
          </p:nvPr>
        </p:nvSpPr>
        <p:spPr>
          <a:xfrm>
            <a:off x="688199" y="244404"/>
            <a:ext cx="7767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Performance as a function of the # data available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1315800" y="2163700"/>
            <a:ext cx="65124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Our problem:  When small data is too small?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397150" y="6324125"/>
            <a:ext cx="3443700" cy="360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00" y="3220950"/>
            <a:ext cx="352425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SF titles and dividers">
  <a:themeElements>
    <a:clrScheme name="Custom 2">
      <a:dk1>
        <a:srgbClr val="000000"/>
      </a:dk1>
      <a:lt1>
        <a:srgbClr val="FFFFFF"/>
      </a:lt1>
      <a:dk2>
        <a:srgbClr val="00543C"/>
      </a:dk2>
      <a:lt2>
        <a:srgbClr val="EEECE1"/>
      </a:lt2>
      <a:accent1>
        <a:srgbClr val="FCBA2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ustom 2">
      <a:dk1>
        <a:srgbClr val="000000"/>
      </a:dk1>
      <a:lt1>
        <a:srgbClr val="FFFFFF"/>
      </a:lt1>
      <a:dk2>
        <a:srgbClr val="00543C"/>
      </a:dk2>
      <a:lt2>
        <a:srgbClr val="EEECE1"/>
      </a:lt2>
      <a:accent1>
        <a:srgbClr val="FCBA2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