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Average"/>
      <p:regular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6DA453D-7B61-4490-931B-7B75932B0970}">
  <a:tblStyle styleId="{76DA453D-7B61-4490-931B-7B75932B09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Average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1e6b38b4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1e6b38b4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11e6b38b4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11e6b38b4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Nash is upper left - you don’t have fear that neighbor will steal your property, etc.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DS is to cooperate - if player 2 cooperates and player 1 defects, bad in the context of commonwealth - player 1 goes to jail or gets a fine and player 2 experiences inconvenience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Nash is pareto optimal</a:t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1e6b38b4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1e6b38b4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11e6b38b4_0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11e6b38b4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time permits - Hardin, Oppenheimer, Margalit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1e6b38b4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1e6b38b4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11e6b38b4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11e6b38b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Blockchain: definition, use-cases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11e6b38b4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11e6b38b4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 to essay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11e6b38b4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11e6b38b4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11e6b38b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11e6b38b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11e6b38b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11e6b38b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Wont be talking about hume in this presentation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11e6b38b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11e6b38b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Establishment of civil gov’t crucial institution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Implications of this institution - what does this permit to take place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11e6b38b4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11e6b38b4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11e6b38b4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11e6b38b4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Cooperate = don’t vandalize neighbor’s property etc. but also do not have the fear that neighbor will steal property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Nash first, then strategy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11e6b38b4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11e6b38b4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rational - define pareto inferior/superior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are incentivized to attack their neighbor and steal his property, but this leads to everyone being worse off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context of state of nature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1e6b38b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1e6b38b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1e6b38b4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1e6b38b4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Institutions, Game Theory, and Philosophy</a:t>
            </a:r>
            <a:endParaRPr/>
          </a:p>
        </p:txBody>
      </p:sp>
      <p:sp>
        <p:nvSpPr>
          <p:cNvPr id="60" name="Google Shape;60;p13"/>
          <p:cNvSpPr txBox="1"/>
          <p:nvPr>
            <p:ph idx="4294967295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Nina Macaraig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Cooperation Game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87900" y="1489824"/>
            <a:ext cx="2568000" cy="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graphicFrame>
        <p:nvGraphicFramePr>
          <p:cNvPr id="125" name="Google Shape;125;p22"/>
          <p:cNvGraphicFramePr/>
          <p:nvPr/>
        </p:nvGraphicFramePr>
        <p:xfrm>
          <a:off x="1587100" y="176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{76DA453D-7B61-4490-931B-7B75932B0970}</a:tableStyleId>
              </a:tblPr>
              <a:tblGrid>
                <a:gridCol w="1296050"/>
                <a:gridCol w="1296050"/>
                <a:gridCol w="1296050"/>
                <a:gridCol w="1296050"/>
              </a:tblGrid>
              <a:tr h="55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Player 2</a:t>
                      </a:r>
                      <a:endParaRPr b="1"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5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Cooperate</a:t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Defect</a:t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4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Player 1</a:t>
                      </a:r>
                      <a:endParaRPr b="1"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Cooperate</a:t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8,8</a:t>
                      </a:r>
                      <a:endParaRPr sz="25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4,2</a:t>
                      </a:r>
                      <a:endParaRPr sz="25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4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Defect</a:t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2,4</a:t>
                      </a:r>
                      <a:endParaRPr sz="25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3,3</a:t>
                      </a:r>
                      <a:endParaRPr sz="25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1027450" y="803725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Commonwealth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87900" y="1489824"/>
            <a:ext cx="2568000" cy="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graphicFrame>
        <p:nvGraphicFramePr>
          <p:cNvPr id="132" name="Google Shape;132;p23"/>
          <p:cNvGraphicFramePr/>
          <p:nvPr/>
        </p:nvGraphicFramePr>
        <p:xfrm>
          <a:off x="688250" y="188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{76DA453D-7B61-4490-931B-7B75932B0970}</a:tableStyleId>
              </a:tblPr>
              <a:tblGrid>
                <a:gridCol w="1296050"/>
                <a:gridCol w="1296050"/>
                <a:gridCol w="1296050"/>
                <a:gridCol w="1296050"/>
              </a:tblGrid>
              <a:tr h="55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Player 2</a:t>
                      </a:r>
                      <a:endParaRPr b="1"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5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Cooperate</a:t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Defect</a:t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4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Player 1</a:t>
                      </a:r>
                      <a:endParaRPr b="1"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Cooperate</a:t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rgbClr val="980000"/>
                          </a:solidFill>
                        </a:rPr>
                        <a:t>8,8</a:t>
                      </a:r>
                      <a:endParaRPr b="1" sz="2800">
                        <a:solidFill>
                          <a:srgbClr val="980000"/>
                        </a:solidFill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4,2</a:t>
                      </a:r>
                      <a:endParaRPr sz="25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4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Defect</a:t>
                      </a:r>
                      <a:endParaRPr sz="18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2,4</a:t>
                      </a:r>
                      <a:endParaRPr sz="25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3,3</a:t>
                      </a:r>
                      <a:endParaRPr sz="2500"/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3" name="Google Shape;133;p23"/>
          <p:cNvSpPr txBox="1"/>
          <p:nvPr/>
        </p:nvSpPr>
        <p:spPr>
          <a:xfrm>
            <a:off x="6205450" y="610175"/>
            <a:ext cx="22644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Outcome in the Commonwealth is Pareto superior, with the strongly dominant strategy being to cooperate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Commonwealth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When there is some form of a central institution precluding certain behaviors (stealing, attacking neighbor, etc.), people will be incentivized to cooperate and will move to a Pareto optimal equilibrium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In the real world this means people will respect their neighbor’s property and create efficiency in production (patents, etc.)</a:t>
            </a:r>
            <a:endParaRPr b="1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265500" y="57215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Contemporary Ideas</a:t>
            </a:r>
            <a:endParaRPr/>
          </a:p>
        </p:txBody>
      </p:sp>
      <p:sp>
        <p:nvSpPr>
          <p:cNvPr id="145" name="Google Shape;145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Coordination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Prisoners’ Dilemma</a:t>
            </a:r>
            <a:endParaRPr/>
          </a:p>
        </p:txBody>
      </p:sp>
      <p:sp>
        <p:nvSpPr>
          <p:cNvPr id="146" name="Google Shape;146;p2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825" y="2571750"/>
            <a:ext cx="2892550" cy="18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III. Modern Applications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549700"/>
            <a:ext cx="432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This idea of using institutions translates into modern-day, where we can implement certain technologies to correct for issues of defection/non-cooperation.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875" y="1400775"/>
            <a:ext cx="3943425" cy="24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Modern-day Solutions 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519450" y="1152475"/>
            <a:ext cx="83130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988" y="1325625"/>
            <a:ext cx="6394026" cy="334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Blockchain Functions as an Institution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35280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technology creates a sense of trust between parties, and enforces interactions securely and accurately.  It mitigates any defection that may prevent or occur within a mutually improving exchange.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375" y="1349188"/>
            <a:ext cx="3667687" cy="24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IV. Conclusion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Problems of non-cooperation/defection exist due to incentive structure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Institutions can correct for some of these troubles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Technology as a viable solution and institution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80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Institutions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752900"/>
            <a:ext cx="481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Can be thought of as organizations created for fulfilling a societal purpose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Guide behaviors, encourage interactions, precluding harmful exchanges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Systematize emotions, beliefs, practices, ideas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Examples include marriage, religion, language, etc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Byproducts include rules, conventions, customs, and laws</a:t>
            </a:r>
            <a:endParaRPr b="1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675" y="976600"/>
            <a:ext cx="3192700" cy="31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Thesis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 embark on the following tasks: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romanUcPeriod"/>
            </a:pPr>
            <a:r>
              <a:rPr b="1" lang="en">
                <a:solidFill>
                  <a:srgbClr val="FFFFFF"/>
                </a:solidFill>
              </a:rPr>
              <a:t>An investigation of Hobbes and Hume to understand institutions in terms of civil government and property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romanUcPeriod"/>
            </a:pPr>
            <a:r>
              <a:rPr b="1" lang="en">
                <a:solidFill>
                  <a:srgbClr val="FFFFFF"/>
                </a:solidFill>
              </a:rPr>
              <a:t>An analysis of contemporary work pertaining to institutions and issues of collective action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romanUcPeriod"/>
            </a:pPr>
            <a:r>
              <a:rPr b="1" lang="en">
                <a:solidFill>
                  <a:srgbClr val="FFFFFF"/>
                </a:solidFill>
              </a:rPr>
              <a:t>An application of theoretical frameworks to modern-day technology in effort to resolve problems of human behavior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 rely on game theory and economic principles to guide my examinations.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65500" y="275000"/>
            <a:ext cx="4045200" cy="9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SzPts val="4200"/>
              <a:buAutoNum type="romanUcPeriod"/>
            </a:pPr>
            <a:r>
              <a:rPr lang="en"/>
              <a:t>Historical </a:t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thinkers I investigate is Thomas Hobbes and his </a:t>
            </a:r>
            <a:r>
              <a:rPr i="1" lang="en"/>
              <a:t>Leviathan</a:t>
            </a:r>
            <a:r>
              <a:rPr lang="en"/>
              <a:t>.  The main points of his theory are the following: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State of Nature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Laws of Nature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Sovereign and the Commonwealth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the transition from 1 - 3 takes place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675" y="1394702"/>
            <a:ext cx="2546300" cy="34844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Theory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287950" y="504950"/>
            <a:ext cx="4544400" cy="40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To Hobbes I apply a game theoretic analysis to model his SON versus Commonwealth. This requires the following assumptions:</a:t>
            </a:r>
            <a:endParaRPr b="1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b="1" lang="en" sz="1600">
                <a:solidFill>
                  <a:srgbClr val="FFFFFF"/>
                </a:solidFill>
              </a:rPr>
              <a:t>Humans are rational agents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b="1" lang="en" sz="1600">
                <a:solidFill>
                  <a:srgbClr val="FFFFFF"/>
                </a:solidFill>
              </a:rPr>
              <a:t>They are utility-maximizers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b="1" lang="en" sz="1600">
                <a:solidFill>
                  <a:srgbClr val="FFFFFF"/>
                </a:solidFill>
              </a:rPr>
              <a:t>They are self-interested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b="1" lang="en" sz="1600">
                <a:solidFill>
                  <a:srgbClr val="FFFFFF"/>
                </a:solidFill>
              </a:rPr>
              <a:t>People have common goals and desires for resources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b="1" lang="en" sz="1600">
                <a:solidFill>
                  <a:srgbClr val="FFFFFF"/>
                </a:solidFill>
              </a:rPr>
              <a:t>Goods exist under a scarcity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00" y="1312700"/>
            <a:ext cx="3178151" cy="302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70650" y="22870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Prisoners’ Dilemma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795125" y="2800250"/>
            <a:ext cx="20571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2085350" y="104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{76DA453D-7B61-4490-931B-7B75932B0970}</a:tableStyleId>
              </a:tblPr>
              <a:tblGrid>
                <a:gridCol w="1159275"/>
                <a:gridCol w="1159275"/>
                <a:gridCol w="1159275"/>
                <a:gridCol w="1159275"/>
              </a:tblGrid>
              <a:tr h="626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Player 2</a:t>
                      </a:r>
                      <a:endParaRPr b="1" sz="1800"/>
                    </a:p>
                  </a:txBody>
                  <a:tcPr marT="25400" marB="25400" marR="25400" marL="25400" anchor="b"/>
                </a:tc>
                <a:tc hMerge="1"/>
              </a:tr>
              <a:tr h="626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Cooperate</a:t>
                      </a:r>
                      <a:endParaRPr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Defect</a:t>
                      </a:r>
                      <a:endParaRPr sz="1800"/>
                    </a:p>
                  </a:txBody>
                  <a:tcPr marT="25400" marB="25400" marR="25400" marL="25400" anchor="b"/>
                </a:tc>
              </a:tr>
              <a:tr h="6263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Player 1</a:t>
                      </a:r>
                      <a:endParaRPr b="1"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Cooperate</a:t>
                      </a:r>
                      <a:endParaRPr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8,8</a:t>
                      </a:r>
                      <a:endParaRPr sz="25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1,9</a:t>
                      </a:r>
                      <a:endParaRPr sz="2500"/>
                    </a:p>
                  </a:txBody>
                  <a:tcPr marT="25400" marB="25400" marR="25400" marL="25400" anchor="b"/>
                </a:tc>
              </a:tr>
              <a:tr h="6263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Defect</a:t>
                      </a:r>
                      <a:endParaRPr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9,1</a:t>
                      </a:r>
                      <a:endParaRPr sz="25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3,3</a:t>
                      </a:r>
                      <a:endParaRPr sz="2500"/>
                    </a:p>
                  </a:txBody>
                  <a:tcPr marT="25400" marB="25400" marR="25400" marL="25400" anchor="b"/>
                </a:tc>
              </a:tr>
            </a:tbl>
          </a:graphicData>
        </a:graphic>
      </p:graphicFrame>
      <p:sp>
        <p:nvSpPr>
          <p:cNvPr id="96" name="Google Shape;96;p18"/>
          <p:cNvSpPr txBox="1"/>
          <p:nvPr/>
        </p:nvSpPr>
        <p:spPr>
          <a:xfrm>
            <a:off x="881550" y="3881875"/>
            <a:ext cx="73464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Cooperate = coexist and work with neighbor; increases chances of survival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Defect = steal from neighbor; decrease chances of survival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623400" y="69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Prisoners’ Dilemma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87900" y="1144125"/>
            <a:ext cx="8368200" cy="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795125" y="2800250"/>
            <a:ext cx="20571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4" name="Google Shape;104;p19"/>
          <p:cNvGraphicFramePr/>
          <p:nvPr/>
        </p:nvGraphicFramePr>
        <p:xfrm>
          <a:off x="3059525" y="152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{76DA453D-7B61-4490-931B-7B75932B0970}</a:tableStyleId>
              </a:tblPr>
              <a:tblGrid>
                <a:gridCol w="1159275"/>
                <a:gridCol w="1159275"/>
                <a:gridCol w="1159275"/>
                <a:gridCol w="1159275"/>
              </a:tblGrid>
              <a:tr h="626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Player 2</a:t>
                      </a:r>
                      <a:endParaRPr b="1" sz="1800"/>
                    </a:p>
                  </a:txBody>
                  <a:tcPr marT="25400" marB="25400" marR="25400" marL="25400" anchor="b"/>
                </a:tc>
                <a:tc hMerge="1"/>
              </a:tr>
              <a:tr h="626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Cooperate</a:t>
                      </a:r>
                      <a:endParaRPr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Defect</a:t>
                      </a:r>
                      <a:endParaRPr sz="1800"/>
                    </a:p>
                  </a:txBody>
                  <a:tcPr marT="25400" marB="25400" marR="25400" marL="25400" anchor="b"/>
                </a:tc>
              </a:tr>
              <a:tr h="6263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Player 1</a:t>
                      </a:r>
                      <a:endParaRPr b="1"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Cooperate</a:t>
                      </a:r>
                      <a:endParaRPr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8,8</a:t>
                      </a:r>
                      <a:endParaRPr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1,9</a:t>
                      </a:r>
                      <a:endParaRPr sz="1800"/>
                    </a:p>
                  </a:txBody>
                  <a:tcPr marT="25400" marB="25400" marR="25400" marL="25400" anchor="b"/>
                </a:tc>
              </a:tr>
              <a:tr h="6263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Defect</a:t>
                      </a:r>
                      <a:endParaRPr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9,1</a:t>
                      </a:r>
                      <a:endParaRPr sz="1800"/>
                    </a:p>
                  </a:txBody>
                  <a:tcPr marT="25400" marB="25400" marR="25400" marL="254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980000"/>
                          </a:solidFill>
                        </a:rPr>
                        <a:t>3,3</a:t>
                      </a:r>
                      <a:endParaRPr b="1" sz="3000">
                        <a:solidFill>
                          <a:srgbClr val="980000"/>
                        </a:solidFill>
                      </a:endParaRPr>
                    </a:p>
                  </a:txBody>
                  <a:tcPr marT="25400" marB="25400" marR="25400" marL="25400" anchor="b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5" name="Google Shape;105;p19"/>
          <p:cNvSpPr txBox="1"/>
          <p:nvPr/>
        </p:nvSpPr>
        <p:spPr>
          <a:xfrm>
            <a:off x="311700" y="1803025"/>
            <a:ext cx="2541000" cy="23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Both players are led to exist at the Pareto inferior outcome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Defecting is also a strongly dominant strategy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in SON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Non-cooperation/defection is an issue without institutions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People will exist at an outcome in which they are worse off, given the assumptions that they are rational agents and utility maximizers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Dominant strategy is to defect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Communication has no bearing and alone cannot encourage cooperation</a:t>
            </a:r>
            <a:endParaRPr>
              <a:solidFill>
                <a:srgbClr val="FFFFFF"/>
              </a:solidFill>
            </a:endParaRPr>
          </a:p>
          <a:p>
            <a:pPr indent="-22860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</a:t>
            </a:r>
            <a:r>
              <a:rPr b="1" lang="en" sz="2000">
                <a:solidFill>
                  <a:srgbClr val="FFFFFF"/>
                </a:solidFill>
              </a:rPr>
              <a:t>mplication: Without at least some central institution to enforce rights and incentivize behaviors, people will move to a lower equilibrium on the payoff matrix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Commonwealth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249600" y="1079625"/>
            <a:ext cx="4538400" cy="35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The only way to transition out of a State of Nature is to create social contracts and recognize some form of a central institution for enforcement - Social Contract Theory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en">
                <a:solidFill>
                  <a:srgbClr val="FFFFFF"/>
                </a:solidFill>
              </a:rPr>
              <a:t>This means changing the payoff structure such that people will want to cooperate with one another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249" y="479163"/>
            <a:ext cx="3595999" cy="418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