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51206400" cy="32918400"/>
  <p:notesSz cx="6858000" cy="91440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0"/>
    <p:restoredTop sz="94604"/>
  </p:normalViewPr>
  <p:slideViewPr>
    <p:cSldViewPr snapToGrid="0" snapToObjects="1">
      <p:cViewPr>
        <p:scale>
          <a:sx n="20" d="100"/>
          <a:sy n="20" d="100"/>
        </p:scale>
        <p:origin x="912"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158EB-BE63-154E-AD3D-49328EF9A664}" type="datetimeFigureOut">
              <a:rPr lang="en-US" smtClean="0"/>
              <a:t>4/6/16</a:t>
            </a:fld>
            <a:endParaRPr lang="en-US"/>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786DF-59C3-DE42-924E-6852C23B27B0}" type="slidenum">
              <a:rPr lang="en-US" smtClean="0"/>
              <a:t>‹#›</a:t>
            </a:fld>
            <a:endParaRPr lang="en-US"/>
          </a:p>
        </p:txBody>
      </p:sp>
    </p:spTree>
    <p:extLst>
      <p:ext uri="{BB962C8B-B14F-4D97-AF65-F5344CB8AC3E}">
        <p14:creationId xmlns:p14="http://schemas.microsoft.com/office/powerpoint/2010/main" val="1456748696"/>
      </p:ext>
    </p:extLst>
  </p:cSld>
  <p:clrMap bg1="lt1" tx1="dk1" bg2="lt2" tx2="dk2" accent1="accent1" accent2="accent2" accent3="accent3" accent4="accent4" accent5="accent5" accent6="accent6" hlink="hlink" folHlink="folHlink"/>
  <p:notesStyle>
    <a:lvl1pPr marL="0" algn="l" defTabSz="4037990" rtl="0" eaLnBrk="1" latinLnBrk="0" hangingPunct="1">
      <a:defRPr sz="5299" kern="1200">
        <a:solidFill>
          <a:schemeClr val="tx1"/>
        </a:solidFill>
        <a:latin typeface="+mn-lt"/>
        <a:ea typeface="+mn-ea"/>
        <a:cs typeface="+mn-cs"/>
      </a:defRPr>
    </a:lvl1pPr>
    <a:lvl2pPr marL="2018995" algn="l" defTabSz="4037990" rtl="0" eaLnBrk="1" latinLnBrk="0" hangingPunct="1">
      <a:defRPr sz="5299" kern="1200">
        <a:solidFill>
          <a:schemeClr val="tx1"/>
        </a:solidFill>
        <a:latin typeface="+mn-lt"/>
        <a:ea typeface="+mn-ea"/>
        <a:cs typeface="+mn-cs"/>
      </a:defRPr>
    </a:lvl2pPr>
    <a:lvl3pPr marL="4037990" algn="l" defTabSz="4037990" rtl="0" eaLnBrk="1" latinLnBrk="0" hangingPunct="1">
      <a:defRPr sz="5299" kern="1200">
        <a:solidFill>
          <a:schemeClr val="tx1"/>
        </a:solidFill>
        <a:latin typeface="+mn-lt"/>
        <a:ea typeface="+mn-ea"/>
        <a:cs typeface="+mn-cs"/>
      </a:defRPr>
    </a:lvl3pPr>
    <a:lvl4pPr marL="6056986" algn="l" defTabSz="4037990" rtl="0" eaLnBrk="1" latinLnBrk="0" hangingPunct="1">
      <a:defRPr sz="5299" kern="1200">
        <a:solidFill>
          <a:schemeClr val="tx1"/>
        </a:solidFill>
        <a:latin typeface="+mn-lt"/>
        <a:ea typeface="+mn-ea"/>
        <a:cs typeface="+mn-cs"/>
      </a:defRPr>
    </a:lvl4pPr>
    <a:lvl5pPr marL="8075981" algn="l" defTabSz="4037990" rtl="0" eaLnBrk="1" latinLnBrk="0" hangingPunct="1">
      <a:defRPr sz="5299" kern="1200">
        <a:solidFill>
          <a:schemeClr val="tx1"/>
        </a:solidFill>
        <a:latin typeface="+mn-lt"/>
        <a:ea typeface="+mn-ea"/>
        <a:cs typeface="+mn-cs"/>
      </a:defRPr>
    </a:lvl5pPr>
    <a:lvl6pPr marL="10094976" algn="l" defTabSz="4037990" rtl="0" eaLnBrk="1" latinLnBrk="0" hangingPunct="1">
      <a:defRPr sz="5299" kern="1200">
        <a:solidFill>
          <a:schemeClr val="tx1"/>
        </a:solidFill>
        <a:latin typeface="+mn-lt"/>
        <a:ea typeface="+mn-ea"/>
        <a:cs typeface="+mn-cs"/>
      </a:defRPr>
    </a:lvl6pPr>
    <a:lvl7pPr marL="12113971" algn="l" defTabSz="4037990" rtl="0" eaLnBrk="1" latinLnBrk="0" hangingPunct="1">
      <a:defRPr sz="5299" kern="1200">
        <a:solidFill>
          <a:schemeClr val="tx1"/>
        </a:solidFill>
        <a:latin typeface="+mn-lt"/>
        <a:ea typeface="+mn-ea"/>
        <a:cs typeface="+mn-cs"/>
      </a:defRPr>
    </a:lvl7pPr>
    <a:lvl8pPr marL="14132966" algn="l" defTabSz="4037990" rtl="0" eaLnBrk="1" latinLnBrk="0" hangingPunct="1">
      <a:defRPr sz="5299" kern="1200">
        <a:solidFill>
          <a:schemeClr val="tx1"/>
        </a:solidFill>
        <a:latin typeface="+mn-lt"/>
        <a:ea typeface="+mn-ea"/>
        <a:cs typeface="+mn-cs"/>
      </a:defRPr>
    </a:lvl8pPr>
    <a:lvl9pPr marL="16151962" algn="l" defTabSz="4037990" rtl="0" eaLnBrk="1" latinLnBrk="0" hangingPunct="1">
      <a:defRPr sz="5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8700" y="1143000"/>
            <a:ext cx="4800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786DF-59C3-DE42-924E-6852C23B27B0}" type="slidenum">
              <a:rPr lang="en-US" smtClean="0"/>
              <a:t>1</a:t>
            </a:fld>
            <a:endParaRPr lang="en-US"/>
          </a:p>
        </p:txBody>
      </p:sp>
    </p:spTree>
    <p:extLst>
      <p:ext uri="{BB962C8B-B14F-4D97-AF65-F5344CB8AC3E}">
        <p14:creationId xmlns:p14="http://schemas.microsoft.com/office/powerpoint/2010/main" val="1989352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smtClean="0"/>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2B34CE-86D1-B846-97AF-CDC75A0136EE}"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50398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B34CE-86D1-B846-97AF-CDC75A0136EE}"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17729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B34CE-86D1-B846-97AF-CDC75A0136EE}"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208077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2B34CE-86D1-B846-97AF-CDC75A0136EE}"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415922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smtClean="0"/>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2B34CE-86D1-B846-97AF-CDC75A0136EE}" type="datetimeFigureOut">
              <a:rPr lang="en-US" smtClean="0"/>
              <a:t>4/6/16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1730441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B34CE-86D1-B846-97AF-CDC75A0136EE}"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194444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smtClean="0"/>
              <a:t>Click to 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2B34CE-86D1-B846-97AF-CDC75A0136EE}" type="datetimeFigureOut">
              <a:rPr lang="en-US" smtClean="0"/>
              <a:t>4/6/16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193064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2B34CE-86D1-B846-97AF-CDC75A0136EE}" type="datetimeFigureOut">
              <a:rPr lang="en-US" smtClean="0"/>
              <a:t>4/6/16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184734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2B34CE-86D1-B846-97AF-CDC75A0136EE}" type="datetimeFigureOut">
              <a:rPr lang="en-US" smtClean="0"/>
              <a:t>4/6/16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51391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B34CE-86D1-B846-97AF-CDC75A0136EE}"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29897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2B34CE-86D1-B846-97AF-CDC75A0136EE}" type="datetimeFigureOut">
              <a:rPr lang="en-US" smtClean="0"/>
              <a:t>4/6/16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AEACC-1CDB-924E-9AE3-F5CEE8376DC7}" type="slidenum">
              <a:rPr lang="en-US" smtClean="0"/>
              <a:t>‹#›</a:t>
            </a:fld>
            <a:endParaRPr lang="en-US"/>
          </a:p>
        </p:txBody>
      </p:sp>
    </p:spTree>
    <p:extLst>
      <p:ext uri="{BB962C8B-B14F-4D97-AF65-F5344CB8AC3E}">
        <p14:creationId xmlns:p14="http://schemas.microsoft.com/office/powerpoint/2010/main" val="82856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052B34CE-86D1-B846-97AF-CDC75A0136EE}" type="datetimeFigureOut">
              <a:rPr lang="en-US" smtClean="0"/>
              <a:t>4/6/16</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6E2AEACC-1CDB-924E-9AE3-F5CEE8376DC7}" type="slidenum">
              <a:rPr lang="en-US" smtClean="0"/>
              <a:t>‹#›</a:t>
            </a:fld>
            <a:endParaRPr lang="en-US"/>
          </a:p>
        </p:txBody>
      </p:sp>
    </p:spTree>
    <p:extLst>
      <p:ext uri="{BB962C8B-B14F-4D97-AF65-F5344CB8AC3E}">
        <p14:creationId xmlns:p14="http://schemas.microsoft.com/office/powerpoint/2010/main" val="1728671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120" y="1255759"/>
            <a:ext cx="49367685" cy="1234372"/>
          </a:xfrm>
        </p:spPr>
        <p:txBody>
          <a:bodyPr>
            <a:noAutofit/>
          </a:bodyPr>
          <a:lstStyle/>
          <a:p>
            <a:pPr algn="ctr"/>
            <a:r>
              <a:rPr lang="en-US" sz="15000" dirty="0">
                <a:latin typeface="Gill Sans" charset="0"/>
                <a:ea typeface="Gill Sans" charset="0"/>
                <a:cs typeface="Gill Sans" charset="0"/>
              </a:rPr>
              <a:t>Reparations for Slavery in the United States </a:t>
            </a:r>
          </a:p>
        </p:txBody>
      </p:sp>
      <p:sp>
        <p:nvSpPr>
          <p:cNvPr id="5" name="Content Placeholder 4"/>
          <p:cNvSpPr>
            <a:spLocks noGrp="1"/>
          </p:cNvSpPr>
          <p:nvPr>
            <p:ph sz="half" idx="1"/>
          </p:nvPr>
        </p:nvSpPr>
        <p:spPr>
          <a:xfrm>
            <a:off x="638029" y="4857071"/>
            <a:ext cx="16203167" cy="14244418"/>
          </a:xfrm>
        </p:spPr>
        <p:txBody>
          <a:bodyPr>
            <a:normAutofit fontScale="25000" lnSpcReduction="20000"/>
          </a:bodyPr>
          <a:lstStyle/>
          <a:p>
            <a:pPr marL="0" indent="0">
              <a:lnSpc>
                <a:spcPct val="120000"/>
              </a:lnSpc>
              <a:buNone/>
            </a:pPr>
            <a:endParaRPr lang="en-US" sz="19200" dirty="0" smtClean="0">
              <a:latin typeface="Gill Sans" charset="0"/>
              <a:ea typeface="Gill Sans" charset="0"/>
              <a:cs typeface="Gill Sans" charset="0"/>
            </a:endParaRPr>
          </a:p>
          <a:p>
            <a:pPr marL="0" indent="0">
              <a:lnSpc>
                <a:spcPct val="120000"/>
              </a:lnSpc>
              <a:buNone/>
            </a:pPr>
            <a:r>
              <a:rPr lang="en-US" sz="16000" dirty="0" smtClean="0">
                <a:latin typeface="Gill Sans" charset="0"/>
                <a:ea typeface="Gill Sans" charset="0"/>
                <a:cs typeface="Gill Sans" charset="0"/>
              </a:rPr>
              <a:t>After </a:t>
            </a:r>
            <a:r>
              <a:rPr lang="en-US" sz="16000" dirty="0">
                <a:latin typeface="Gill Sans" charset="0"/>
                <a:ea typeface="Gill Sans" charset="0"/>
                <a:cs typeface="Gill Sans" charset="0"/>
              </a:rPr>
              <a:t>the Civil War, freed slaves were promised “40 acres and a mule” to start new lives. This plan was opposed and following proposals for reparations have been opposed since. The majority of U.S. citizens believe that reparations are unnecessary because no living person is responsible for slavery, arguing that there is no “legacy of slavery.” However, others believe that African Americans today are still impacted by the vestiges of slavery. Thus, all U.S. citizens share responsibility for slavery’s legacy. This project explores the arguments for and against giving reparations to African Americans. </a:t>
            </a:r>
          </a:p>
          <a:p>
            <a:pPr marL="0" indent="0">
              <a:lnSpc>
                <a:spcPct val="120000"/>
              </a:lnSpc>
              <a:buNone/>
            </a:pPr>
            <a:r>
              <a:rPr lang="en-US" sz="16000" dirty="0">
                <a:latin typeface="Gill Sans" charset="0"/>
                <a:ea typeface="Gill Sans" charset="0"/>
                <a:cs typeface="Gill Sans" charset="0"/>
              </a:rPr>
              <a:t>Keywords: </a:t>
            </a:r>
            <a:r>
              <a:rPr lang="en-US" sz="16000" i="1" dirty="0">
                <a:latin typeface="Gill Sans" charset="0"/>
                <a:ea typeface="Gill Sans" charset="0"/>
                <a:cs typeface="Gill Sans" charset="0"/>
              </a:rPr>
              <a:t>reparations, “legacy of slavery,” collective </a:t>
            </a:r>
            <a:r>
              <a:rPr lang="en-US" sz="16000" i="1" dirty="0" smtClean="0">
                <a:latin typeface="Gill Sans" charset="0"/>
                <a:ea typeface="Gill Sans" charset="0"/>
                <a:cs typeface="Gill Sans" charset="0"/>
              </a:rPr>
              <a:t>responsibility</a:t>
            </a:r>
            <a:endParaRPr lang="en-US" sz="16000" dirty="0" smtClean="0">
              <a:latin typeface="Gill Sans" charset="0"/>
              <a:ea typeface="Gill Sans" charset="0"/>
              <a:cs typeface="Gill Sans" charset="0"/>
            </a:endParaRPr>
          </a:p>
          <a:p>
            <a:pPr marL="0" indent="0">
              <a:lnSpc>
                <a:spcPct val="120000"/>
              </a:lnSpc>
              <a:buNone/>
            </a:pPr>
            <a:endParaRPr lang="en-US" sz="16000" dirty="0">
              <a:latin typeface="Gill Sans" charset="0"/>
              <a:ea typeface="Gill Sans" charset="0"/>
              <a:cs typeface="Gill Sans" charset="0"/>
            </a:endParaRPr>
          </a:p>
          <a:p>
            <a:pPr marL="0" indent="0">
              <a:lnSpc>
                <a:spcPct val="120000"/>
              </a:lnSpc>
              <a:buNone/>
            </a:pPr>
            <a:r>
              <a:rPr lang="en-US" sz="16000" dirty="0" smtClean="0">
                <a:latin typeface="Gill Sans" charset="0"/>
                <a:ea typeface="Gill Sans" charset="0"/>
                <a:cs typeface="Gill Sans" charset="0"/>
              </a:rPr>
              <a:t>The </a:t>
            </a:r>
            <a:r>
              <a:rPr lang="en-US" sz="16000" dirty="0">
                <a:latin typeface="Gill Sans" charset="0"/>
                <a:ea typeface="Gill Sans" charset="0"/>
                <a:cs typeface="Gill Sans" charset="0"/>
              </a:rPr>
              <a:t>primary goal of reparations is to enable </a:t>
            </a:r>
            <a:r>
              <a:rPr lang="en-US" sz="16000" dirty="0" smtClean="0">
                <a:latin typeface="Gill Sans" charset="0"/>
                <a:ea typeface="Gill Sans" charset="0"/>
                <a:cs typeface="Gill Sans" charset="0"/>
              </a:rPr>
              <a:t>the </a:t>
            </a:r>
            <a:r>
              <a:rPr lang="en-US" sz="16000" dirty="0">
                <a:latin typeface="Gill Sans" charset="0"/>
                <a:ea typeface="Gill Sans" charset="0"/>
                <a:cs typeface="Gill Sans" charset="0"/>
              </a:rPr>
              <a:t>shackled runner to compete on an equal level with the runners who have not </a:t>
            </a:r>
            <a:r>
              <a:rPr lang="en-US" sz="16000" dirty="0" smtClean="0">
                <a:latin typeface="Gill Sans" charset="0"/>
                <a:ea typeface="Gill Sans" charset="0"/>
                <a:cs typeface="Gill Sans" charset="0"/>
              </a:rPr>
              <a:t>burdened </a:t>
            </a:r>
            <a:r>
              <a:rPr lang="en-US" sz="16000" dirty="0">
                <a:latin typeface="Gill Sans" charset="0"/>
                <a:ea typeface="Gill Sans" charset="0"/>
                <a:cs typeface="Gill Sans" charset="0"/>
              </a:rPr>
              <a:t>by chains for centuries and to counter the long history of racial discrimination against African Americans. Reparations are compensatory payments that are given to group of people who have been wronged in some </a:t>
            </a:r>
            <a:r>
              <a:rPr lang="en-US" sz="16000" dirty="0" smtClean="0">
                <a:latin typeface="Gill Sans" charset="0"/>
                <a:ea typeface="Gill Sans" charset="0"/>
                <a:cs typeface="Gill Sans" charset="0"/>
              </a:rPr>
              <a:t>way, </a:t>
            </a:r>
            <a:r>
              <a:rPr lang="en-US" sz="16000" dirty="0">
                <a:latin typeface="Gill Sans" charset="0"/>
                <a:ea typeface="Gill Sans" charset="0"/>
                <a:cs typeface="Gill Sans" charset="0"/>
              </a:rPr>
              <a:t>such as when the U.S government compensated Japanese Americans who had been forced into internment camps during World War II, and West Germany compensated Israel after the </a:t>
            </a:r>
            <a:r>
              <a:rPr lang="en-US" sz="16000" dirty="0" smtClean="0">
                <a:latin typeface="Gill Sans" charset="0"/>
                <a:ea typeface="Gill Sans" charset="0"/>
                <a:cs typeface="Gill Sans" charset="0"/>
              </a:rPr>
              <a:t>Holocaust</a:t>
            </a:r>
            <a:endParaRPr lang="en-US" sz="16000" dirty="0">
              <a:latin typeface="Gill Sans" charset="0"/>
              <a:ea typeface="Gill Sans" charset="0"/>
              <a:cs typeface="Gill Sans" charset="0"/>
            </a:endParaRPr>
          </a:p>
          <a:p>
            <a:pPr marL="0" indent="0">
              <a:lnSpc>
                <a:spcPct val="120000"/>
              </a:lnSpc>
              <a:buNone/>
            </a:pPr>
            <a:endParaRPr lang="en-US" sz="16000" b="1" dirty="0" smtClean="0">
              <a:latin typeface="Gill Sans" charset="0"/>
              <a:ea typeface="Gill Sans" charset="0"/>
              <a:cs typeface="Gill Sans" charset="0"/>
            </a:endParaRPr>
          </a:p>
        </p:txBody>
      </p:sp>
      <p:sp>
        <p:nvSpPr>
          <p:cNvPr id="6" name="Content Placeholder 5"/>
          <p:cNvSpPr>
            <a:spLocks noGrp="1"/>
          </p:cNvSpPr>
          <p:nvPr>
            <p:ph sz="half" idx="2"/>
          </p:nvPr>
        </p:nvSpPr>
        <p:spPr>
          <a:xfrm>
            <a:off x="17268803" y="5099410"/>
            <a:ext cx="16203167" cy="14782799"/>
          </a:xfrm>
        </p:spPr>
        <p:txBody>
          <a:bodyPr>
            <a:noAutofit/>
          </a:bodyPr>
          <a:lstStyle/>
          <a:p>
            <a:pPr marL="0" indent="0">
              <a:lnSpc>
                <a:spcPct val="100000"/>
              </a:lnSpc>
              <a:buNone/>
            </a:pPr>
            <a:r>
              <a:rPr lang="en-US" sz="4000" dirty="0" smtClean="0">
                <a:latin typeface="Gill Sans" charset="0"/>
                <a:ea typeface="Gill Sans" charset="0"/>
                <a:cs typeface="Gill Sans" charset="0"/>
              </a:rPr>
              <a:t>In </a:t>
            </a:r>
            <a:r>
              <a:rPr lang="en-US" sz="4000" dirty="0">
                <a:latin typeface="Gill Sans" charset="0"/>
                <a:ea typeface="Gill Sans" charset="0"/>
                <a:cs typeface="Gill Sans" charset="0"/>
              </a:rPr>
              <a:t>2012, 41.6% of African Americans participated in welfare programs while only 13.2% of White Americans participated (Irving &amp; </a:t>
            </a:r>
            <a:r>
              <a:rPr lang="en-US" sz="4000" dirty="0" smtClean="0">
                <a:latin typeface="Gill Sans" charset="0"/>
                <a:ea typeface="Gill Sans" charset="0"/>
                <a:cs typeface="Gill Sans" charset="0"/>
              </a:rPr>
              <a:t>Loveless, </a:t>
            </a:r>
            <a:r>
              <a:rPr lang="en-US" sz="4000" dirty="0">
                <a:latin typeface="Gill Sans" charset="0"/>
                <a:ea typeface="Gill Sans" charset="0"/>
                <a:cs typeface="Gill Sans" charset="0"/>
              </a:rPr>
              <a:t>2015). The difference in welfare participation indicates an equalization of the playing field, which is the primary goal of reparations. </a:t>
            </a:r>
            <a:endParaRPr lang="en-US" sz="4200" b="1" dirty="0">
              <a:latin typeface="Gill Sans MT" charset="0"/>
              <a:ea typeface="Gill Sans MT" charset="0"/>
              <a:cs typeface="Gill Sans MT" charset="0"/>
            </a:endParaRPr>
          </a:p>
          <a:p>
            <a:pPr marL="0" indent="0">
              <a:lnSpc>
                <a:spcPct val="100000"/>
              </a:lnSpc>
              <a:buNone/>
            </a:pPr>
            <a:r>
              <a:rPr lang="en-US" sz="4200" i="1" dirty="0" smtClean="0">
                <a:latin typeface="Gill Sans" charset="0"/>
                <a:ea typeface="Gill Sans" charset="0"/>
                <a:cs typeface="Gill Sans" charset="0"/>
              </a:rPr>
              <a:t>Some Argue Reparations </a:t>
            </a:r>
            <a:r>
              <a:rPr lang="en-US" sz="4200" i="1" dirty="0">
                <a:latin typeface="Gill Sans" charset="0"/>
                <a:ea typeface="Gill Sans" charset="0"/>
                <a:cs typeface="Gill Sans" charset="0"/>
              </a:rPr>
              <a:t>Would Strengthen the Racial </a:t>
            </a:r>
            <a:r>
              <a:rPr lang="en-US" sz="4200" i="1" dirty="0" smtClean="0">
                <a:latin typeface="Gill Sans" charset="0"/>
                <a:ea typeface="Gill Sans" charset="0"/>
                <a:cs typeface="Gill Sans" charset="0"/>
              </a:rPr>
              <a:t>Divide</a:t>
            </a:r>
            <a:r>
              <a:rPr lang="en-US" sz="4200" i="1" dirty="0">
                <a:latin typeface="Gill Sans" charset="0"/>
                <a:ea typeface="Gill Sans" charset="0"/>
                <a:cs typeface="Gill Sans" charset="0"/>
              </a:rPr>
              <a:t/>
            </a:r>
            <a:br>
              <a:rPr lang="en-US" sz="4200" i="1" dirty="0">
                <a:latin typeface="Gill Sans" charset="0"/>
                <a:ea typeface="Gill Sans" charset="0"/>
                <a:cs typeface="Gill Sans" charset="0"/>
              </a:rPr>
            </a:br>
            <a:r>
              <a:rPr lang="en-US" sz="4000" dirty="0" smtClean="0">
                <a:latin typeface="Gill Sans" charset="0"/>
                <a:ea typeface="Gill Sans" charset="0"/>
                <a:cs typeface="Gill Sans" charset="0"/>
              </a:rPr>
              <a:t>A </a:t>
            </a:r>
            <a:r>
              <a:rPr lang="en-US" sz="4000" dirty="0">
                <a:latin typeface="Gill Sans" charset="0"/>
                <a:ea typeface="Gill Sans" charset="0"/>
                <a:cs typeface="Gill Sans" charset="0"/>
              </a:rPr>
              <a:t>survey conducted by </a:t>
            </a:r>
            <a:r>
              <a:rPr lang="en-US" sz="4000" i="1" dirty="0" smtClean="0">
                <a:latin typeface="Gill Sans" charset="0"/>
                <a:ea typeface="Gill Sans" charset="0"/>
                <a:cs typeface="Gill Sans" charset="0"/>
              </a:rPr>
              <a:t>The</a:t>
            </a:r>
            <a:r>
              <a:rPr lang="en-US" sz="4000" dirty="0" smtClean="0">
                <a:latin typeface="Gill Sans" charset="0"/>
                <a:ea typeface="Gill Sans" charset="0"/>
                <a:cs typeface="Gill Sans" charset="0"/>
              </a:rPr>
              <a:t> </a:t>
            </a:r>
            <a:r>
              <a:rPr lang="en-US" sz="4000" i="1" dirty="0" smtClean="0">
                <a:latin typeface="Gill Sans" charset="0"/>
                <a:ea typeface="Gill Sans" charset="0"/>
                <a:cs typeface="Gill Sans" charset="0"/>
              </a:rPr>
              <a:t>Huffington Post </a:t>
            </a:r>
            <a:r>
              <a:rPr lang="en-US" sz="4000" dirty="0" smtClean="0">
                <a:latin typeface="Gill Sans" charset="0"/>
                <a:ea typeface="Gill Sans" charset="0"/>
                <a:cs typeface="Gill Sans" charset="0"/>
              </a:rPr>
              <a:t>(2014) </a:t>
            </a:r>
            <a:r>
              <a:rPr lang="en-US" sz="4000" dirty="0">
                <a:latin typeface="Gill Sans" charset="0"/>
                <a:ea typeface="Gill Sans" charset="0"/>
                <a:cs typeface="Gill Sans" charset="0"/>
              </a:rPr>
              <a:t>reveals that 94% of White Americans oppose reparations for </a:t>
            </a:r>
            <a:r>
              <a:rPr lang="en-US" sz="4000" dirty="0" smtClean="0">
                <a:latin typeface="Gill Sans" charset="0"/>
                <a:ea typeface="Gill Sans" charset="0"/>
                <a:cs typeface="Gill Sans" charset="0"/>
              </a:rPr>
              <a:t>slavery. Some argue that forcing White </a:t>
            </a:r>
            <a:r>
              <a:rPr lang="en-US" sz="4000" dirty="0">
                <a:latin typeface="Gill Sans" charset="0"/>
                <a:ea typeface="Gill Sans" charset="0"/>
                <a:cs typeface="Gill Sans" charset="0"/>
              </a:rPr>
              <a:t>Americans to pay reparations would further divide the country along racial </a:t>
            </a:r>
            <a:r>
              <a:rPr lang="en-US" sz="4000" dirty="0" smtClean="0">
                <a:latin typeface="Gill Sans" charset="0"/>
                <a:ea typeface="Gill Sans" charset="0"/>
                <a:cs typeface="Gill Sans" charset="0"/>
              </a:rPr>
              <a:t>lines.</a:t>
            </a:r>
            <a:endParaRPr lang="en-US" sz="4000" dirty="0">
              <a:latin typeface="Gill Sans" charset="0"/>
              <a:ea typeface="Gill Sans" charset="0"/>
              <a:cs typeface="Gill Sans" charset="0"/>
            </a:endParaRPr>
          </a:p>
          <a:p>
            <a:pPr marL="0" indent="0">
              <a:lnSpc>
                <a:spcPct val="100000"/>
              </a:lnSpc>
              <a:buNone/>
            </a:pPr>
            <a:endParaRPr lang="en-US" sz="3780" b="1" dirty="0" smtClean="0">
              <a:latin typeface="Gill Sans MT" charset="0"/>
              <a:ea typeface="Gill Sans MT" charset="0"/>
              <a:cs typeface="Gill Sans MT" charset="0"/>
            </a:endParaRPr>
          </a:p>
          <a:p>
            <a:pPr marL="0" indent="0">
              <a:lnSpc>
                <a:spcPct val="100000"/>
              </a:lnSpc>
              <a:buNone/>
            </a:pPr>
            <a:endParaRPr lang="en-US" sz="4800" dirty="0" smtClean="0">
              <a:latin typeface="Gill Sans" charset="0"/>
              <a:ea typeface="Gill Sans" charset="0"/>
              <a:cs typeface="Gill Sans" charset="0"/>
            </a:endParaRPr>
          </a:p>
          <a:p>
            <a:pPr marL="0" indent="0">
              <a:lnSpc>
                <a:spcPct val="100000"/>
              </a:lnSpc>
              <a:buNone/>
            </a:pPr>
            <a:endParaRPr lang="en-US" sz="4800" dirty="0">
              <a:latin typeface="Gill Sans" charset="0"/>
              <a:ea typeface="Gill Sans" charset="0"/>
              <a:cs typeface="Gill Sans" charset="0"/>
            </a:endParaRPr>
          </a:p>
          <a:p>
            <a:pPr marL="0" indent="0">
              <a:lnSpc>
                <a:spcPct val="100000"/>
              </a:lnSpc>
              <a:buNone/>
            </a:pPr>
            <a:endParaRPr lang="en-US" sz="4800" dirty="0" smtClean="0">
              <a:latin typeface="Gill Sans" charset="0"/>
              <a:ea typeface="Gill Sans" charset="0"/>
              <a:cs typeface="Gill Sans" charset="0"/>
            </a:endParaRPr>
          </a:p>
          <a:p>
            <a:pPr marL="0" indent="0">
              <a:lnSpc>
                <a:spcPct val="100000"/>
              </a:lnSpc>
              <a:buNone/>
            </a:pPr>
            <a:endParaRPr lang="en-US" sz="4800" dirty="0" smtClean="0">
              <a:latin typeface="Gill Sans" charset="0"/>
              <a:ea typeface="Gill Sans" charset="0"/>
              <a:cs typeface="Gill Sans" charset="0"/>
            </a:endParaRPr>
          </a:p>
          <a:p>
            <a:pPr marL="0" indent="0">
              <a:lnSpc>
                <a:spcPct val="100000"/>
              </a:lnSpc>
              <a:buNone/>
            </a:pPr>
            <a:endParaRPr lang="en-US" sz="4200" b="1" dirty="0" smtClean="0">
              <a:latin typeface="Gill Sans MT" charset="0"/>
              <a:ea typeface="Gill Sans MT" charset="0"/>
              <a:cs typeface="Gill Sans MT" charset="0"/>
            </a:endParaRPr>
          </a:p>
          <a:p>
            <a:pPr marL="0" indent="0">
              <a:lnSpc>
                <a:spcPct val="100000"/>
              </a:lnSpc>
              <a:buNone/>
            </a:pPr>
            <a:endParaRPr lang="en-US" sz="4200" b="1" dirty="0" smtClean="0">
              <a:latin typeface="Gill Sans MT" charset="0"/>
              <a:ea typeface="Gill Sans MT" charset="0"/>
              <a:cs typeface="Gill Sans MT" charset="0"/>
            </a:endParaRPr>
          </a:p>
          <a:p>
            <a:pPr marL="0" indent="0">
              <a:lnSpc>
                <a:spcPct val="100000"/>
              </a:lnSpc>
              <a:buNone/>
            </a:pPr>
            <a:endParaRPr lang="en-US" sz="4200" dirty="0">
              <a:latin typeface="Gill Sans" charset="0"/>
              <a:ea typeface="Gill Sans" charset="0"/>
              <a:cs typeface="Gill Sans" charset="0"/>
            </a:endParaRPr>
          </a:p>
        </p:txBody>
      </p:sp>
      <p:sp>
        <p:nvSpPr>
          <p:cNvPr id="7" name="TextBox 6"/>
          <p:cNvSpPr txBox="1"/>
          <p:nvPr/>
        </p:nvSpPr>
        <p:spPr>
          <a:xfrm>
            <a:off x="33958713" y="23702976"/>
            <a:ext cx="7974674" cy="8217634"/>
          </a:xfrm>
          <a:prstGeom prst="rect">
            <a:avLst/>
          </a:prstGeom>
          <a:noFill/>
        </p:spPr>
        <p:txBody>
          <a:bodyPr wrap="square" numCol="1" spcCol="274320" rtlCol="0">
            <a:spAutoFit/>
          </a:bodyPr>
          <a:lstStyle/>
          <a:p>
            <a:r>
              <a:rPr lang="en-US" sz="2200" dirty="0" err="1" smtClean="0">
                <a:latin typeface="Gill Sans" charset="0"/>
                <a:ea typeface="Gill Sans" charset="0"/>
                <a:cs typeface="Gill Sans" charset="0"/>
              </a:rPr>
              <a:t>Aiyetoro</a:t>
            </a:r>
            <a:r>
              <a:rPr lang="en-US" sz="2200" dirty="0">
                <a:latin typeface="Gill Sans" charset="0"/>
                <a:ea typeface="Gill Sans" charset="0"/>
                <a:cs typeface="Gill Sans" charset="0"/>
              </a:rPr>
              <a:t>, A. A. (2011, Summer). Why reparations to African descendants in the United States are essential to democracy. </a:t>
            </a:r>
            <a:r>
              <a:rPr lang="en-US" sz="2200" i="1" dirty="0">
                <a:latin typeface="Gill Sans" charset="0"/>
                <a:ea typeface="Gill Sans" charset="0"/>
                <a:cs typeface="Gill Sans" charset="0"/>
              </a:rPr>
              <a:t>Journal of Gender, Race and Justice</a:t>
            </a:r>
            <a:r>
              <a:rPr lang="en-US" sz="2200" dirty="0">
                <a:latin typeface="Gill Sans" charset="0"/>
                <a:ea typeface="Gill Sans" charset="0"/>
                <a:cs typeface="Gill Sans" charset="0"/>
              </a:rPr>
              <a:t>, </a:t>
            </a:r>
            <a:r>
              <a:rPr lang="en-US" sz="2200" i="1" dirty="0">
                <a:latin typeface="Gill Sans" charset="0"/>
                <a:ea typeface="Gill Sans" charset="0"/>
                <a:cs typeface="Gill Sans" charset="0"/>
              </a:rPr>
              <a:t>14</a:t>
            </a:r>
            <a:r>
              <a:rPr lang="en-US" sz="2200" dirty="0">
                <a:latin typeface="Gill Sans" charset="0"/>
                <a:ea typeface="Gill Sans" charset="0"/>
                <a:cs typeface="Gill Sans" charset="0"/>
              </a:rPr>
              <a:t>(3), 633+. </a:t>
            </a:r>
          </a:p>
          <a:p>
            <a:r>
              <a:rPr lang="en-US" sz="2200" dirty="0">
                <a:latin typeface="Gill Sans" charset="0"/>
                <a:ea typeface="Gill Sans" charset="0"/>
                <a:cs typeface="Gill Sans" charset="0"/>
              </a:rPr>
              <a:t>Americans can’t even stomach an apology for slavery, much less reparations. (2014, June 2). </a:t>
            </a:r>
            <a:r>
              <a:rPr lang="en-US" sz="2200" i="1" dirty="0">
                <a:latin typeface="Gill Sans" charset="0"/>
                <a:ea typeface="Gill Sans" charset="0"/>
                <a:cs typeface="Gill Sans" charset="0"/>
              </a:rPr>
              <a:t>The Huffington Post</a:t>
            </a:r>
            <a:r>
              <a:rPr lang="en-US" sz="2200" dirty="0">
                <a:latin typeface="Gill Sans" charset="0"/>
                <a:ea typeface="Gill Sans" charset="0"/>
                <a:cs typeface="Gill Sans" charset="0"/>
              </a:rPr>
              <a:t>. </a:t>
            </a:r>
          </a:p>
          <a:p>
            <a:r>
              <a:rPr lang="en-US" sz="2200" dirty="0">
                <a:latin typeface="Gill Sans" charset="0"/>
                <a:ea typeface="Gill Sans" charset="0"/>
                <a:cs typeface="Gill Sans" charset="0"/>
              </a:rPr>
              <a:t>Brooks, R. L. (2011, Summer). Making the case for atonement in "post-racial </a:t>
            </a:r>
            <a:r>
              <a:rPr lang="en-US" sz="2200" dirty="0" smtClean="0">
                <a:latin typeface="Gill Sans" charset="0"/>
                <a:ea typeface="Gill Sans" charset="0"/>
                <a:cs typeface="Gill Sans" charset="0"/>
              </a:rPr>
              <a:t>America.” </a:t>
            </a:r>
            <a:r>
              <a:rPr lang="en-US" sz="2200" i="1" dirty="0">
                <a:latin typeface="Gill Sans" charset="0"/>
                <a:ea typeface="Gill Sans" charset="0"/>
                <a:cs typeface="Gill Sans" charset="0"/>
              </a:rPr>
              <a:t>Journal of Gender, Race and Justice, </a:t>
            </a:r>
            <a:r>
              <a:rPr lang="en-US" sz="2200" i="1" dirty="0" smtClean="0">
                <a:latin typeface="Gill Sans" charset="0"/>
                <a:ea typeface="Gill Sans" charset="0"/>
                <a:cs typeface="Gill Sans" charset="0"/>
              </a:rPr>
              <a:t>14</a:t>
            </a:r>
            <a:r>
              <a:rPr lang="en-US" sz="2200" dirty="0" smtClean="0">
                <a:latin typeface="Gill Sans" charset="0"/>
                <a:ea typeface="Gill Sans" charset="0"/>
                <a:cs typeface="Gill Sans" charset="0"/>
              </a:rPr>
              <a:t>(3</a:t>
            </a:r>
            <a:r>
              <a:rPr lang="en-US" sz="2200" dirty="0">
                <a:latin typeface="Gill Sans" charset="0"/>
                <a:ea typeface="Gill Sans" charset="0"/>
                <a:cs typeface="Gill Sans" charset="0"/>
              </a:rPr>
              <a:t>), 665+. </a:t>
            </a:r>
          </a:p>
          <a:p>
            <a:r>
              <a:rPr lang="en-US" sz="2200" dirty="0">
                <a:latin typeface="Gill Sans" charset="0"/>
                <a:ea typeface="Gill Sans" charset="0"/>
                <a:cs typeface="Gill Sans" charset="0"/>
              </a:rPr>
              <a:t>Casualties and Costs of the Civil War. (</a:t>
            </a:r>
            <a:r>
              <a:rPr lang="en-US" sz="2200" dirty="0" err="1">
                <a:latin typeface="Gill Sans" charset="0"/>
                <a:ea typeface="Gill Sans" charset="0"/>
                <a:cs typeface="Gill Sans" charset="0"/>
              </a:rPr>
              <a:t>n.d.</a:t>
            </a:r>
            <a:r>
              <a:rPr lang="en-US" sz="2200" dirty="0">
                <a:latin typeface="Gill Sans" charset="0"/>
                <a:ea typeface="Gill Sans" charset="0"/>
                <a:cs typeface="Gill Sans" charset="0"/>
              </a:rPr>
              <a:t>). Retrieved from https://</a:t>
            </a:r>
            <a:r>
              <a:rPr lang="en-US" sz="2200" dirty="0" err="1">
                <a:latin typeface="Gill Sans" charset="0"/>
                <a:ea typeface="Gill Sans" charset="0"/>
                <a:cs typeface="Gill Sans" charset="0"/>
              </a:rPr>
              <a:t>www.gilderlehrman.org</a:t>
            </a:r>
            <a:r>
              <a:rPr lang="en-US" sz="2200" dirty="0">
                <a:latin typeface="Gill Sans" charset="0"/>
                <a:ea typeface="Gill Sans" charset="0"/>
                <a:cs typeface="Gill Sans" charset="0"/>
              </a:rPr>
              <a:t>/history-by-era/</a:t>
            </a:r>
            <a:r>
              <a:rPr lang="en-US" sz="2200" dirty="0" err="1">
                <a:latin typeface="Gill Sans" charset="0"/>
                <a:ea typeface="Gill Sans" charset="0"/>
                <a:cs typeface="Gill Sans" charset="0"/>
              </a:rPr>
              <a:t>american</a:t>
            </a:r>
            <a:r>
              <a:rPr lang="en-US" sz="2200" dirty="0">
                <a:latin typeface="Gill Sans" charset="0"/>
                <a:ea typeface="Gill Sans" charset="0"/>
                <a:cs typeface="Gill Sans" charset="0"/>
              </a:rPr>
              <a:t>-civil-war/resources/costs-and-casualties-civil-war</a:t>
            </a:r>
          </a:p>
          <a:p>
            <a:r>
              <a:rPr lang="en-US" sz="2200" dirty="0">
                <a:latin typeface="Gill Sans" charset="0"/>
                <a:ea typeface="Gill Sans" charset="0"/>
                <a:cs typeface="Gill Sans" charset="0"/>
              </a:rPr>
              <a:t>Coates, T. (2014, June). The case for reparations. </a:t>
            </a:r>
            <a:r>
              <a:rPr lang="en-US" sz="2200" i="1" dirty="0">
                <a:latin typeface="Gill Sans" charset="0"/>
                <a:ea typeface="Gill Sans" charset="0"/>
                <a:cs typeface="Gill Sans" charset="0"/>
              </a:rPr>
              <a:t>The Atlantic</a:t>
            </a:r>
            <a:r>
              <a:rPr lang="en-US" sz="2200" dirty="0">
                <a:latin typeface="Gill Sans" charset="0"/>
                <a:ea typeface="Gill Sans" charset="0"/>
                <a:cs typeface="Gill Sans" charset="0"/>
              </a:rPr>
              <a:t>. </a:t>
            </a:r>
            <a:r>
              <a:rPr lang="en-US" sz="2200" dirty="0" smtClean="0">
                <a:latin typeface="Gill Sans" charset="0"/>
                <a:ea typeface="Gill Sans" charset="0"/>
                <a:cs typeface="Gill Sans" charset="0"/>
              </a:rPr>
              <a:t>Commencement </a:t>
            </a:r>
            <a:r>
              <a:rPr lang="en-US" sz="2200" dirty="0">
                <a:latin typeface="Gill Sans" charset="0"/>
                <a:ea typeface="Gill Sans" charset="0"/>
                <a:cs typeface="Gill Sans" charset="0"/>
              </a:rPr>
              <a:t>address at Howard University: "to fulfill these rights" (1966). Public Papers of the Presidents of the United States: Lyndon B. Johnson, 1965, 2, 635-640. </a:t>
            </a:r>
            <a:endParaRPr lang="en-US" sz="2200" dirty="0" smtClean="0">
              <a:latin typeface="Gill Sans" charset="0"/>
              <a:ea typeface="Gill Sans" charset="0"/>
              <a:cs typeface="Gill Sans" charset="0"/>
            </a:endParaRPr>
          </a:p>
          <a:p>
            <a:r>
              <a:rPr lang="en-US" sz="2200" dirty="0" smtClean="0">
                <a:latin typeface="Gill Sans" charset="0"/>
                <a:ea typeface="Gill Sans" charset="0"/>
                <a:cs typeface="Gill Sans" charset="0"/>
              </a:rPr>
              <a:t>Conyers</a:t>
            </a:r>
            <a:r>
              <a:rPr lang="en-US" sz="2200" dirty="0">
                <a:latin typeface="Gill Sans" charset="0"/>
                <a:ea typeface="Gill Sans" charset="0"/>
                <a:cs typeface="Gill Sans" charset="0"/>
              </a:rPr>
              <a:t>, John. (2015). Commission to study reparation proposals for African-Americans act, H.R.40, 114</a:t>
            </a:r>
            <a:r>
              <a:rPr lang="en-US" sz="2200" baseline="30000" dirty="0">
                <a:latin typeface="Gill Sans" charset="0"/>
                <a:ea typeface="Gill Sans" charset="0"/>
                <a:cs typeface="Gill Sans" charset="0"/>
              </a:rPr>
              <a:t>th</a:t>
            </a:r>
            <a:r>
              <a:rPr lang="en-US" sz="2200" dirty="0">
                <a:latin typeface="Gill Sans" charset="0"/>
                <a:ea typeface="Gill Sans" charset="0"/>
                <a:cs typeface="Gill Sans" charset="0"/>
              </a:rPr>
              <a:t> Cong. Retrieved from https://</a:t>
            </a:r>
            <a:r>
              <a:rPr lang="en-US" sz="2200" dirty="0" err="1">
                <a:latin typeface="Gill Sans" charset="0"/>
                <a:ea typeface="Gill Sans" charset="0"/>
                <a:cs typeface="Gill Sans" charset="0"/>
              </a:rPr>
              <a:t>www.govtrack.us</a:t>
            </a:r>
            <a:r>
              <a:rPr lang="en-US" sz="2200" dirty="0">
                <a:latin typeface="Gill Sans" charset="0"/>
                <a:ea typeface="Gill Sans" charset="0"/>
                <a:cs typeface="Gill Sans" charset="0"/>
              </a:rPr>
              <a:t>/congress/bills/114/hr40/text</a:t>
            </a:r>
          </a:p>
          <a:p>
            <a:r>
              <a:rPr lang="en-US" sz="2200" dirty="0" err="1">
                <a:latin typeface="Gill Sans" charset="0"/>
                <a:ea typeface="Gill Sans" charset="0"/>
                <a:cs typeface="Gill Sans" charset="0"/>
              </a:rPr>
              <a:t>DeNavas</a:t>
            </a:r>
            <a:r>
              <a:rPr lang="en-US" sz="2200" dirty="0">
                <a:latin typeface="Gill Sans" charset="0"/>
                <a:ea typeface="Gill Sans" charset="0"/>
                <a:cs typeface="Gill Sans" charset="0"/>
              </a:rPr>
              <a:t>-Walt, C., &amp; Proctor, B. D. (2015). </a:t>
            </a:r>
            <a:r>
              <a:rPr lang="en-US" sz="2200" i="1" dirty="0">
                <a:latin typeface="Gill Sans" charset="0"/>
                <a:ea typeface="Gill Sans" charset="0"/>
                <a:cs typeface="Gill Sans" charset="0"/>
              </a:rPr>
              <a:t>Income and Poverty in the United States: 2014 </a:t>
            </a:r>
            <a:r>
              <a:rPr lang="en-US" sz="2200" dirty="0">
                <a:latin typeface="Gill Sans" charset="0"/>
                <a:ea typeface="Gill Sans" charset="0"/>
                <a:cs typeface="Gill Sans" charset="0"/>
              </a:rPr>
              <a:t>(United States, Census Bureau). </a:t>
            </a:r>
          </a:p>
          <a:p>
            <a:r>
              <a:rPr lang="en-US" sz="2200" dirty="0">
                <a:latin typeface="Gill Sans" charset="0"/>
                <a:ea typeface="Gill Sans" charset="0"/>
                <a:cs typeface="Gill Sans" charset="0"/>
              </a:rPr>
              <a:t>Horowitz, D. (2001). “Ten reasons why reparations for slavery is a bad idea for blacks—and racist too. </a:t>
            </a:r>
            <a:r>
              <a:rPr lang="en-US" sz="2200" i="1" dirty="0">
                <a:latin typeface="Gill Sans" charset="0"/>
                <a:ea typeface="Gill Sans" charset="0"/>
                <a:cs typeface="Gill Sans" charset="0"/>
              </a:rPr>
              <a:t>The Black Scholar, </a:t>
            </a:r>
            <a:r>
              <a:rPr lang="en-US" sz="2200" i="1" dirty="0" smtClean="0">
                <a:latin typeface="Gill Sans" charset="0"/>
                <a:ea typeface="Gill Sans" charset="0"/>
                <a:cs typeface="Gill Sans" charset="0"/>
              </a:rPr>
              <a:t>31</a:t>
            </a:r>
            <a:r>
              <a:rPr lang="en-US" sz="2200" dirty="0" smtClean="0">
                <a:latin typeface="Gill Sans" charset="0"/>
                <a:ea typeface="Gill Sans" charset="0"/>
                <a:cs typeface="Gill Sans" charset="0"/>
              </a:rPr>
              <a:t>(2</a:t>
            </a:r>
            <a:r>
              <a:rPr lang="en-US" sz="2200" dirty="0">
                <a:latin typeface="Gill Sans" charset="0"/>
                <a:ea typeface="Gill Sans" charset="0"/>
                <a:cs typeface="Gill Sans" charset="0"/>
              </a:rPr>
              <a:t>), 48-48. </a:t>
            </a:r>
          </a:p>
          <a:p>
            <a:r>
              <a:rPr lang="en-US" sz="2200" dirty="0" smtClean="0">
                <a:latin typeface="Gill Sans" charset="0"/>
                <a:ea typeface="Gill Sans" charset="0"/>
                <a:cs typeface="Gill Sans" charset="0"/>
              </a:rPr>
              <a:t>Irving</a:t>
            </a:r>
            <a:r>
              <a:rPr lang="en-US" sz="2200" dirty="0">
                <a:latin typeface="Gill Sans" charset="0"/>
                <a:ea typeface="Gill Sans" charset="0"/>
                <a:cs typeface="Gill Sans" charset="0"/>
              </a:rPr>
              <a:t>, S. K., &amp; Loveless, T. A. (2015). Dynamics of </a:t>
            </a:r>
            <a:r>
              <a:rPr lang="en-US" sz="2200" dirty="0" smtClean="0">
                <a:latin typeface="Gill Sans" charset="0"/>
                <a:ea typeface="Gill Sans" charset="0"/>
                <a:cs typeface="Gill Sans" charset="0"/>
              </a:rPr>
              <a:t>economic well-being: Participation </a:t>
            </a:r>
            <a:r>
              <a:rPr lang="en-US" sz="2200" dirty="0">
                <a:latin typeface="Gill Sans" charset="0"/>
                <a:ea typeface="Gill Sans" charset="0"/>
                <a:cs typeface="Gill Sans" charset="0"/>
              </a:rPr>
              <a:t>in </a:t>
            </a:r>
            <a:r>
              <a:rPr lang="en-US" sz="2200" dirty="0" smtClean="0">
                <a:latin typeface="Gill Sans" charset="0"/>
                <a:ea typeface="Gill Sans" charset="0"/>
                <a:cs typeface="Gill Sans" charset="0"/>
              </a:rPr>
              <a:t>government </a:t>
            </a:r>
            <a:r>
              <a:rPr lang="en-US" sz="2200" dirty="0">
                <a:latin typeface="Gill Sans" charset="0"/>
                <a:ea typeface="Gill Sans" charset="0"/>
                <a:cs typeface="Gill Sans" charset="0"/>
              </a:rPr>
              <a:t>p</a:t>
            </a:r>
            <a:r>
              <a:rPr lang="en-US" sz="2200" dirty="0" smtClean="0">
                <a:latin typeface="Gill Sans" charset="0"/>
                <a:ea typeface="Gill Sans" charset="0"/>
                <a:cs typeface="Gill Sans" charset="0"/>
              </a:rPr>
              <a:t>rograms</a:t>
            </a:r>
            <a:r>
              <a:rPr lang="en-US" sz="2200" dirty="0">
                <a:latin typeface="Gill Sans" charset="0"/>
                <a:ea typeface="Gill Sans" charset="0"/>
                <a:cs typeface="Gill Sans" charset="0"/>
              </a:rPr>
              <a:t>, 2009–2012: Who </a:t>
            </a:r>
            <a:r>
              <a:rPr lang="en-US" sz="2200" dirty="0" smtClean="0">
                <a:latin typeface="Gill Sans" charset="0"/>
                <a:ea typeface="Gill Sans" charset="0"/>
                <a:cs typeface="Gill Sans" charset="0"/>
              </a:rPr>
              <a:t>gets </a:t>
            </a:r>
            <a:r>
              <a:rPr lang="en-US" sz="2200" dirty="0">
                <a:latin typeface="Gill Sans" charset="0"/>
                <a:ea typeface="Gill Sans" charset="0"/>
                <a:cs typeface="Gill Sans" charset="0"/>
              </a:rPr>
              <a:t>a</a:t>
            </a:r>
            <a:r>
              <a:rPr lang="en-US" sz="2200" dirty="0" smtClean="0">
                <a:latin typeface="Gill Sans" charset="0"/>
                <a:ea typeface="Gill Sans" charset="0"/>
                <a:cs typeface="Gill Sans" charset="0"/>
              </a:rPr>
              <a:t>ssistance</a:t>
            </a:r>
            <a:r>
              <a:rPr lang="en-US" sz="2200" dirty="0">
                <a:latin typeface="Gill Sans" charset="0"/>
                <a:ea typeface="Gill Sans" charset="0"/>
                <a:cs typeface="Gill Sans" charset="0"/>
              </a:rPr>
              <a:t>? (United States, Census Bureau). </a:t>
            </a:r>
          </a:p>
        </p:txBody>
      </p:sp>
      <p:sp>
        <p:nvSpPr>
          <p:cNvPr id="8" name="TextBox 7"/>
          <p:cNvSpPr txBox="1"/>
          <p:nvPr/>
        </p:nvSpPr>
        <p:spPr>
          <a:xfrm>
            <a:off x="10271467" y="2931480"/>
            <a:ext cx="29998487" cy="1169551"/>
          </a:xfrm>
          <a:prstGeom prst="rect">
            <a:avLst/>
          </a:prstGeom>
          <a:noFill/>
        </p:spPr>
        <p:txBody>
          <a:bodyPr wrap="square" rtlCol="0">
            <a:spAutoFit/>
          </a:bodyPr>
          <a:lstStyle/>
          <a:p>
            <a:pPr algn="ctr"/>
            <a:r>
              <a:rPr lang="en-US" sz="7000" dirty="0">
                <a:latin typeface="Gill Sans" charset="0"/>
                <a:ea typeface="Gill Sans" charset="0"/>
                <a:cs typeface="Gill Sans" charset="0"/>
              </a:rPr>
              <a:t>Alicia Kinsellagh, </a:t>
            </a:r>
            <a:r>
              <a:rPr lang="en-US" sz="7000" dirty="0" smtClean="0">
                <a:latin typeface="Gill Sans" charset="0"/>
                <a:ea typeface="Gill Sans" charset="0"/>
                <a:cs typeface="Gill Sans" charset="0"/>
              </a:rPr>
              <a:t>Martín-</a:t>
            </a:r>
            <a:r>
              <a:rPr lang="en-US" sz="7000" dirty="0" err="1" smtClean="0">
                <a:latin typeface="Gill Sans" charset="0"/>
                <a:ea typeface="Gill Sans" charset="0"/>
                <a:cs typeface="Gill Sans" charset="0"/>
              </a:rPr>
              <a:t>Baró</a:t>
            </a:r>
            <a:r>
              <a:rPr lang="en-US" sz="7000" dirty="0" smtClean="0">
                <a:latin typeface="Gill Sans" charset="0"/>
                <a:ea typeface="Gill Sans" charset="0"/>
                <a:cs typeface="Gill Sans" charset="0"/>
              </a:rPr>
              <a:t> </a:t>
            </a:r>
            <a:r>
              <a:rPr lang="en-US" sz="7000" dirty="0">
                <a:latin typeface="Gill Sans" charset="0"/>
                <a:ea typeface="Gill Sans" charset="0"/>
                <a:cs typeface="Gill Sans" charset="0"/>
              </a:rPr>
              <a:t>Scholars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029" y="401917"/>
            <a:ext cx="3764292" cy="4016499"/>
          </a:xfrm>
          <a:prstGeom prst="rect">
            <a:avLst/>
          </a:prstGeom>
        </p:spPr>
      </p:pic>
      <p:sp>
        <p:nvSpPr>
          <p:cNvPr id="11" name="TextBox 10"/>
          <p:cNvSpPr txBox="1"/>
          <p:nvPr/>
        </p:nvSpPr>
        <p:spPr>
          <a:xfrm>
            <a:off x="33898114" y="4859765"/>
            <a:ext cx="16205063" cy="19134469"/>
          </a:xfrm>
          <a:prstGeom prst="rect">
            <a:avLst/>
          </a:prstGeom>
          <a:noFill/>
        </p:spPr>
        <p:txBody>
          <a:bodyPr wrap="square" rtlCol="0">
            <a:spAutoFit/>
          </a:bodyPr>
          <a:lstStyle/>
          <a:p>
            <a:r>
              <a:rPr lang="en-US" sz="4200" i="1" dirty="0">
                <a:latin typeface="Gill Sans" charset="0"/>
                <a:ea typeface="Gill Sans" charset="0"/>
                <a:cs typeface="Gill Sans" charset="0"/>
              </a:rPr>
              <a:t>Welfare Programs Do Not Satisfy the Debt</a:t>
            </a:r>
          </a:p>
          <a:p>
            <a:r>
              <a:rPr lang="en-US" sz="4000" dirty="0" smtClean="0">
                <a:latin typeface="Gill Sans" charset="0"/>
                <a:ea typeface="Gill Sans" charset="0"/>
                <a:cs typeface="Gill Sans" charset="0"/>
              </a:rPr>
              <a:t>Although </a:t>
            </a:r>
            <a:r>
              <a:rPr lang="en-US" sz="4000" dirty="0">
                <a:latin typeface="Gill Sans" charset="0"/>
                <a:ea typeface="Gill Sans" charset="0"/>
                <a:cs typeface="Gill Sans" charset="0"/>
              </a:rPr>
              <a:t>the goal of welfare programs is altruistic, the programs do not satisfy the debt owed to slaves. Because it offers assistance to anyone in need regardless of color, it does not target the specific problems that plague African Americans. It is true that African Americans benefit more from welfare programs than White Americans, but welfare programs do not try to answer why that is. While the median wealth of White American households is $141,900, the median wealth of African American households is $11,000 (</a:t>
            </a:r>
            <a:r>
              <a:rPr lang="en-US" sz="4000" dirty="0" err="1">
                <a:latin typeface="Gill Sans" charset="0"/>
                <a:ea typeface="Gill Sans" charset="0"/>
                <a:cs typeface="Gill Sans" charset="0"/>
              </a:rPr>
              <a:t>Kochhar</a:t>
            </a:r>
            <a:r>
              <a:rPr lang="en-US" sz="4000" dirty="0">
                <a:latin typeface="Gill Sans" charset="0"/>
                <a:ea typeface="Gill Sans" charset="0"/>
                <a:cs typeface="Gill Sans" charset="0"/>
              </a:rPr>
              <a:t> &amp; </a:t>
            </a:r>
            <a:r>
              <a:rPr lang="en-US" sz="4000" dirty="0" smtClean="0">
                <a:latin typeface="Gill Sans" charset="0"/>
                <a:ea typeface="Gill Sans" charset="0"/>
                <a:cs typeface="Gill Sans" charset="0"/>
              </a:rPr>
              <a:t>Fry, 2014). </a:t>
            </a:r>
            <a:r>
              <a:rPr lang="en-US" sz="4000" dirty="0">
                <a:latin typeface="Gill Sans" charset="0"/>
                <a:ea typeface="Gill Sans" charset="0"/>
                <a:cs typeface="Gill Sans" charset="0"/>
              </a:rPr>
              <a:t>The median income for African Americans is $35,498 while the median income for White Americans is $60,256 (</a:t>
            </a:r>
            <a:r>
              <a:rPr lang="en-US" sz="4000" dirty="0" err="1">
                <a:latin typeface="Gill Sans" charset="0"/>
                <a:ea typeface="Gill Sans" charset="0"/>
                <a:cs typeface="Gill Sans" charset="0"/>
              </a:rPr>
              <a:t>DeNavas</a:t>
            </a:r>
            <a:r>
              <a:rPr lang="en-US" sz="4000" dirty="0">
                <a:latin typeface="Gill Sans" charset="0"/>
                <a:ea typeface="Gill Sans" charset="0"/>
                <a:cs typeface="Gill Sans" charset="0"/>
              </a:rPr>
              <a:t>-Walt &amp; </a:t>
            </a:r>
            <a:r>
              <a:rPr lang="en-US" sz="4000" dirty="0" smtClean="0">
                <a:latin typeface="Gill Sans" charset="0"/>
                <a:ea typeface="Gill Sans" charset="0"/>
                <a:cs typeface="Gill Sans" charset="0"/>
              </a:rPr>
              <a:t>Proctor, 2015). </a:t>
            </a:r>
            <a:r>
              <a:rPr lang="en-US" sz="4000" dirty="0">
                <a:latin typeface="Gill Sans" charset="0"/>
                <a:ea typeface="Gill Sans" charset="0"/>
                <a:cs typeface="Gill Sans" charset="0"/>
              </a:rPr>
              <a:t>Welfare programs merely stick a Band-Aid on the gaping wound that is the wealth gap. </a:t>
            </a:r>
            <a:endParaRPr lang="en-US" sz="4000" dirty="0" smtClean="0">
              <a:latin typeface="Gill Sans" charset="0"/>
              <a:ea typeface="Gill Sans" charset="0"/>
              <a:cs typeface="Gill Sans" charset="0"/>
            </a:endParaRPr>
          </a:p>
          <a:p>
            <a:endParaRPr lang="en-US" sz="4200" dirty="0">
              <a:latin typeface="Gill Sans" charset="0"/>
              <a:ea typeface="Gill Sans" charset="0"/>
              <a:cs typeface="Gill Sans" charset="0"/>
            </a:endParaRPr>
          </a:p>
          <a:p>
            <a:endParaRPr lang="en-US" sz="3780" dirty="0">
              <a:latin typeface="Gill Sans" charset="0"/>
              <a:ea typeface="Gill Sans" charset="0"/>
              <a:cs typeface="Gill Sans" charset="0"/>
            </a:endParaRPr>
          </a:p>
          <a:p>
            <a:endParaRPr lang="en-US" sz="4200" dirty="0" smtClean="0">
              <a:latin typeface="Gill Sans" charset="0"/>
              <a:ea typeface="Gill Sans" charset="0"/>
              <a:cs typeface="Gill Sans" charset="0"/>
            </a:endParaRPr>
          </a:p>
          <a:p>
            <a:r>
              <a:rPr lang="en-US" sz="4000" dirty="0" smtClean="0">
                <a:latin typeface="Gill Sans" charset="0"/>
                <a:ea typeface="Gill Sans" charset="0"/>
                <a:cs typeface="Gill Sans" charset="0"/>
              </a:rPr>
              <a:t>The </a:t>
            </a:r>
            <a:r>
              <a:rPr lang="en-US" sz="4000" dirty="0">
                <a:latin typeface="Gill Sans" charset="0"/>
                <a:ea typeface="Gill Sans" charset="0"/>
                <a:cs typeface="Gill Sans" charset="0"/>
              </a:rPr>
              <a:t>passage of </a:t>
            </a:r>
            <a:r>
              <a:rPr lang="en-US" sz="4000" dirty="0" smtClean="0">
                <a:latin typeface="Gill Sans" charset="0"/>
                <a:ea typeface="Gill Sans" charset="0"/>
                <a:cs typeface="Gill Sans" charset="0"/>
              </a:rPr>
              <a:t>H.R. </a:t>
            </a:r>
            <a:r>
              <a:rPr lang="en-US" sz="4000" dirty="0">
                <a:latin typeface="Gill Sans" charset="0"/>
                <a:ea typeface="Gill Sans" charset="0"/>
                <a:cs typeface="Gill Sans" charset="0"/>
              </a:rPr>
              <a:t>40, "Commission to Study Reparation Proposals for African-Americans Act,” functions as a compromise for both sides (</a:t>
            </a:r>
            <a:r>
              <a:rPr lang="en-US" sz="4000" dirty="0" smtClean="0">
                <a:latin typeface="Gill Sans" charset="0"/>
                <a:ea typeface="Gill Sans" charset="0"/>
                <a:cs typeface="Gill Sans" charset="0"/>
              </a:rPr>
              <a:t>Conyers, </a:t>
            </a:r>
            <a:r>
              <a:rPr lang="en-US" sz="4000" dirty="0">
                <a:latin typeface="Gill Sans" charset="0"/>
                <a:ea typeface="Gill Sans" charset="0"/>
                <a:cs typeface="Gill Sans" charset="0"/>
              </a:rPr>
              <a:t>2016). It does not commit the </a:t>
            </a:r>
            <a:r>
              <a:rPr lang="en-US" sz="4000" dirty="0" smtClean="0">
                <a:latin typeface="Gill Sans" charset="0"/>
                <a:ea typeface="Gill Sans" charset="0"/>
                <a:cs typeface="Gill Sans" charset="0"/>
              </a:rPr>
              <a:t>U.S. </a:t>
            </a:r>
            <a:r>
              <a:rPr lang="en-US" sz="4000" dirty="0">
                <a:latin typeface="Gill Sans" charset="0"/>
                <a:ea typeface="Gill Sans" charset="0"/>
                <a:cs typeface="Gill Sans" charset="0"/>
              </a:rPr>
              <a:t>to a reparations plan, but it proposes a commission to study the continued consequences of slavery and possible solutions. Instead of payments to individuals, </a:t>
            </a:r>
            <a:r>
              <a:rPr lang="en-US" sz="4000" dirty="0" smtClean="0">
                <a:latin typeface="Gill Sans" charset="0"/>
                <a:ea typeface="Gill Sans" charset="0"/>
                <a:cs typeface="Gill Sans" charset="0"/>
              </a:rPr>
              <a:t>payments </a:t>
            </a:r>
            <a:r>
              <a:rPr lang="en-US" sz="4000" dirty="0">
                <a:latin typeface="Gill Sans" charset="0"/>
                <a:ea typeface="Gill Sans" charset="0"/>
                <a:cs typeface="Gill Sans" charset="0"/>
              </a:rPr>
              <a:t>could contribute towards the advancement of education for African American </a:t>
            </a:r>
            <a:r>
              <a:rPr lang="en-US" sz="4000" dirty="0" smtClean="0">
                <a:latin typeface="Gill Sans" charset="0"/>
                <a:ea typeface="Gill Sans" charset="0"/>
                <a:cs typeface="Gill Sans" charset="0"/>
              </a:rPr>
              <a:t>students, especially within disadvantaged neighborhoods, as disparities </a:t>
            </a:r>
            <a:r>
              <a:rPr lang="en-US" sz="4000" dirty="0">
                <a:latin typeface="Gill Sans" charset="0"/>
                <a:ea typeface="Gill Sans" charset="0"/>
                <a:cs typeface="Gill Sans" charset="0"/>
              </a:rPr>
              <a:t>still exist within the schools of these </a:t>
            </a:r>
            <a:r>
              <a:rPr lang="en-US" sz="4000" dirty="0" smtClean="0">
                <a:latin typeface="Gill Sans" charset="0"/>
                <a:ea typeface="Gill Sans" charset="0"/>
                <a:cs typeface="Gill Sans" charset="0"/>
              </a:rPr>
              <a:t>areas. In </a:t>
            </a:r>
            <a:r>
              <a:rPr lang="en-US" sz="4000" dirty="0">
                <a:latin typeface="Gill Sans" charset="0"/>
                <a:ea typeface="Gill Sans" charset="0"/>
                <a:cs typeface="Gill Sans" charset="0"/>
              </a:rPr>
              <a:t>2012, a report from the Center for American Progress </a:t>
            </a:r>
            <a:r>
              <a:rPr lang="en-US" sz="4000" dirty="0" smtClean="0">
                <a:latin typeface="Gill Sans" charset="0"/>
                <a:ea typeface="Gill Sans" charset="0"/>
                <a:cs typeface="Gill Sans" charset="0"/>
              </a:rPr>
              <a:t>(2012) revealed </a:t>
            </a:r>
            <a:r>
              <a:rPr lang="en-US" sz="4000" dirty="0">
                <a:latin typeface="Gill Sans" charset="0"/>
                <a:ea typeface="Gill Sans" charset="0"/>
                <a:cs typeface="Gill Sans" charset="0"/>
              </a:rPr>
              <a:t>that schools spent $733 more per student in schools that were 90% white compared to schools that were composed of 90% minority </a:t>
            </a:r>
            <a:r>
              <a:rPr lang="en-US" sz="4000" dirty="0" smtClean="0">
                <a:latin typeface="Gill Sans" charset="0"/>
                <a:ea typeface="Gill Sans" charset="0"/>
                <a:cs typeface="Gill Sans" charset="0"/>
              </a:rPr>
              <a:t>students. </a:t>
            </a:r>
            <a:r>
              <a:rPr lang="en-US" sz="4000" dirty="0"/>
              <a:t>Improving education for African Americans is at least the first step we can take in order to help lift African Americans out of the cycle of poverty that they have been trapped in for </a:t>
            </a:r>
            <a:r>
              <a:rPr lang="en-US" sz="4000" dirty="0" smtClean="0"/>
              <a:t>centuries</a:t>
            </a:r>
            <a:r>
              <a:rPr lang="en-US" sz="4000" dirty="0"/>
              <a:t>.</a:t>
            </a:r>
          </a:p>
          <a:p>
            <a:endParaRPr lang="en-US" sz="4000" dirty="0">
              <a:latin typeface="Gill Sans" charset="0"/>
              <a:ea typeface="Gill Sans" charset="0"/>
              <a:cs typeface="Gill Sans" charset="0"/>
            </a:endParaRPr>
          </a:p>
          <a:p>
            <a:endParaRPr lang="en-US" sz="3360" dirty="0">
              <a:latin typeface="Gill Sans" charset="0"/>
              <a:ea typeface="Gill Sans" charset="0"/>
              <a:cs typeface="Gill Sans" charset="0"/>
            </a:endParaRPr>
          </a:p>
        </p:txBody>
      </p:sp>
      <p:pic>
        <p:nvPicPr>
          <p:cNvPr id="19" name="Picture 18"/>
          <p:cNvPicPr>
            <a:picLocks noChangeAspect="1"/>
          </p:cNvPicPr>
          <p:nvPr/>
        </p:nvPicPr>
        <p:blipFill>
          <a:blip r:embed="rId4"/>
          <a:stretch>
            <a:fillRect/>
          </a:stretch>
        </p:blipFill>
        <p:spPr>
          <a:xfrm>
            <a:off x="19006457" y="11396674"/>
            <a:ext cx="12327705" cy="7704815"/>
          </a:xfrm>
          <a:prstGeom prst="rect">
            <a:avLst/>
          </a:prstGeom>
        </p:spPr>
      </p:pic>
      <p:sp>
        <p:nvSpPr>
          <p:cNvPr id="20" name="TextBox 19"/>
          <p:cNvSpPr txBox="1"/>
          <p:nvPr/>
        </p:nvSpPr>
        <p:spPr>
          <a:xfrm>
            <a:off x="638028" y="5099410"/>
            <a:ext cx="16203167"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Abstract</a:t>
            </a:r>
            <a:endParaRPr lang="en-US" sz="4800" dirty="0">
              <a:solidFill>
                <a:schemeClr val="bg1"/>
              </a:solidFill>
            </a:endParaRPr>
          </a:p>
        </p:txBody>
      </p:sp>
      <p:sp>
        <p:nvSpPr>
          <p:cNvPr id="21" name="TextBox 20"/>
          <p:cNvSpPr txBox="1"/>
          <p:nvPr/>
        </p:nvSpPr>
        <p:spPr>
          <a:xfrm>
            <a:off x="672120" y="12562887"/>
            <a:ext cx="16382148"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Defining Reparations</a:t>
            </a:r>
            <a:endParaRPr lang="en-US" sz="4800" dirty="0">
              <a:solidFill>
                <a:schemeClr val="bg1"/>
              </a:solidFill>
            </a:endParaRPr>
          </a:p>
        </p:txBody>
      </p:sp>
      <p:sp>
        <p:nvSpPr>
          <p:cNvPr id="22" name="TextBox 21"/>
          <p:cNvSpPr txBox="1"/>
          <p:nvPr/>
        </p:nvSpPr>
        <p:spPr>
          <a:xfrm>
            <a:off x="672120" y="19101489"/>
            <a:ext cx="16169075"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Opponents of Reparations</a:t>
            </a:r>
            <a:endParaRPr lang="en-US" sz="4800" dirty="0">
              <a:solidFill>
                <a:schemeClr val="bg1"/>
              </a:solidFill>
            </a:endParaRPr>
          </a:p>
        </p:txBody>
      </p:sp>
      <p:sp>
        <p:nvSpPr>
          <p:cNvPr id="23" name="TextBox 22"/>
          <p:cNvSpPr txBox="1"/>
          <p:nvPr/>
        </p:nvSpPr>
        <p:spPr>
          <a:xfrm>
            <a:off x="17167667" y="20465089"/>
            <a:ext cx="16204630"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Making the Case for Reparations</a:t>
            </a:r>
            <a:endParaRPr lang="en-US" sz="4800" dirty="0">
              <a:solidFill>
                <a:schemeClr val="bg1"/>
              </a:solidFill>
            </a:endParaRPr>
          </a:p>
        </p:txBody>
      </p:sp>
      <p:sp>
        <p:nvSpPr>
          <p:cNvPr id="24" name="TextBox 23"/>
          <p:cNvSpPr txBox="1"/>
          <p:nvPr/>
        </p:nvSpPr>
        <p:spPr>
          <a:xfrm>
            <a:off x="33898114" y="12639127"/>
            <a:ext cx="16078321"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H.R. 40 and Increased Education Investment</a:t>
            </a:r>
            <a:endParaRPr lang="en-US" sz="4800" dirty="0">
              <a:solidFill>
                <a:schemeClr val="bg1"/>
              </a:solidFill>
            </a:endParaRPr>
          </a:p>
        </p:txBody>
      </p:sp>
      <p:sp>
        <p:nvSpPr>
          <p:cNvPr id="26" name="TextBox 25"/>
          <p:cNvSpPr txBox="1"/>
          <p:nvPr/>
        </p:nvSpPr>
        <p:spPr>
          <a:xfrm>
            <a:off x="17254378" y="21746111"/>
            <a:ext cx="16203167" cy="10556736"/>
          </a:xfrm>
          <a:prstGeom prst="rect">
            <a:avLst/>
          </a:prstGeom>
          <a:noFill/>
        </p:spPr>
        <p:txBody>
          <a:bodyPr wrap="square" rtlCol="0">
            <a:spAutoFit/>
          </a:bodyPr>
          <a:lstStyle/>
          <a:p>
            <a:r>
              <a:rPr lang="en-US" sz="4200" i="1" dirty="0">
                <a:latin typeface="Gill Sans" charset="0"/>
                <a:ea typeface="Gill Sans" charset="0"/>
                <a:cs typeface="Gill Sans" charset="0"/>
              </a:rPr>
              <a:t>The “Legacy of Slavery” </a:t>
            </a:r>
            <a:r>
              <a:rPr lang="en-US" sz="4200" i="1" dirty="0" smtClean="0">
                <a:latin typeface="Gill Sans" charset="0"/>
                <a:ea typeface="Gill Sans" charset="0"/>
                <a:cs typeface="Gill Sans" charset="0"/>
              </a:rPr>
              <a:t>and the Urgency </a:t>
            </a:r>
            <a:r>
              <a:rPr lang="en-US" sz="4200" i="1" dirty="0">
                <a:latin typeface="Gill Sans" charset="0"/>
                <a:ea typeface="Gill Sans" charset="0"/>
                <a:cs typeface="Gill Sans" charset="0"/>
              </a:rPr>
              <a:t>for Reparations</a:t>
            </a:r>
          </a:p>
          <a:p>
            <a:r>
              <a:rPr lang="en-US" sz="4000" dirty="0">
                <a:latin typeface="Gill Sans" charset="0"/>
                <a:ea typeface="Gill Sans" charset="0"/>
                <a:cs typeface="Gill Sans" charset="0"/>
              </a:rPr>
              <a:t>After the Civil War, Jim Crow laws were established across the South and violence towards African Americans erupted. The oppressive and dangerous conditions in the South triggered the mass migration of African Americans to the North. When they tried to move into urban areas, white people fled into the suburbs. When they tried to move into white neighborhoods, they were forced out by discriminatory housing policies and racial violence (</a:t>
            </a:r>
            <a:r>
              <a:rPr lang="en-US" sz="4000" dirty="0" smtClean="0">
                <a:latin typeface="Gill Sans" charset="0"/>
                <a:ea typeface="Gill Sans" charset="0"/>
                <a:cs typeface="Gill Sans" charset="0"/>
              </a:rPr>
              <a:t>Coates, </a:t>
            </a:r>
            <a:r>
              <a:rPr lang="en-US" sz="4000" dirty="0">
                <a:latin typeface="Gill Sans" charset="0"/>
                <a:ea typeface="Gill Sans" charset="0"/>
                <a:cs typeface="Gill Sans" charset="0"/>
              </a:rPr>
              <a:t>2014). It was through these means of exclusion that African Americans were forced into ghettos and poor neighborhoods. In his study, “Neighborhoods and the Black-White Mobility Gap,” </a:t>
            </a:r>
            <a:r>
              <a:rPr lang="en-US" sz="4000" dirty="0" smtClean="0">
                <a:latin typeface="Gill Sans" charset="0"/>
                <a:ea typeface="Gill Sans" charset="0"/>
                <a:cs typeface="Gill Sans" charset="0"/>
              </a:rPr>
              <a:t>Sharkey (2009) </a:t>
            </a:r>
            <a:r>
              <a:rPr lang="en-US" sz="4000" dirty="0">
                <a:latin typeface="Gill Sans" charset="0"/>
                <a:ea typeface="Gill Sans" charset="0"/>
                <a:cs typeface="Gill Sans" charset="0"/>
              </a:rPr>
              <a:t>found that neighborhood poverty has a large influence on the mobility of its inhabitants. He stated that </a:t>
            </a:r>
            <a:r>
              <a:rPr lang="en-US" sz="4000" dirty="0" smtClean="0">
                <a:latin typeface="Gill Sans" charset="0"/>
                <a:ea typeface="Gill Sans" charset="0"/>
                <a:cs typeface="Gill Sans" charset="0"/>
              </a:rPr>
              <a:t>being raised in </a:t>
            </a:r>
            <a:r>
              <a:rPr lang="en-US" sz="4000" dirty="0">
                <a:latin typeface="Gill Sans" charset="0"/>
                <a:ea typeface="Gill Sans" charset="0"/>
                <a:cs typeface="Gill Sans" charset="0"/>
              </a:rPr>
              <a:t>a high-poverty neighborhood “…raises the chances of downward mobility by 52 </a:t>
            </a:r>
            <a:r>
              <a:rPr lang="en-US" sz="4000" dirty="0" smtClean="0">
                <a:latin typeface="Gill Sans" charset="0"/>
                <a:ea typeface="Gill Sans" charset="0"/>
                <a:cs typeface="Gill Sans" charset="0"/>
              </a:rPr>
              <a:t>percent.” 66</a:t>
            </a:r>
            <a:r>
              <a:rPr lang="en-US" sz="4000" dirty="0">
                <a:latin typeface="Gill Sans" charset="0"/>
                <a:ea typeface="Gill Sans" charset="0"/>
                <a:cs typeface="Gill Sans" charset="0"/>
              </a:rPr>
              <a:t>% of African American children lived in poor neighborhoods from 1985-2000. </a:t>
            </a:r>
            <a:r>
              <a:rPr lang="en-US" sz="4000" dirty="0" smtClean="0">
                <a:latin typeface="Gill Sans" charset="0"/>
                <a:ea typeface="Gill Sans" charset="0"/>
                <a:cs typeface="Gill Sans" charset="0"/>
              </a:rPr>
              <a:t> African </a:t>
            </a:r>
            <a:r>
              <a:rPr lang="en-US" sz="4000" dirty="0">
                <a:latin typeface="Gill Sans" charset="0"/>
                <a:ea typeface="Gill Sans" charset="0"/>
                <a:cs typeface="Gill Sans" charset="0"/>
              </a:rPr>
              <a:t>Americans are both more likely to be raised in poor neighborhoods and more likely to experience downward mobility as a result, creating an endless cycle of poverty. </a:t>
            </a:r>
          </a:p>
          <a:p>
            <a:endParaRPr lang="en-US" sz="4000" dirty="0"/>
          </a:p>
        </p:txBody>
      </p:sp>
      <p:sp>
        <p:nvSpPr>
          <p:cNvPr id="27" name="TextBox 26"/>
          <p:cNvSpPr txBox="1"/>
          <p:nvPr/>
        </p:nvSpPr>
        <p:spPr>
          <a:xfrm>
            <a:off x="638028" y="20052017"/>
            <a:ext cx="16203167" cy="13018949"/>
          </a:xfrm>
          <a:prstGeom prst="rect">
            <a:avLst/>
          </a:prstGeom>
          <a:noFill/>
        </p:spPr>
        <p:txBody>
          <a:bodyPr wrap="square" rtlCol="0">
            <a:spAutoFit/>
          </a:bodyPr>
          <a:lstStyle/>
          <a:p>
            <a:endParaRPr lang="en-US" sz="1200" b="1" dirty="0" smtClean="0">
              <a:latin typeface="Gill Sans MT" charset="0"/>
              <a:ea typeface="Gill Sans MT" charset="0"/>
              <a:cs typeface="Gill Sans MT" charset="0"/>
            </a:endParaRPr>
          </a:p>
          <a:p>
            <a:r>
              <a:rPr lang="en-US" sz="4200" i="1" dirty="0" smtClean="0">
                <a:latin typeface="Gill Sans" charset="0"/>
                <a:ea typeface="Gill Sans" charset="0"/>
                <a:cs typeface="Gill Sans" charset="0"/>
              </a:rPr>
              <a:t>Who </a:t>
            </a:r>
            <a:r>
              <a:rPr lang="en-US" sz="4200" i="1" dirty="0">
                <a:latin typeface="Gill Sans" charset="0"/>
                <a:ea typeface="Gill Sans" charset="0"/>
                <a:cs typeface="Gill Sans" charset="0"/>
              </a:rPr>
              <a:t>Would </a:t>
            </a:r>
            <a:r>
              <a:rPr lang="en-US" sz="4200" i="1" dirty="0" smtClean="0">
                <a:latin typeface="Gill Sans" charset="0"/>
                <a:ea typeface="Gill Sans" charset="0"/>
                <a:cs typeface="Gill Sans" charset="0"/>
              </a:rPr>
              <a:t>Be Responsible? </a:t>
            </a:r>
            <a:endParaRPr lang="en-US" sz="4200" i="1" dirty="0">
              <a:latin typeface="Gill Sans" charset="0"/>
              <a:ea typeface="Gill Sans" charset="0"/>
              <a:cs typeface="Gill Sans" charset="0"/>
            </a:endParaRPr>
          </a:p>
          <a:p>
            <a:r>
              <a:rPr lang="en-US" sz="4000" dirty="0">
                <a:latin typeface="Gill Sans" charset="0"/>
                <a:ea typeface="Gill Sans" charset="0"/>
                <a:cs typeface="Gill Sans" charset="0"/>
              </a:rPr>
              <a:t>There are no living slaves or slave-owners - the last time slaves were owned was in 1863. It would be unfair to place the burden of paying off this tremendous debt onto people who were never responsible for slavery. Not all white Americans are descendants of slave-owners or even of whites who lived in the U.S. during the slavery era. Only a small percentage of White Americans ever owned slaves - in 1790, only 17.2% of families owned slaves and in 1860 only 7.9% of families owned slaves (</a:t>
            </a:r>
            <a:r>
              <a:rPr lang="en-US" sz="4000" dirty="0" smtClean="0">
                <a:latin typeface="Gill Sans" charset="0"/>
                <a:ea typeface="Gill Sans" charset="0"/>
                <a:cs typeface="Gill Sans" charset="0"/>
              </a:rPr>
              <a:t>U.S. </a:t>
            </a:r>
            <a:r>
              <a:rPr lang="en-US" sz="4000" dirty="0">
                <a:latin typeface="Gill Sans" charset="0"/>
                <a:ea typeface="Gill Sans" charset="0"/>
                <a:cs typeface="Gill Sans" charset="0"/>
              </a:rPr>
              <a:t>Census </a:t>
            </a:r>
            <a:r>
              <a:rPr lang="en-US" sz="4000" dirty="0" smtClean="0">
                <a:latin typeface="Gill Sans" charset="0"/>
                <a:ea typeface="Gill Sans" charset="0"/>
                <a:cs typeface="Gill Sans" charset="0"/>
              </a:rPr>
              <a:t>Bureau,1860</a:t>
            </a:r>
            <a:r>
              <a:rPr lang="en-US" sz="4000" dirty="0">
                <a:latin typeface="Gill Sans" charset="0"/>
                <a:ea typeface="Gill Sans" charset="0"/>
                <a:cs typeface="Gill Sans" charset="0"/>
              </a:rPr>
              <a:t>). An even smaller percentage of White Americans today are the descendants of these slave owners while the majority are the descendants of immigrants who arrived after the abolishment of slavery. </a:t>
            </a:r>
            <a:endParaRPr lang="en-US" sz="4000" dirty="0" smtClean="0">
              <a:latin typeface="Gill Sans" charset="0"/>
              <a:ea typeface="Gill Sans" charset="0"/>
              <a:cs typeface="Gill Sans" charset="0"/>
            </a:endParaRPr>
          </a:p>
          <a:p>
            <a:endParaRPr lang="en-US" sz="4000" dirty="0">
              <a:latin typeface="Gill Sans" charset="0"/>
              <a:ea typeface="Gill Sans" charset="0"/>
              <a:cs typeface="Gill Sans" charset="0"/>
            </a:endParaRPr>
          </a:p>
          <a:p>
            <a:r>
              <a:rPr lang="en-US" sz="4200" i="1" dirty="0" smtClean="0">
                <a:latin typeface="Gill Sans" charset="0"/>
                <a:ea typeface="Gill Sans" charset="0"/>
                <a:cs typeface="Gill Sans" charset="0"/>
              </a:rPr>
              <a:t>Some Argue the Debt </a:t>
            </a:r>
            <a:r>
              <a:rPr lang="en-US" sz="4200" i="1" dirty="0">
                <a:latin typeface="Gill Sans" charset="0"/>
                <a:ea typeface="Gill Sans" charset="0"/>
                <a:cs typeface="Gill Sans" charset="0"/>
              </a:rPr>
              <a:t>Has Already Been </a:t>
            </a:r>
            <a:r>
              <a:rPr lang="en-US" sz="4200" i="1" dirty="0" smtClean="0">
                <a:latin typeface="Gill Sans" charset="0"/>
                <a:ea typeface="Gill Sans" charset="0"/>
                <a:cs typeface="Gill Sans" charset="0"/>
              </a:rPr>
              <a:t>Paid</a:t>
            </a:r>
            <a:endParaRPr lang="en-US" sz="4200" i="1" dirty="0">
              <a:latin typeface="Gill Sans" charset="0"/>
              <a:ea typeface="Gill Sans" charset="0"/>
              <a:cs typeface="Gill Sans" charset="0"/>
            </a:endParaRPr>
          </a:p>
          <a:p>
            <a:r>
              <a:rPr lang="en-US" sz="4000" dirty="0">
                <a:latin typeface="Gill Sans" charset="0"/>
                <a:ea typeface="Gill Sans" charset="0"/>
                <a:cs typeface="Gill Sans" charset="0"/>
              </a:rPr>
              <a:t>The debt owed to slaves was fulfilled through the Civil War, in which the U.S. government devoted $5 billion (Bureau of the Fiscal Service) and an estimated 360,222 Union soldiers sacrificed their lives (Gilder Lehrman Institute). The </a:t>
            </a:r>
            <a:r>
              <a:rPr lang="en-US" sz="4000" dirty="0" smtClean="0">
                <a:latin typeface="Gill Sans" charset="0"/>
                <a:ea typeface="Gill Sans" charset="0"/>
                <a:cs typeface="Gill Sans" charset="0"/>
              </a:rPr>
              <a:t>U.S. </a:t>
            </a:r>
            <a:r>
              <a:rPr lang="en-US" sz="4000" dirty="0">
                <a:latin typeface="Gill Sans" charset="0"/>
                <a:ea typeface="Gill Sans" charset="0"/>
                <a:cs typeface="Gill Sans" charset="0"/>
              </a:rPr>
              <a:t>government has further compensated African Americans through welfare programs, which disproportionately benefit African Americans. </a:t>
            </a:r>
          </a:p>
          <a:p>
            <a:endParaRPr lang="en-US" sz="4000" dirty="0"/>
          </a:p>
        </p:txBody>
      </p:sp>
      <p:sp>
        <p:nvSpPr>
          <p:cNvPr id="28" name="TextBox 27"/>
          <p:cNvSpPr txBox="1"/>
          <p:nvPr/>
        </p:nvSpPr>
        <p:spPr>
          <a:xfrm>
            <a:off x="42129609" y="23510006"/>
            <a:ext cx="7973568" cy="9571851"/>
          </a:xfrm>
          <a:prstGeom prst="rect">
            <a:avLst/>
          </a:prstGeom>
          <a:noFill/>
        </p:spPr>
        <p:txBody>
          <a:bodyPr wrap="square" rtlCol="0">
            <a:spAutoFit/>
          </a:bodyPr>
          <a:lstStyle/>
          <a:p>
            <a:r>
              <a:rPr lang="en-US" sz="2200" dirty="0" err="1">
                <a:latin typeface="Gill Sans" charset="0"/>
                <a:ea typeface="Gill Sans" charset="0"/>
                <a:cs typeface="Gill Sans" charset="0"/>
              </a:rPr>
              <a:t>Kochhar</a:t>
            </a:r>
            <a:r>
              <a:rPr lang="en-US" sz="2200" dirty="0">
                <a:latin typeface="Gill Sans" charset="0"/>
                <a:ea typeface="Gill Sans" charset="0"/>
                <a:cs typeface="Gill Sans" charset="0"/>
              </a:rPr>
              <a:t>, R., &amp; Fry, R. (2014, December 12). Wealth inequality has widened along racial, ethnic lines since end of Great Recession. Pew Research Center. </a:t>
            </a:r>
            <a:endParaRPr lang="en-US" sz="2200" dirty="0" smtClean="0">
              <a:latin typeface="Gill Sans" charset="0"/>
              <a:ea typeface="Gill Sans" charset="0"/>
              <a:cs typeface="Gill Sans" charset="0"/>
            </a:endParaRPr>
          </a:p>
          <a:p>
            <a:r>
              <a:rPr lang="en-US" sz="2200" dirty="0" smtClean="0">
                <a:latin typeface="Gill Sans" charset="0"/>
                <a:ea typeface="Gill Sans" charset="0"/>
                <a:cs typeface="Gill Sans" charset="0"/>
              </a:rPr>
              <a:t>McCarthy</a:t>
            </a:r>
            <a:r>
              <a:rPr lang="en-US" sz="2200" dirty="0">
                <a:latin typeface="Gill Sans" charset="0"/>
                <a:ea typeface="Gill Sans" charset="0"/>
                <a:cs typeface="Gill Sans" charset="0"/>
              </a:rPr>
              <a:t>, T. (2004). Coming to terms with our past, part II: On the morality and politics of reparations for slavery. </a:t>
            </a:r>
            <a:r>
              <a:rPr lang="en-US" sz="2200" i="1" dirty="0">
                <a:latin typeface="Gill Sans" charset="0"/>
                <a:ea typeface="Gill Sans" charset="0"/>
                <a:cs typeface="Gill Sans" charset="0"/>
              </a:rPr>
              <a:t>Political Theory, 32</a:t>
            </a:r>
            <a:r>
              <a:rPr lang="en-US" sz="2200" dirty="0">
                <a:latin typeface="Gill Sans" charset="0"/>
                <a:ea typeface="Gill Sans" charset="0"/>
                <a:cs typeface="Gill Sans" charset="0"/>
              </a:rPr>
              <a:t>(6), 750-772. </a:t>
            </a:r>
          </a:p>
          <a:p>
            <a:r>
              <a:rPr lang="en-US" sz="2200" dirty="0">
                <a:latin typeface="Gill Sans" charset="0"/>
                <a:ea typeface="Gill Sans" charset="0"/>
                <a:cs typeface="Gill Sans" charset="0"/>
              </a:rPr>
              <a:t>McGary, H. (2003). Achieving democratic equality: forgiveness, reconciliation, and reparations. </a:t>
            </a:r>
            <a:r>
              <a:rPr lang="en-US" sz="2200" i="1" dirty="0">
                <a:latin typeface="Gill Sans" charset="0"/>
                <a:ea typeface="Gill Sans" charset="0"/>
                <a:cs typeface="Gill Sans" charset="0"/>
              </a:rPr>
              <a:t>The Journal of Ethics, 7</a:t>
            </a:r>
            <a:r>
              <a:rPr lang="en-US" sz="2200" dirty="0">
                <a:latin typeface="Gill Sans" charset="0"/>
                <a:ea typeface="Gill Sans" charset="0"/>
                <a:cs typeface="Gill Sans" charset="0"/>
              </a:rPr>
              <a:t>(1), 93-113. </a:t>
            </a:r>
          </a:p>
          <a:p>
            <a:r>
              <a:rPr lang="en-US" sz="2200" dirty="0">
                <a:latin typeface="Gill Sans" charset="0"/>
                <a:ea typeface="Gill Sans" charset="0"/>
                <a:cs typeface="Gill Sans" charset="0"/>
              </a:rPr>
              <a:t>Mosely, A. (2002-2003). Affirmative action as form of reparations. </a:t>
            </a:r>
            <a:r>
              <a:rPr lang="en-US" sz="2200" i="1" dirty="0">
                <a:latin typeface="Gill Sans" charset="0"/>
                <a:ea typeface="Gill Sans" charset="0"/>
                <a:cs typeface="Gill Sans" charset="0"/>
              </a:rPr>
              <a:t>University of Memphis Law Review 33</a:t>
            </a:r>
            <a:r>
              <a:rPr lang="en-US" sz="2200" dirty="0">
                <a:latin typeface="Gill Sans" charset="0"/>
                <a:ea typeface="Gill Sans" charset="0"/>
                <a:cs typeface="Gill Sans" charset="0"/>
              </a:rPr>
              <a:t>(2), 353-366.</a:t>
            </a:r>
          </a:p>
          <a:p>
            <a:r>
              <a:rPr lang="en-US" sz="2200" dirty="0" err="1">
                <a:latin typeface="Gill Sans" charset="0"/>
                <a:ea typeface="Gill Sans" charset="0"/>
                <a:cs typeface="Gill Sans" charset="0"/>
              </a:rPr>
              <a:t>Ogletree</a:t>
            </a:r>
            <a:r>
              <a:rPr lang="en-US" sz="2200" dirty="0">
                <a:latin typeface="Gill Sans" charset="0"/>
                <a:ea typeface="Gill Sans" charset="0"/>
                <a:cs typeface="Gill Sans" charset="0"/>
              </a:rPr>
              <a:t>, Charles </a:t>
            </a:r>
            <a:r>
              <a:rPr lang="en-US" sz="2200" dirty="0" err="1">
                <a:latin typeface="Gill Sans" charset="0"/>
                <a:ea typeface="Gill Sans" charset="0"/>
                <a:cs typeface="Gill Sans" charset="0"/>
              </a:rPr>
              <a:t>J.,,Jr</a:t>
            </a:r>
            <a:r>
              <a:rPr lang="en-US" sz="2200" dirty="0">
                <a:latin typeface="Gill Sans" charset="0"/>
                <a:ea typeface="Gill Sans" charset="0"/>
                <a:cs typeface="Gill Sans" charset="0"/>
              </a:rPr>
              <a:t>. (2002, Mar 31). Litigating the legacy of slavery.</a:t>
            </a:r>
            <a:r>
              <a:rPr lang="en-US" sz="2200" i="1" dirty="0">
                <a:latin typeface="Gill Sans" charset="0"/>
                <a:ea typeface="Gill Sans" charset="0"/>
                <a:cs typeface="Gill Sans" charset="0"/>
              </a:rPr>
              <a:t> New York Times (1923-Current File).</a:t>
            </a:r>
            <a:r>
              <a:rPr lang="en-US" sz="2200" dirty="0">
                <a:latin typeface="Gill Sans" charset="0"/>
                <a:ea typeface="Gill Sans" charset="0"/>
                <a:cs typeface="Gill Sans" charset="0"/>
              </a:rPr>
              <a:t> </a:t>
            </a:r>
          </a:p>
          <a:p>
            <a:r>
              <a:rPr lang="en-US" sz="2200" dirty="0">
                <a:latin typeface="Gill Sans" charset="0"/>
                <a:ea typeface="Gill Sans" charset="0"/>
                <a:cs typeface="Gill Sans" charset="0"/>
              </a:rPr>
              <a:t>Robinson, R. (2000). </a:t>
            </a:r>
            <a:r>
              <a:rPr lang="en-US" sz="2200" i="1" dirty="0">
                <a:latin typeface="Gill Sans" charset="0"/>
                <a:ea typeface="Gill Sans" charset="0"/>
                <a:cs typeface="Gill Sans" charset="0"/>
              </a:rPr>
              <a:t>The debt: what America owes to blacks</a:t>
            </a:r>
            <a:r>
              <a:rPr lang="en-US" sz="2200" dirty="0">
                <a:latin typeface="Gill Sans" charset="0"/>
                <a:ea typeface="Gill Sans" charset="0"/>
                <a:cs typeface="Gill Sans" charset="0"/>
              </a:rPr>
              <a:t>. New York: Dutton.</a:t>
            </a:r>
          </a:p>
          <a:p>
            <a:r>
              <a:rPr lang="en-US" sz="2200" dirty="0">
                <a:latin typeface="Gill Sans" charset="0"/>
                <a:ea typeface="Gill Sans" charset="0"/>
                <a:cs typeface="Gill Sans" charset="0"/>
              </a:rPr>
              <a:t>Sharkey, P. (2009, July). Neighborhoods and the white-black mobility gap (Rep.). </a:t>
            </a:r>
          </a:p>
          <a:p>
            <a:r>
              <a:rPr lang="en-US" sz="2200" dirty="0">
                <a:latin typeface="Gill Sans" charset="0"/>
                <a:ea typeface="Gill Sans" charset="0"/>
                <a:cs typeface="Gill Sans" charset="0"/>
              </a:rPr>
              <a:t>Students of Color Still Receiving Unequal Education. (2012, August 22). Retrieved from https://</a:t>
            </a:r>
            <a:r>
              <a:rPr lang="en-US" sz="2200" dirty="0" err="1">
                <a:latin typeface="Gill Sans" charset="0"/>
                <a:ea typeface="Gill Sans" charset="0"/>
                <a:cs typeface="Gill Sans" charset="0"/>
              </a:rPr>
              <a:t>www.americanprogress.org</a:t>
            </a:r>
            <a:r>
              <a:rPr lang="en-US" sz="2200" dirty="0">
                <a:latin typeface="Gill Sans" charset="0"/>
                <a:ea typeface="Gill Sans" charset="0"/>
                <a:cs typeface="Gill Sans" charset="0"/>
              </a:rPr>
              <a:t>/issues/education/news/2012/08/22/32862/students-of-color-still-receiving-unequal-education/</a:t>
            </a:r>
          </a:p>
          <a:p>
            <a:r>
              <a:rPr lang="en-US" sz="2200" dirty="0">
                <a:latin typeface="Gill Sans" charset="0"/>
                <a:ea typeface="Gill Sans" charset="0"/>
                <a:cs typeface="Gill Sans" charset="0"/>
              </a:rPr>
              <a:t>The Civil War (1861-1865). (2010, August 13). Retrieved from https://</a:t>
            </a:r>
            <a:r>
              <a:rPr lang="en-US" sz="2200" dirty="0" err="1">
                <a:latin typeface="Gill Sans" charset="0"/>
                <a:ea typeface="Gill Sans" charset="0"/>
                <a:cs typeface="Gill Sans" charset="0"/>
              </a:rPr>
              <a:t>www.treasurydirect.gov</a:t>
            </a:r>
            <a:r>
              <a:rPr lang="en-US" sz="2200" dirty="0">
                <a:latin typeface="Gill Sans" charset="0"/>
                <a:ea typeface="Gill Sans" charset="0"/>
                <a:cs typeface="Gill Sans" charset="0"/>
              </a:rPr>
              <a:t>/kids/history/</a:t>
            </a:r>
            <a:r>
              <a:rPr lang="en-US" sz="2200" dirty="0" err="1">
                <a:latin typeface="Gill Sans" charset="0"/>
                <a:ea typeface="Gill Sans" charset="0"/>
                <a:cs typeface="Gill Sans" charset="0"/>
              </a:rPr>
              <a:t>history_civilwar.htm</a:t>
            </a:r>
            <a:endParaRPr lang="en-US" sz="2200" dirty="0">
              <a:latin typeface="Gill Sans" charset="0"/>
              <a:ea typeface="Gill Sans" charset="0"/>
              <a:cs typeface="Gill Sans" charset="0"/>
            </a:endParaRPr>
          </a:p>
          <a:p>
            <a:r>
              <a:rPr lang="en-US" sz="2200" dirty="0">
                <a:latin typeface="Gill Sans" charset="0"/>
                <a:ea typeface="Gill Sans" charset="0"/>
                <a:cs typeface="Gill Sans" charset="0"/>
              </a:rPr>
              <a:t>United States, Census Bureau. (2012, September 13). </a:t>
            </a:r>
            <a:r>
              <a:rPr lang="en-US" sz="2200" i="1" dirty="0">
                <a:latin typeface="Gill Sans" charset="0"/>
                <a:ea typeface="Gill Sans" charset="0"/>
                <a:cs typeface="Gill Sans" charset="0"/>
              </a:rPr>
              <a:t>The Great Migration, 1910 to 1970</a:t>
            </a:r>
            <a:r>
              <a:rPr lang="en-US" sz="2200" dirty="0">
                <a:latin typeface="Gill Sans" charset="0"/>
                <a:ea typeface="Gill Sans" charset="0"/>
                <a:cs typeface="Gill Sans" charset="0"/>
              </a:rPr>
              <a:t>. </a:t>
            </a:r>
          </a:p>
          <a:p>
            <a:r>
              <a:rPr lang="en-US" sz="2200" dirty="0">
                <a:latin typeface="Gill Sans" charset="0"/>
                <a:ea typeface="Gill Sans" charset="0"/>
                <a:cs typeface="Gill Sans" charset="0"/>
              </a:rPr>
              <a:t>United States, Census Bureau. (1860.). Statistics of Slaves. </a:t>
            </a:r>
          </a:p>
          <a:p>
            <a:endParaRPr lang="en-US" sz="2200" dirty="0">
              <a:latin typeface="Gill Sans" charset="0"/>
              <a:ea typeface="Gill Sans" charset="0"/>
              <a:cs typeface="Gill Sans" charset="0"/>
            </a:endParaRPr>
          </a:p>
          <a:p>
            <a:endParaRPr lang="en-US" sz="2200" dirty="0"/>
          </a:p>
        </p:txBody>
      </p:sp>
      <p:sp>
        <p:nvSpPr>
          <p:cNvPr id="29" name="TextBox 28"/>
          <p:cNvSpPr txBox="1"/>
          <p:nvPr/>
        </p:nvSpPr>
        <p:spPr>
          <a:xfrm>
            <a:off x="34024856" y="22521833"/>
            <a:ext cx="16078321" cy="830997"/>
          </a:xfrm>
          <a:prstGeom prst="rect">
            <a:avLst/>
          </a:prstGeom>
          <a:solidFill>
            <a:schemeClr val="accent2">
              <a:lumMod val="50000"/>
            </a:schemeClr>
          </a:solidFill>
        </p:spPr>
        <p:txBody>
          <a:bodyPr wrap="square" rtlCol="0">
            <a:spAutoFit/>
          </a:bodyPr>
          <a:lstStyle/>
          <a:p>
            <a:pPr algn="ctr"/>
            <a:r>
              <a:rPr lang="en-US" sz="4800" dirty="0" smtClean="0">
                <a:solidFill>
                  <a:schemeClr val="bg1"/>
                </a:solidFill>
              </a:rPr>
              <a:t>References</a:t>
            </a:r>
            <a:endParaRPr lang="en-US" sz="4800" dirty="0">
              <a:solidFill>
                <a:schemeClr val="bg1"/>
              </a:solidFill>
            </a:endParaRPr>
          </a:p>
        </p:txBody>
      </p:sp>
      <p:sp>
        <p:nvSpPr>
          <p:cNvPr id="30" name="Rectangle 29"/>
          <p:cNvSpPr/>
          <p:nvPr/>
        </p:nvSpPr>
        <p:spPr>
          <a:xfrm>
            <a:off x="19106861" y="19101489"/>
            <a:ext cx="12227301" cy="3216009"/>
          </a:xfrm>
          <a:prstGeom prst="rect">
            <a:avLst/>
          </a:prstGeom>
        </p:spPr>
        <p:txBody>
          <a:bodyPr wrap="square">
            <a:spAutoFit/>
          </a:bodyPr>
          <a:lstStyle/>
          <a:p>
            <a:r>
              <a:rPr lang="en-US" sz="2200" dirty="0" smtClean="0">
                <a:latin typeface="Gill Sans" charset="0"/>
                <a:ea typeface="Gill Sans" charset="0"/>
                <a:cs typeface="Gill Sans" charset="0"/>
              </a:rPr>
              <a:t>Tama, M. (14, March 13). [Photograph found in Getty]. Retrieved from http://</a:t>
            </a:r>
            <a:r>
              <a:rPr lang="en-US" sz="2200" dirty="0" err="1" smtClean="0">
                <a:latin typeface="Gill Sans" charset="0"/>
                <a:ea typeface="Gill Sans" charset="0"/>
                <a:cs typeface="Gill Sans" charset="0"/>
              </a:rPr>
              <a:t>www.thedailybeast.com</a:t>
            </a:r>
            <a:r>
              <a:rPr lang="en-US" sz="2200" dirty="0" smtClean="0">
                <a:latin typeface="Gill Sans" charset="0"/>
                <a:ea typeface="Gill Sans" charset="0"/>
                <a:cs typeface="Gill Sans" charset="0"/>
              </a:rPr>
              <a:t>/articles/2014/03/13/how-we-built-the-</a:t>
            </a:r>
            <a:r>
              <a:rPr lang="en-US" sz="2200" dirty="0" err="1" smtClean="0">
                <a:latin typeface="Gill Sans" charset="0"/>
                <a:ea typeface="Gill Sans" charset="0"/>
                <a:cs typeface="Gill Sans" charset="0"/>
              </a:rPr>
              <a:t>ghettos.html</a:t>
            </a:r>
            <a:endParaRPr lang="en-US" sz="2200" dirty="0" smtClean="0">
              <a:latin typeface="Gill Sans" charset="0"/>
              <a:ea typeface="Gill Sans" charset="0"/>
              <a:cs typeface="Gill Sans" charset="0"/>
            </a:endParaRPr>
          </a:p>
          <a:p>
            <a:r>
              <a:rPr lang="en-US" dirty="0"/>
              <a:t/>
            </a:r>
            <a:br>
              <a:rPr lang="en-US" dirty="0"/>
            </a:br>
            <a:endParaRPr lang="en-US" dirty="0"/>
          </a:p>
        </p:txBody>
      </p:sp>
    </p:spTree>
    <p:extLst>
      <p:ext uri="{BB962C8B-B14F-4D97-AF65-F5344CB8AC3E}">
        <p14:creationId xmlns:p14="http://schemas.microsoft.com/office/powerpoint/2010/main" val="1322710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2629</TotalTime>
  <Words>1566</Words>
  <Application>Microsoft Macintosh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Gill Sans</vt:lpstr>
      <vt:lpstr>Gill Sans MT</vt:lpstr>
      <vt:lpstr>Arial</vt:lpstr>
      <vt:lpstr>Office Theme</vt:lpstr>
      <vt:lpstr>Reparations for Slavery in the United States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Reparations for Slavery in the United States </dc:title>
  <dc:creator>Microsoft Office User</dc:creator>
  <cp:lastModifiedBy>Microsoft Office User</cp:lastModifiedBy>
  <cp:revision>46</cp:revision>
  <dcterms:created xsi:type="dcterms:W3CDTF">2016-04-04T20:21:36Z</dcterms:created>
  <dcterms:modified xsi:type="dcterms:W3CDTF">2016-04-06T22:00:04Z</dcterms:modified>
</cp:coreProperties>
</file>