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658" autoAdjust="0"/>
    <p:restoredTop sz="94701" autoAdjust="0"/>
  </p:normalViewPr>
  <p:slideViewPr>
    <p:cSldViewPr snapToGrid="0" snapToObjects="1" showGuides="1">
      <p:cViewPr>
        <p:scale>
          <a:sx n="108" d="100"/>
          <a:sy n="108" d="100"/>
        </p:scale>
        <p:origin x="20160" y="12704"/>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Reason</a:t>
            </a:r>
            <a:r>
              <a:rPr lang="en-US" baseline="0" dirty="0" smtClean="0"/>
              <a:t> for Foster Care Placement</a:t>
            </a:r>
            <a:endParaRPr lang="en-US" dirty="0"/>
          </a:p>
        </c:rich>
      </c:tx>
      <c:layout/>
      <c:overlay val="0"/>
    </c:title>
    <c:autoTitleDeleted val="0"/>
    <c:plotArea>
      <c:layout/>
      <c:pieChart>
        <c:varyColors val="1"/>
        <c:ser>
          <c:idx val="0"/>
          <c:order val="0"/>
          <c:tx>
            <c:strRef>
              <c:f>Sheet1!$B$1</c:f>
              <c:strCache>
                <c:ptCount val="1"/>
                <c:pt idx="0">
                  <c:v>Column1</c:v>
                </c:pt>
              </c:strCache>
            </c:strRef>
          </c:tx>
          <c:cat>
            <c:strRef>
              <c:f>Sheet1!$A$2:$A$7</c:f>
              <c:strCache>
                <c:ptCount val="6"/>
                <c:pt idx="0">
                  <c:v>Neglect 30%</c:v>
                </c:pt>
                <c:pt idx="1">
                  <c:v>Physical Abuse 25%</c:v>
                </c:pt>
                <c:pt idx="2">
                  <c:v>Caretaker Unavailable 24%</c:v>
                </c:pt>
                <c:pt idx="3">
                  <c:v>Abandonment 9%</c:v>
                </c:pt>
                <c:pt idx="4">
                  <c:v>Failed Placement 7%</c:v>
                </c:pt>
                <c:pt idx="5">
                  <c:v>Sexual Abuse 5%</c:v>
                </c:pt>
              </c:strCache>
            </c:strRef>
          </c:cat>
          <c:val>
            <c:numRef>
              <c:f>Sheet1!$B$2:$B$7</c:f>
              <c:numCache>
                <c:formatCode>0%</c:formatCode>
                <c:ptCount val="6"/>
                <c:pt idx="0">
                  <c:v>0.3</c:v>
                </c:pt>
                <c:pt idx="1">
                  <c:v>0.25</c:v>
                </c:pt>
                <c:pt idx="2">
                  <c:v>0.24</c:v>
                </c:pt>
                <c:pt idx="3">
                  <c:v>0.09</c:v>
                </c:pt>
                <c:pt idx="4">
                  <c:v>0.07</c:v>
                </c:pt>
                <c:pt idx="5">
                  <c:v>0.05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0025338825578"/>
          <c:y val="0.228829730625272"/>
          <c:w val="0.349974661174422"/>
          <c:h val="0.591209301971938"/>
        </c:manualLayout>
      </c:layout>
      <c:overlay val="0"/>
      <c:txPr>
        <a:bodyPr/>
        <a:lstStyle/>
        <a:p>
          <a:pPr>
            <a:defRPr sz="3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4/22/15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4/22/15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7.png"/><Relationship Id="rId12" Type="http://schemas.openxmlformats.org/officeDocument/2006/relationships/image" Target="../media/image8.png"/><Relationship Id="rId13" Type="http://schemas.openxmlformats.org/officeDocument/2006/relationships/image" Target="../media/image9.png"/><Relationship Id="rId14" Type="http://schemas.openxmlformats.org/officeDocument/2006/relationships/image" Target="../media/image10.png"/><Relationship Id="rId15" Type="http://schemas.openxmlformats.org/officeDocument/2006/relationships/oleObject" Target="../embeddings/oleObject3.bin"/><Relationship Id="rId16" Type="http://schemas.openxmlformats.org/officeDocument/2006/relationships/image" Target="../media/image3.wmf"/><Relationship Id="rId17" Type="http://schemas.openxmlformats.org/officeDocument/2006/relationships/oleObject" Target="../embeddings/oleObject4.bin"/><Relationship Id="rId18" Type="http://schemas.openxmlformats.org/officeDocument/2006/relationships/image" Target="../media/image4.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image" Target="../media/image5.png"/><Relationship Id="rId7" Type="http://schemas.openxmlformats.org/officeDocument/2006/relationships/oleObject" Target="../embeddings/oleObject2.bin"/><Relationship Id="rId8" Type="http://schemas.openxmlformats.org/officeDocument/2006/relationships/image" Target="../media/image2.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6.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7.png"/><Relationship Id="rId12" Type="http://schemas.openxmlformats.org/officeDocument/2006/relationships/image" Target="../media/image8.png"/><Relationship Id="rId13" Type="http://schemas.openxmlformats.org/officeDocument/2006/relationships/image" Target="../media/image9.png"/><Relationship Id="rId14" Type="http://schemas.openxmlformats.org/officeDocument/2006/relationships/image" Target="../media/image10.png"/><Relationship Id="rId15" Type="http://schemas.openxmlformats.org/officeDocument/2006/relationships/oleObject" Target="../embeddings/oleObject7.bin"/><Relationship Id="rId16" Type="http://schemas.openxmlformats.org/officeDocument/2006/relationships/image" Target="../media/image3.wmf"/><Relationship Id="rId17" Type="http://schemas.openxmlformats.org/officeDocument/2006/relationships/oleObject" Target="../embeddings/oleObject8.bin"/><Relationship Id="rId18" Type="http://schemas.openxmlformats.org/officeDocument/2006/relationships/image" Target="../media/image4.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1.wmf"/><Relationship Id="rId6" Type="http://schemas.openxmlformats.org/officeDocument/2006/relationships/image" Target="../media/image5.png"/><Relationship Id="rId7" Type="http://schemas.openxmlformats.org/officeDocument/2006/relationships/oleObject" Target="../embeddings/oleObject6.bin"/><Relationship Id="rId8" Type="http://schemas.openxmlformats.org/officeDocument/2006/relationships/image" Target="../media/image2.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solidFill>
              <a:schemeClr val="accent5">
                <a:lumMod val="50000"/>
              </a:schemeClr>
            </a:solid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7692"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253046"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2918400"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1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1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1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1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34"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35"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36"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37"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ylcarta@gmail.com" TargetMode="External"/><Relationship Id="rId4" Type="http://schemas.openxmlformats.org/officeDocument/2006/relationships/chart" Target="../charts/chart1.xml"/><Relationship Id="rId5" Type="http://schemas.openxmlformats.org/officeDocument/2006/relationships/image" Target="../media/image11.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a:xfrm>
            <a:off x="904188" y="6378481"/>
            <a:ext cx="10056813" cy="10710602"/>
          </a:xfrm>
        </p:spPr>
        <p:txBody>
          <a:bodyPr/>
          <a:lstStyle/>
          <a:p>
            <a:pPr marL="457200" indent="-457200">
              <a:buFont typeface="Arial"/>
              <a:buChar char="•"/>
            </a:pPr>
            <a:r>
              <a:rPr lang="en-US" sz="3500" dirty="0" smtClean="0">
                <a:latin typeface="+mn-lt"/>
                <a:cs typeface="Arial"/>
              </a:rPr>
              <a:t>There are approximately 500,000 foster youth in care at any given time in the United States.</a:t>
            </a:r>
          </a:p>
          <a:p>
            <a:pPr marL="457200" indent="-457200">
              <a:buFont typeface="Arial"/>
              <a:buChar char="•"/>
            </a:pPr>
            <a:r>
              <a:rPr lang="en-US" sz="3500" dirty="0" smtClean="0">
                <a:latin typeface="+mn-lt"/>
                <a:cs typeface="Arial"/>
              </a:rPr>
              <a:t>Many of these foster youth experience mental health issues including, but not limited to, anxiety, depression, post-traumatic disorder, bipolar disorder, and conduct disorders.</a:t>
            </a:r>
          </a:p>
          <a:p>
            <a:pPr marL="457200" indent="-457200">
              <a:buFont typeface="Arial"/>
              <a:buChar char="•"/>
            </a:pPr>
            <a:r>
              <a:rPr lang="en-US" sz="3500" dirty="0" smtClean="0">
                <a:latin typeface="+mn-lt"/>
                <a:cs typeface="Arial"/>
              </a:rPr>
              <a:t>42% of 17 year-olds in foster care require psychological services.</a:t>
            </a:r>
          </a:p>
          <a:p>
            <a:pPr marL="457200" indent="-457200">
              <a:buFont typeface="Arial"/>
              <a:buChar char="•"/>
            </a:pPr>
            <a:r>
              <a:rPr lang="en-US" sz="3500" dirty="0" smtClean="0">
                <a:latin typeface="+mn-lt"/>
              </a:rPr>
              <a:t>70% of young adults who seek psychiatric treatment are foster youth</a:t>
            </a:r>
          </a:p>
          <a:p>
            <a:pPr marL="457200" indent="-457200">
              <a:buFont typeface="Arial"/>
              <a:buChar char="•"/>
            </a:pPr>
            <a:r>
              <a:rPr lang="en-US" sz="3500" dirty="0" smtClean="0">
                <a:latin typeface="+mn-lt"/>
              </a:rPr>
              <a:t>Many foster youth do not receive treatment due to barriers to care, a mistrust of the system, change of foster home.</a:t>
            </a:r>
          </a:p>
          <a:p>
            <a:pPr marL="457200" indent="-457200">
              <a:buFont typeface="Arial"/>
              <a:buChar char="•"/>
            </a:pPr>
            <a:r>
              <a:rPr lang="en-US" sz="3500" dirty="0" smtClean="0">
                <a:latin typeface="+mn-lt"/>
              </a:rPr>
              <a:t>Our goal is to support a call for further research in order to change current methods of care provided along with developing an improved method of treatment for foster care youth.</a:t>
            </a:r>
          </a:p>
          <a:p>
            <a:pPr marL="457200" indent="-457200">
              <a:buFont typeface="Arial"/>
              <a:buChar char="•"/>
            </a:pPr>
            <a:endParaRPr lang="en-US" sz="3000" dirty="0">
              <a:latin typeface="+mn-lt"/>
            </a:endParaRPr>
          </a:p>
        </p:txBody>
      </p:sp>
      <p:sp>
        <p:nvSpPr>
          <p:cNvPr id="450" name="Text Placeholder 449"/>
          <p:cNvSpPr>
            <a:spLocks noGrp="1"/>
          </p:cNvSpPr>
          <p:nvPr>
            <p:ph type="body" sz="quarter" idx="11"/>
          </p:nvPr>
        </p:nvSpPr>
        <p:spPr>
          <a:xfrm>
            <a:off x="922341" y="5502583"/>
            <a:ext cx="10048875" cy="846377"/>
          </a:xfrm>
        </p:spPr>
        <p:txBody>
          <a:bodyPr/>
          <a:lstStyle/>
          <a:p>
            <a:r>
              <a:rPr lang="en-US" sz="4300" dirty="0" smtClean="0"/>
              <a:t>BACKGROUND</a:t>
            </a:r>
            <a:r>
              <a:rPr lang="en-US" sz="4000" dirty="0" smtClean="0"/>
              <a:t> &amp; RATIONALE</a:t>
            </a:r>
            <a:endParaRPr lang="en-US" sz="4000" dirty="0"/>
          </a:p>
        </p:txBody>
      </p:sp>
      <p:sp>
        <p:nvSpPr>
          <p:cNvPr id="454" name="Text Placeholder 453"/>
          <p:cNvSpPr>
            <a:spLocks noGrp="1"/>
          </p:cNvSpPr>
          <p:nvPr>
            <p:ph type="body" sz="quarter" idx="21"/>
          </p:nvPr>
        </p:nvSpPr>
        <p:spPr>
          <a:xfrm>
            <a:off x="904187" y="19697672"/>
            <a:ext cx="10048874" cy="8540777"/>
          </a:xfrm>
        </p:spPr>
        <p:txBody>
          <a:bodyPr/>
          <a:lstStyle/>
          <a:p>
            <a:r>
              <a:rPr lang="en-US" sz="3500" dirty="0" smtClean="0">
                <a:latin typeface="+mn-lt"/>
              </a:rPr>
              <a:t>How to find the literature?</a:t>
            </a:r>
          </a:p>
          <a:p>
            <a:pPr marL="863600" lvl="1" indent="-457200">
              <a:buFont typeface="Arial"/>
              <a:buChar char="•"/>
            </a:pPr>
            <a:r>
              <a:rPr lang="en-US" sz="3500" dirty="0">
                <a:solidFill>
                  <a:schemeClr val="accent5">
                    <a:lumMod val="50000"/>
                  </a:schemeClr>
                </a:solidFill>
                <a:latin typeface="+mn-lt"/>
              </a:rPr>
              <a:t>Databases used: </a:t>
            </a:r>
            <a:r>
              <a:rPr lang="en-US" sz="3500" dirty="0" err="1">
                <a:solidFill>
                  <a:schemeClr val="accent5">
                    <a:lumMod val="50000"/>
                  </a:schemeClr>
                </a:solidFill>
                <a:latin typeface="+mn-lt"/>
              </a:rPr>
              <a:t>PsycINFO</a:t>
            </a:r>
            <a:r>
              <a:rPr lang="en-US" sz="3500" dirty="0">
                <a:solidFill>
                  <a:schemeClr val="accent5">
                    <a:lumMod val="50000"/>
                  </a:schemeClr>
                </a:solidFill>
                <a:latin typeface="+mn-lt"/>
              </a:rPr>
              <a:t>, </a:t>
            </a:r>
            <a:r>
              <a:rPr lang="en-US" sz="3500" dirty="0" err="1">
                <a:solidFill>
                  <a:schemeClr val="accent5">
                    <a:lumMod val="50000"/>
                  </a:schemeClr>
                </a:solidFill>
                <a:latin typeface="+mn-lt"/>
              </a:rPr>
              <a:t>PsycNET</a:t>
            </a:r>
            <a:r>
              <a:rPr lang="en-US" sz="3500" dirty="0">
                <a:solidFill>
                  <a:schemeClr val="accent5">
                    <a:lumMod val="50000"/>
                  </a:schemeClr>
                </a:solidFill>
                <a:latin typeface="+mn-lt"/>
              </a:rPr>
              <a:t>, </a:t>
            </a:r>
            <a:r>
              <a:rPr lang="en-US" sz="3500" dirty="0" err="1">
                <a:solidFill>
                  <a:schemeClr val="accent5">
                    <a:lumMod val="50000"/>
                  </a:schemeClr>
                </a:solidFill>
                <a:latin typeface="+mn-lt"/>
              </a:rPr>
              <a:t>PsychiatryOnline</a:t>
            </a:r>
            <a:r>
              <a:rPr lang="en-US" sz="3500" dirty="0">
                <a:solidFill>
                  <a:schemeClr val="accent5">
                    <a:lumMod val="50000"/>
                  </a:schemeClr>
                </a:solidFill>
                <a:latin typeface="+mn-lt"/>
              </a:rPr>
              <a:t>, and </a:t>
            </a:r>
            <a:r>
              <a:rPr lang="en-US" sz="3500" dirty="0" smtClean="0">
                <a:solidFill>
                  <a:schemeClr val="accent5">
                    <a:lumMod val="50000"/>
                  </a:schemeClr>
                </a:solidFill>
                <a:latin typeface="+mn-lt"/>
              </a:rPr>
              <a:t>Scopus</a:t>
            </a:r>
          </a:p>
          <a:p>
            <a:pPr marL="812800" lvl="1" indent="-457200">
              <a:buFont typeface="Arial"/>
              <a:buChar char="•"/>
            </a:pPr>
            <a:r>
              <a:rPr lang="en-US" sz="3500" dirty="0" smtClean="0">
                <a:solidFill>
                  <a:schemeClr val="accent5">
                    <a:lumMod val="50000"/>
                  </a:schemeClr>
                </a:solidFill>
                <a:latin typeface="+mn-lt"/>
              </a:rPr>
              <a:t>Keywords used: “foster care”, “foster youth”, “abuse”, “maltreatment”, “neglect”, :mental health”, “treatment”, “therapy”, “development”, “outcomes”, “parental substance abuse” , and “adverse childhood experiences”</a:t>
            </a:r>
          </a:p>
          <a:p>
            <a:pPr marL="812800" lvl="1" indent="-457200">
              <a:buFont typeface="Arial"/>
              <a:buChar char="•"/>
            </a:pPr>
            <a:r>
              <a:rPr lang="en-US" sz="3500" dirty="0" smtClean="0">
                <a:solidFill>
                  <a:schemeClr val="accent5">
                    <a:lumMod val="50000"/>
                  </a:schemeClr>
                </a:solidFill>
                <a:latin typeface="+mn-lt"/>
              </a:rPr>
              <a:t>Reviews used were all peer reviewed </a:t>
            </a:r>
          </a:p>
          <a:p>
            <a:pPr marL="812800" lvl="1" indent="-457200">
              <a:buFont typeface="Arial"/>
              <a:buChar char="•"/>
            </a:pPr>
            <a:r>
              <a:rPr lang="en-US" sz="3500" dirty="0" smtClean="0">
                <a:solidFill>
                  <a:schemeClr val="accent5">
                    <a:lumMod val="50000"/>
                  </a:schemeClr>
                </a:solidFill>
                <a:latin typeface="+mn-lt"/>
              </a:rPr>
              <a:t>Once articles that matched keywords were found, the abstract were analyzed for common themes (see Table 1)</a:t>
            </a:r>
          </a:p>
          <a:p>
            <a:pPr marL="812800" lvl="1" indent="-457200">
              <a:buFont typeface="Arial"/>
              <a:buChar char="•"/>
            </a:pPr>
            <a:endParaRPr lang="en-US" sz="3500" dirty="0" smtClean="0">
              <a:solidFill>
                <a:srgbClr val="215968"/>
              </a:solidFill>
              <a:latin typeface="+mn-lt"/>
            </a:endParaRPr>
          </a:p>
        </p:txBody>
      </p:sp>
      <p:sp>
        <p:nvSpPr>
          <p:cNvPr id="455" name="Text Placeholder 454"/>
          <p:cNvSpPr>
            <a:spLocks noGrp="1"/>
          </p:cNvSpPr>
          <p:nvPr>
            <p:ph type="body" sz="quarter" idx="22"/>
          </p:nvPr>
        </p:nvSpPr>
        <p:spPr>
          <a:xfrm>
            <a:off x="904186" y="18497471"/>
            <a:ext cx="10048875" cy="846377"/>
          </a:xfrm>
        </p:spPr>
        <p:txBody>
          <a:bodyPr/>
          <a:lstStyle/>
          <a:p>
            <a:r>
              <a:rPr lang="en-US" sz="4300" dirty="0" smtClean="0"/>
              <a:t>METHODS</a:t>
            </a:r>
            <a:endParaRPr lang="en-US" sz="4300" dirty="0"/>
          </a:p>
        </p:txBody>
      </p:sp>
      <p:sp>
        <p:nvSpPr>
          <p:cNvPr id="456" name="Text Placeholder 455"/>
          <p:cNvSpPr>
            <a:spLocks noGrp="1"/>
          </p:cNvSpPr>
          <p:nvPr>
            <p:ph type="body" sz="quarter" idx="23"/>
          </p:nvPr>
        </p:nvSpPr>
        <p:spPr>
          <a:xfrm>
            <a:off x="22261782" y="6378481"/>
            <a:ext cx="10048874" cy="16435246"/>
          </a:xfrm>
        </p:spPr>
        <p:txBody>
          <a:bodyPr/>
          <a:lstStyle/>
          <a:p>
            <a:pPr marL="342900" indent="-342900">
              <a:buFont typeface="Arial"/>
              <a:buChar char="•"/>
            </a:pPr>
            <a:r>
              <a:rPr lang="en-US" sz="3500" dirty="0" smtClean="0">
                <a:latin typeface="+mn-lt"/>
              </a:rPr>
              <a:t>In order for a child to be placed in the foster care system, severe and sometimes traumatic events have to occur (see chart below). This requires immediate psychiatric intervention in order to give the child the best chances of stability in their mental and developmental health. </a:t>
            </a:r>
          </a:p>
          <a:p>
            <a:pPr marL="342900" indent="-342900">
              <a:buFont typeface="Arial"/>
              <a:buChar char="•"/>
            </a:pPr>
            <a:r>
              <a:rPr lang="en-US" sz="3500" dirty="0" smtClean="0">
                <a:latin typeface="+mn-lt"/>
              </a:rPr>
              <a:t>25% of foster youth are diagnosed with a psychological disorder.</a:t>
            </a:r>
          </a:p>
          <a:p>
            <a:pPr marL="342900" indent="-342900">
              <a:buFont typeface="Arial"/>
              <a:buChar char="•"/>
            </a:pPr>
            <a:r>
              <a:rPr lang="en-US" sz="3500" dirty="0" smtClean="0">
                <a:latin typeface="+mn-lt"/>
              </a:rPr>
              <a:t>In a study on recently homeless youth, 35% of clients to request help had been foster youth.</a:t>
            </a:r>
          </a:p>
          <a:p>
            <a:pPr marL="342900" indent="-342900">
              <a:buFont typeface="Arial"/>
              <a:buChar char="•"/>
            </a:pPr>
            <a:r>
              <a:rPr lang="en-US" sz="3500" dirty="0" smtClean="0">
                <a:latin typeface="+mn-lt"/>
              </a:rPr>
              <a:t>Young adults with a history of foster care were 70% more likely to report a psychiatric disorder.</a:t>
            </a:r>
          </a:p>
          <a:p>
            <a:pPr marL="342900" indent="-342900">
              <a:buFont typeface="Arial"/>
              <a:buChar char="•"/>
            </a:pPr>
            <a:r>
              <a:rPr lang="en-US" sz="3500" dirty="0" smtClean="0">
                <a:latin typeface="+mn-lt"/>
              </a:rPr>
              <a:t>Those with a foster care history were twice as likely to have received medication, counseling, or hospitalization.</a:t>
            </a:r>
          </a:p>
          <a:p>
            <a:pPr marL="342900" indent="-342900">
              <a:buFont typeface="Arial"/>
              <a:buChar char="•"/>
            </a:pPr>
            <a:r>
              <a:rPr lang="en-US" sz="3500" dirty="0" smtClean="0">
                <a:latin typeface="+mn-lt"/>
              </a:rPr>
              <a:t>40% adolescents are placed in group homes- high chance of violence.</a:t>
            </a:r>
          </a:p>
          <a:p>
            <a:pPr marL="342900" indent="-342900">
              <a:buFont typeface="Arial"/>
              <a:buChar char="•"/>
            </a:pPr>
            <a:r>
              <a:rPr lang="en-US" sz="3500" dirty="0" smtClean="0">
                <a:latin typeface="+mn-lt"/>
              </a:rPr>
              <a:t>Consistent maltreatment can lead to drug and alcohol abuse.</a:t>
            </a:r>
          </a:p>
          <a:p>
            <a:pPr marL="342900" indent="-342900">
              <a:buFont typeface="Arial"/>
              <a:buChar char="•"/>
            </a:pPr>
            <a:r>
              <a:rPr lang="en-US" sz="3500" dirty="0" smtClean="0">
                <a:latin typeface="+mn-lt"/>
              </a:rPr>
              <a:t>6% of children between 5 and 17 have needed inpatient psychiatric services.</a:t>
            </a:r>
          </a:p>
          <a:p>
            <a:pPr marL="342900" indent="-342900">
              <a:buFont typeface="Arial"/>
              <a:buChar char="•"/>
            </a:pPr>
            <a:r>
              <a:rPr lang="en-US" sz="3500" dirty="0" smtClean="0">
                <a:latin typeface="+mn-lt"/>
              </a:rPr>
              <a:t>Treatment Foster Care can be highly beneficial. That is providing stability in a less restrictive community-based environment for foster youth while still receiving intense therapy through family-based care.</a:t>
            </a:r>
          </a:p>
          <a:p>
            <a:endParaRPr lang="en-US" sz="3000" dirty="0" smtClean="0">
              <a:latin typeface="+mn-lt"/>
            </a:endParaRPr>
          </a:p>
          <a:p>
            <a:pPr marL="342900" indent="-342900">
              <a:buFont typeface="Arial"/>
              <a:buChar char="•"/>
            </a:pPr>
            <a:endParaRPr lang="en-US" sz="3000" dirty="0">
              <a:latin typeface="+mn-lt"/>
            </a:endParaRPr>
          </a:p>
        </p:txBody>
      </p:sp>
      <p:sp>
        <p:nvSpPr>
          <p:cNvPr id="457" name="Text Placeholder 456"/>
          <p:cNvSpPr>
            <a:spLocks noGrp="1"/>
          </p:cNvSpPr>
          <p:nvPr>
            <p:ph type="body" sz="quarter" idx="24"/>
          </p:nvPr>
        </p:nvSpPr>
        <p:spPr>
          <a:xfrm>
            <a:off x="22467904" y="5525666"/>
            <a:ext cx="10058400" cy="800211"/>
          </a:xfrm>
        </p:spPr>
        <p:txBody>
          <a:bodyPr/>
          <a:lstStyle/>
          <a:p>
            <a:r>
              <a:rPr lang="en-US" sz="4000" dirty="0" smtClean="0"/>
              <a:t>RESULTS</a:t>
            </a:r>
            <a:endParaRPr lang="en-US" sz="4000" dirty="0"/>
          </a:p>
        </p:txBody>
      </p:sp>
      <p:sp>
        <p:nvSpPr>
          <p:cNvPr id="458" name="Text Placeholder 457"/>
          <p:cNvSpPr>
            <a:spLocks noGrp="1"/>
          </p:cNvSpPr>
          <p:nvPr>
            <p:ph type="body" sz="quarter" idx="25"/>
          </p:nvPr>
        </p:nvSpPr>
        <p:spPr>
          <a:xfrm>
            <a:off x="32914027" y="5525666"/>
            <a:ext cx="10047018" cy="800211"/>
          </a:xfrm>
        </p:spPr>
        <p:txBody>
          <a:bodyPr/>
          <a:lstStyle/>
          <a:p>
            <a:r>
              <a:rPr lang="en-US" sz="4000" dirty="0" smtClean="0"/>
              <a:t>CONCLUSIONS</a:t>
            </a:r>
            <a:endParaRPr lang="en-US" sz="4000" dirty="0"/>
          </a:p>
        </p:txBody>
      </p:sp>
      <p:sp>
        <p:nvSpPr>
          <p:cNvPr id="459" name="Text Placeholder 458"/>
          <p:cNvSpPr>
            <a:spLocks noGrp="1"/>
          </p:cNvSpPr>
          <p:nvPr>
            <p:ph type="body" sz="quarter" idx="26"/>
          </p:nvPr>
        </p:nvSpPr>
        <p:spPr>
          <a:xfrm>
            <a:off x="32914027" y="6378481"/>
            <a:ext cx="10047018" cy="24806773"/>
          </a:xfrm>
        </p:spPr>
        <p:txBody>
          <a:bodyPr/>
          <a:lstStyle/>
          <a:p>
            <a:r>
              <a:rPr lang="en-US" sz="3500" b="1" dirty="0" smtClean="0">
                <a:latin typeface="+mn-lt"/>
              </a:rPr>
              <a:t>Findings indicate:</a:t>
            </a:r>
          </a:p>
          <a:p>
            <a:pPr marL="914400" indent="-457200">
              <a:buFont typeface="Arial"/>
              <a:buChar char="•"/>
            </a:pPr>
            <a:r>
              <a:rPr lang="en-US" sz="3500" dirty="0" smtClean="0">
                <a:latin typeface="+mn-lt"/>
              </a:rPr>
              <a:t>There is a strong correlation between foster care and psychiatric disorders due to adverse experiences during foster care.</a:t>
            </a:r>
          </a:p>
          <a:p>
            <a:pPr marL="914400" indent="-457200">
              <a:buFont typeface="Arial"/>
              <a:buChar char="•"/>
            </a:pPr>
            <a:r>
              <a:rPr lang="en-US" sz="3500" dirty="0" smtClean="0">
                <a:latin typeface="+mn-lt"/>
              </a:rPr>
              <a:t>Most receive psychological care in adolescence.</a:t>
            </a:r>
          </a:p>
          <a:p>
            <a:pPr marL="914400" indent="-457200">
              <a:buFont typeface="Arial"/>
              <a:buChar char="•"/>
            </a:pPr>
            <a:r>
              <a:rPr lang="en-US" sz="3500" dirty="0" smtClean="0">
                <a:latin typeface="+mn-lt"/>
              </a:rPr>
              <a:t>Many adolescents are not pleased with treatment and stop seeking help and taken medication.</a:t>
            </a:r>
          </a:p>
          <a:p>
            <a:pPr marL="914400" indent="-457200">
              <a:buFont typeface="Arial"/>
              <a:buChar char="•"/>
            </a:pPr>
            <a:r>
              <a:rPr lang="en-US" sz="3500" dirty="0" smtClean="0">
                <a:latin typeface="+mn-lt"/>
              </a:rPr>
              <a:t>Most children placed in foster care have experienced multiple forms of abuse.</a:t>
            </a:r>
          </a:p>
          <a:p>
            <a:pPr marL="914400" indent="-457200">
              <a:buFont typeface="Arial"/>
              <a:buChar char="•"/>
            </a:pPr>
            <a:r>
              <a:rPr lang="en-US" sz="3500" dirty="0" smtClean="0">
                <a:latin typeface="+mn-lt"/>
              </a:rPr>
              <a:t>There is a need for psychiatric  follow ups with foster youth.</a:t>
            </a:r>
          </a:p>
          <a:p>
            <a:pPr marL="914400" indent="-457200">
              <a:buFont typeface="Arial"/>
              <a:buChar char="•"/>
            </a:pPr>
            <a:r>
              <a:rPr lang="en-US" sz="3500" dirty="0" smtClean="0">
                <a:latin typeface="+mn-lt"/>
              </a:rPr>
              <a:t>Treatment Foster Care is a beneficial alternative to institutionalization to provide intense treatment for foster children.</a:t>
            </a:r>
            <a:endParaRPr lang="en-US" sz="3500" dirty="0">
              <a:latin typeface="+mn-lt"/>
            </a:endParaRPr>
          </a:p>
          <a:p>
            <a:pPr marL="914400" indent="-457200">
              <a:buFont typeface="Arial"/>
              <a:buChar char="•"/>
            </a:pPr>
            <a:r>
              <a:rPr lang="en-US" sz="3500" dirty="0">
                <a:latin typeface="+mn-lt"/>
              </a:rPr>
              <a:t>Although, Treatment Foster Care is </a:t>
            </a:r>
            <a:r>
              <a:rPr lang="en-US" sz="3500" dirty="0" smtClean="0">
                <a:latin typeface="+mn-lt"/>
              </a:rPr>
              <a:t>beneficial, </a:t>
            </a:r>
            <a:r>
              <a:rPr lang="en-US" sz="3500" dirty="0">
                <a:latin typeface="+mn-lt"/>
              </a:rPr>
              <a:t>there is no standardized criteria to be enrolled in treatment foster care</a:t>
            </a:r>
            <a:r>
              <a:rPr lang="en-US" sz="3500" dirty="0" smtClean="0">
                <a:latin typeface="+mn-lt"/>
              </a:rPr>
              <a:t>.</a:t>
            </a:r>
          </a:p>
          <a:p>
            <a:pPr marL="914400" indent="-457200">
              <a:buFont typeface="Arial"/>
              <a:buChar char="•"/>
            </a:pPr>
            <a:r>
              <a:rPr lang="en-US" sz="3500" dirty="0" smtClean="0">
                <a:latin typeface="+mn-lt"/>
              </a:rPr>
              <a:t>Lack of criteria can lead to a child in need to be placed somewhere where there is an open spot without ensuring stability or intense treatment.</a:t>
            </a:r>
            <a:endParaRPr lang="en-US" sz="3500" dirty="0">
              <a:latin typeface="+mn-lt"/>
            </a:endParaRPr>
          </a:p>
          <a:p>
            <a:pPr marL="457200"/>
            <a:endParaRPr lang="en-US" sz="3500" dirty="0" smtClean="0">
              <a:latin typeface="+mn-lt"/>
            </a:endParaRPr>
          </a:p>
          <a:p>
            <a:r>
              <a:rPr lang="en-US" sz="3500" b="1" dirty="0" smtClean="0">
                <a:latin typeface="+mn-lt"/>
              </a:rPr>
              <a:t>Limitations</a:t>
            </a:r>
          </a:p>
          <a:p>
            <a:pPr marL="914400" indent="-457200">
              <a:buFont typeface="Arial"/>
              <a:buChar char="•"/>
            </a:pPr>
            <a:r>
              <a:rPr lang="en-US" sz="3500" dirty="0" smtClean="0">
                <a:latin typeface="+mn-lt"/>
              </a:rPr>
              <a:t>Only published studies were reviewed.</a:t>
            </a:r>
          </a:p>
          <a:p>
            <a:pPr marL="914400" indent="-457200">
              <a:buFont typeface="Arial"/>
              <a:buChar char="•"/>
            </a:pPr>
            <a:r>
              <a:rPr lang="en-US" sz="3500" dirty="0" smtClean="0">
                <a:latin typeface="+mn-lt"/>
              </a:rPr>
              <a:t>Insufficient amount of longitudinal data. </a:t>
            </a:r>
          </a:p>
          <a:p>
            <a:pPr marL="914400" indent="-457200">
              <a:buFont typeface="Arial"/>
              <a:buChar char="•"/>
            </a:pPr>
            <a:r>
              <a:rPr lang="en-US" sz="3500" dirty="0" smtClean="0">
                <a:latin typeface="+mn-lt"/>
              </a:rPr>
              <a:t>The studies reviewed did not speak of </a:t>
            </a:r>
            <a:r>
              <a:rPr lang="en-US" sz="3500" smtClean="0">
                <a:latin typeface="+mn-lt"/>
              </a:rPr>
              <a:t>several </a:t>
            </a:r>
            <a:r>
              <a:rPr lang="en-US" sz="3500" smtClean="0">
                <a:latin typeface="+mn-lt"/>
              </a:rPr>
              <a:t>treatments.</a:t>
            </a:r>
          </a:p>
          <a:p>
            <a:pPr marL="914400" indent="-457200">
              <a:buFont typeface="Arial"/>
              <a:buChar char="•"/>
            </a:pPr>
            <a:r>
              <a:rPr lang="en-US" sz="3500" dirty="0" smtClean="0">
                <a:latin typeface="+mn-lt"/>
              </a:rPr>
              <a:t>Data </a:t>
            </a:r>
            <a:r>
              <a:rPr lang="en-US" sz="3500" dirty="0" smtClean="0">
                <a:latin typeface="+mn-lt"/>
              </a:rPr>
              <a:t>on treatments and their success came from adults who had a history of foster care.</a:t>
            </a:r>
          </a:p>
          <a:p>
            <a:pPr marL="457200"/>
            <a:endParaRPr lang="en-US" sz="3500" dirty="0" smtClean="0">
              <a:latin typeface="+mn-lt"/>
            </a:endParaRPr>
          </a:p>
          <a:p>
            <a:pPr marL="914400" indent="-457200">
              <a:buFont typeface="Wingdings" charset="2"/>
              <a:buChar char="ü"/>
            </a:pPr>
            <a:endParaRPr lang="en-US" sz="3500" dirty="0">
              <a:latin typeface="+mn-lt"/>
            </a:endParaRPr>
          </a:p>
          <a:p>
            <a:r>
              <a:rPr lang="en-US" sz="3500" b="1" dirty="0" smtClean="0">
                <a:latin typeface="+mn-lt"/>
              </a:rPr>
              <a:t>Next Steps:</a:t>
            </a:r>
          </a:p>
          <a:p>
            <a:pPr marL="914400" indent="-457200">
              <a:buFont typeface="Arial"/>
              <a:buChar char="•"/>
            </a:pPr>
            <a:r>
              <a:rPr lang="en-US" sz="3500" dirty="0" smtClean="0">
                <a:latin typeface="+mn-lt"/>
              </a:rPr>
              <a:t>More research on determining child’s mental and developmental health before and during foster care</a:t>
            </a:r>
          </a:p>
          <a:p>
            <a:pPr marL="914400" indent="-457200">
              <a:buFont typeface="Arial"/>
              <a:buChar char="•"/>
            </a:pPr>
            <a:r>
              <a:rPr lang="en-US" sz="3500" dirty="0" smtClean="0">
                <a:latin typeface="+mn-lt"/>
              </a:rPr>
              <a:t> Explore different types of interventions used for foster care children and their success.</a:t>
            </a:r>
          </a:p>
          <a:p>
            <a:pPr marL="914400" indent="-457200">
              <a:buFont typeface="Arial"/>
              <a:buChar char="•"/>
            </a:pPr>
            <a:r>
              <a:rPr lang="en-US" sz="3500" dirty="0" smtClean="0">
                <a:latin typeface="+mn-lt"/>
              </a:rPr>
              <a:t>Explore types of interventions- what they require and their success.</a:t>
            </a:r>
          </a:p>
          <a:p>
            <a:pPr marL="914400" indent="-457200">
              <a:buFont typeface="Arial"/>
              <a:buChar char="•"/>
            </a:pPr>
            <a:r>
              <a:rPr lang="en-US" sz="3500" dirty="0" smtClean="0">
                <a:latin typeface="+mn-lt"/>
              </a:rPr>
              <a:t>Standardize criteria for Treatment Foster Care so that it can continue to be researched.</a:t>
            </a:r>
            <a:endParaRPr lang="en-US" sz="3500" dirty="0">
              <a:latin typeface="+mn-lt"/>
            </a:endParaRPr>
          </a:p>
        </p:txBody>
      </p:sp>
      <p:sp>
        <p:nvSpPr>
          <p:cNvPr id="462" name="Text Placeholder 461"/>
          <p:cNvSpPr>
            <a:spLocks noGrp="1"/>
          </p:cNvSpPr>
          <p:nvPr>
            <p:ph type="body" sz="quarter" idx="29"/>
          </p:nvPr>
        </p:nvSpPr>
        <p:spPr>
          <a:xfrm>
            <a:off x="11617598" y="25464807"/>
            <a:ext cx="10047018" cy="754045"/>
          </a:xfrm>
        </p:spPr>
        <p:txBody>
          <a:bodyPr/>
          <a:lstStyle/>
          <a:p>
            <a:r>
              <a:rPr lang="en-US" dirty="0" smtClean="0"/>
              <a:t>CONTACT INFO</a:t>
            </a:r>
            <a:endParaRPr lang="en-US" dirty="0"/>
          </a:p>
        </p:txBody>
      </p:sp>
      <p:sp>
        <p:nvSpPr>
          <p:cNvPr id="466" name="Text Placeholder 465"/>
          <p:cNvSpPr>
            <a:spLocks noGrp="1"/>
          </p:cNvSpPr>
          <p:nvPr>
            <p:ph type="body" sz="quarter" idx="151"/>
          </p:nvPr>
        </p:nvSpPr>
        <p:spPr>
          <a:xfrm>
            <a:off x="5932593" y="2103786"/>
            <a:ext cx="31998968" cy="2087415"/>
          </a:xfrm>
        </p:spPr>
        <p:txBody>
          <a:bodyPr>
            <a:normAutofit fontScale="77500" lnSpcReduction="20000"/>
          </a:bodyPr>
          <a:lstStyle/>
          <a:p>
            <a:r>
              <a:rPr lang="en-US" dirty="0" err="1" smtClean="0"/>
              <a:t>Lyl</a:t>
            </a:r>
            <a:r>
              <a:rPr lang="en-US" dirty="0" smtClean="0"/>
              <a:t> Cartagena</a:t>
            </a:r>
          </a:p>
          <a:p>
            <a:r>
              <a:rPr lang="en-US" dirty="0" smtClean="0"/>
              <a:t>University of San Francisco, College of Arts and Sciences</a:t>
            </a:r>
          </a:p>
        </p:txBody>
      </p:sp>
      <p:sp>
        <p:nvSpPr>
          <p:cNvPr id="467" name="Text Placeholder 466"/>
          <p:cNvSpPr>
            <a:spLocks noGrp="1"/>
          </p:cNvSpPr>
          <p:nvPr>
            <p:ph type="body" sz="quarter" idx="153"/>
          </p:nvPr>
        </p:nvSpPr>
        <p:spPr/>
        <p:txBody>
          <a:bodyPr>
            <a:normAutofit fontScale="92500" lnSpcReduction="10000"/>
          </a:bodyPr>
          <a:lstStyle/>
          <a:p>
            <a:r>
              <a:rPr lang="en-US" dirty="0" smtClean="0"/>
              <a:t>The Importance of Treatment for Foster Youth</a:t>
            </a:r>
            <a:endParaRPr lang="en-US" dirty="0"/>
          </a:p>
        </p:txBody>
      </p:sp>
      <p:sp>
        <p:nvSpPr>
          <p:cNvPr id="3" name="TextBox 2"/>
          <p:cNvSpPr txBox="1"/>
          <p:nvPr/>
        </p:nvSpPr>
        <p:spPr>
          <a:xfrm>
            <a:off x="14325094" y="27054561"/>
            <a:ext cx="4726774" cy="1077218"/>
          </a:xfrm>
          <a:prstGeom prst="rect">
            <a:avLst/>
          </a:prstGeom>
          <a:noFill/>
        </p:spPr>
        <p:txBody>
          <a:bodyPr wrap="none" rtlCol="0">
            <a:spAutoFit/>
          </a:bodyPr>
          <a:lstStyle/>
          <a:p>
            <a:r>
              <a:rPr lang="en-US" sz="3200" b="1" dirty="0" smtClean="0">
                <a:solidFill>
                  <a:srgbClr val="215968"/>
                </a:solidFill>
                <a:cs typeface="Times New Roman"/>
              </a:rPr>
              <a:t>Email: </a:t>
            </a:r>
            <a:r>
              <a:rPr lang="en-US" sz="3200" b="1" dirty="0" smtClean="0">
                <a:solidFill>
                  <a:srgbClr val="215968"/>
                </a:solidFill>
                <a:cs typeface="Times New Roman"/>
                <a:hlinkClick r:id="rId3"/>
              </a:rPr>
              <a:t>lylcarta@gmail.com</a:t>
            </a:r>
            <a:endParaRPr lang="en-US" sz="3200" b="1" dirty="0" smtClean="0">
              <a:solidFill>
                <a:srgbClr val="215968"/>
              </a:solidFill>
              <a:cs typeface="Times New Roman"/>
            </a:endParaRPr>
          </a:p>
          <a:p>
            <a:endParaRPr lang="en-US" sz="3200" b="1" dirty="0">
              <a:solidFill>
                <a:srgbClr val="215968"/>
              </a:solidFill>
              <a:cs typeface="Times New Roman"/>
            </a:endParaRPr>
          </a:p>
        </p:txBody>
      </p:sp>
      <p:graphicFrame>
        <p:nvGraphicFramePr>
          <p:cNvPr id="4" name="Table 3"/>
          <p:cNvGraphicFramePr>
            <a:graphicFrameLocks noGrp="1"/>
          </p:cNvGraphicFramePr>
          <p:nvPr>
            <p:extLst>
              <p:ext uri="{D42A27DB-BD31-4B8C-83A1-F6EECF244321}">
                <p14:modId xmlns:p14="http://schemas.microsoft.com/office/powerpoint/2010/main" val="979746110"/>
              </p:ext>
            </p:extLst>
          </p:nvPr>
        </p:nvGraphicFramePr>
        <p:xfrm>
          <a:off x="11977704" y="10185639"/>
          <a:ext cx="9271000" cy="13806887"/>
        </p:xfrm>
        <a:graphic>
          <a:graphicData uri="http://schemas.openxmlformats.org/drawingml/2006/table">
            <a:tbl>
              <a:tblPr firstRow="1" bandRow="1">
                <a:tableStyleId>{5C22544A-7EE6-4342-B048-85BDC9FD1C3A}</a:tableStyleId>
              </a:tblPr>
              <a:tblGrid>
                <a:gridCol w="2976763"/>
                <a:gridCol w="6294237"/>
              </a:tblGrid>
              <a:tr h="639527">
                <a:tc>
                  <a:txBody>
                    <a:bodyPr/>
                    <a:lstStyle/>
                    <a:p>
                      <a:r>
                        <a:rPr lang="en-US" sz="3500" dirty="0" smtClean="0"/>
                        <a:t>Themes</a:t>
                      </a:r>
                      <a:endParaRPr lang="en-US" sz="3500" dirty="0"/>
                    </a:p>
                  </a:txBody>
                  <a:tcPr/>
                </a:tc>
                <a:tc>
                  <a:txBody>
                    <a:bodyPr/>
                    <a:lstStyle/>
                    <a:p>
                      <a:r>
                        <a:rPr lang="en-US" sz="3500" dirty="0" smtClean="0"/>
                        <a:t>Definition</a:t>
                      </a:r>
                      <a:endParaRPr lang="en-US" sz="3500" dirty="0"/>
                    </a:p>
                  </a:txBody>
                  <a:tcPr/>
                </a:tc>
              </a:tr>
              <a:tr h="1047549">
                <a:tc>
                  <a:txBody>
                    <a:bodyPr/>
                    <a:lstStyle/>
                    <a:p>
                      <a:r>
                        <a:rPr lang="en-US" sz="3500" dirty="0" smtClean="0"/>
                        <a:t>History</a:t>
                      </a:r>
                      <a:endParaRPr lang="en-US" sz="3500" dirty="0"/>
                    </a:p>
                  </a:txBody>
                  <a:tcPr/>
                </a:tc>
                <a:tc>
                  <a:txBody>
                    <a:bodyPr/>
                    <a:lstStyle/>
                    <a:p>
                      <a:pPr marL="457200" indent="-457200">
                        <a:buFontTx/>
                        <a:buChar char="-"/>
                      </a:pPr>
                      <a:r>
                        <a:rPr lang="en-US" sz="3500" dirty="0" smtClean="0"/>
                        <a:t>Family</a:t>
                      </a:r>
                      <a:r>
                        <a:rPr lang="en-US" sz="3500" baseline="0" dirty="0" smtClean="0"/>
                        <a:t> life prior to foster care</a:t>
                      </a:r>
                    </a:p>
                    <a:p>
                      <a:pPr marL="457200" indent="-457200">
                        <a:buFontTx/>
                        <a:buChar char="-"/>
                      </a:pPr>
                      <a:r>
                        <a:rPr lang="en-US" sz="3500" baseline="0" dirty="0" smtClean="0"/>
                        <a:t>Family history of mental disorders </a:t>
                      </a:r>
                    </a:p>
                    <a:p>
                      <a:pPr marL="457200" indent="-457200">
                        <a:buFontTx/>
                        <a:buChar char="-"/>
                      </a:pPr>
                      <a:r>
                        <a:rPr lang="en-US" sz="3500" baseline="0" dirty="0" smtClean="0"/>
                        <a:t>Abuse/Trauma experienced</a:t>
                      </a:r>
                    </a:p>
                    <a:p>
                      <a:pPr marL="457200" indent="-457200">
                        <a:buFontTx/>
                        <a:buChar char="-"/>
                      </a:pPr>
                      <a:r>
                        <a:rPr lang="en-US" sz="3500" baseline="0" dirty="0" smtClean="0"/>
                        <a:t>Substance use (parent and child)</a:t>
                      </a:r>
                    </a:p>
                    <a:p>
                      <a:pPr marL="447675" indent="-447675"/>
                      <a:r>
                        <a:rPr lang="en-US" sz="3500" baseline="0" dirty="0" smtClean="0"/>
                        <a:t>-    Any psychiatric treatment needed (parent and child)</a:t>
                      </a:r>
                      <a:endParaRPr lang="en-US" sz="3500" dirty="0"/>
                    </a:p>
                  </a:txBody>
                  <a:tcPr/>
                </a:tc>
              </a:tr>
              <a:tr h="639527">
                <a:tc>
                  <a:txBody>
                    <a:bodyPr/>
                    <a:lstStyle/>
                    <a:p>
                      <a:r>
                        <a:rPr lang="en-US" sz="3500" dirty="0" smtClean="0"/>
                        <a:t>Development</a:t>
                      </a:r>
                      <a:r>
                        <a:rPr lang="en-US" sz="3500" baseline="0" dirty="0" smtClean="0"/>
                        <a:t> and Mental Health Prior to and During Foster Care</a:t>
                      </a:r>
                      <a:endParaRPr lang="en-US" sz="3500" dirty="0"/>
                    </a:p>
                  </a:txBody>
                  <a:tcPr/>
                </a:tc>
                <a:tc>
                  <a:txBody>
                    <a:bodyPr/>
                    <a:lstStyle/>
                    <a:p>
                      <a:pPr marL="457200" indent="-457200">
                        <a:buFontTx/>
                        <a:buChar char="-"/>
                      </a:pPr>
                      <a:r>
                        <a:rPr lang="en-US" sz="3500" baseline="0" dirty="0" smtClean="0"/>
                        <a:t>Diagnosed mental disorder</a:t>
                      </a:r>
                    </a:p>
                    <a:p>
                      <a:pPr marL="457200" indent="-457200">
                        <a:buFontTx/>
                        <a:buChar char="-"/>
                      </a:pPr>
                      <a:r>
                        <a:rPr lang="en-US" sz="3500" baseline="0" dirty="0" smtClean="0"/>
                        <a:t>Learning Deficit</a:t>
                      </a:r>
                    </a:p>
                    <a:p>
                      <a:pPr marL="457200" indent="-457200">
                        <a:buFontTx/>
                        <a:buChar char="-"/>
                      </a:pPr>
                      <a:r>
                        <a:rPr lang="en-US" sz="3500" baseline="0" dirty="0" smtClean="0"/>
                        <a:t>Behavioral Disorders</a:t>
                      </a:r>
                    </a:p>
                    <a:p>
                      <a:endParaRPr lang="en-US" sz="3500" dirty="0"/>
                    </a:p>
                  </a:txBody>
                  <a:tcPr/>
                </a:tc>
              </a:tr>
              <a:tr h="639527">
                <a:tc>
                  <a:txBody>
                    <a:bodyPr/>
                    <a:lstStyle/>
                    <a:p>
                      <a:r>
                        <a:rPr lang="en-US" sz="3500" dirty="0" smtClean="0"/>
                        <a:t>Treatment</a:t>
                      </a:r>
                      <a:endParaRPr lang="en-US" sz="3500" dirty="0"/>
                    </a:p>
                  </a:txBody>
                  <a:tcPr/>
                </a:tc>
                <a:tc>
                  <a:txBody>
                    <a:bodyPr/>
                    <a:lstStyle/>
                    <a:p>
                      <a:pPr marL="457200" indent="-457200">
                        <a:buFontTx/>
                        <a:buChar char="-"/>
                      </a:pPr>
                      <a:r>
                        <a:rPr lang="en-US" sz="3500" baseline="0" dirty="0" smtClean="0"/>
                        <a:t>Accessibility</a:t>
                      </a:r>
                    </a:p>
                    <a:p>
                      <a:pPr marL="457200" marR="0" indent="-457200" algn="l" defTabSz="4388900" rtl="0" eaLnBrk="1" fontAlgn="auto" latinLnBrk="0" hangingPunct="1">
                        <a:lnSpc>
                          <a:spcPct val="100000"/>
                        </a:lnSpc>
                        <a:spcBef>
                          <a:spcPts val="0"/>
                        </a:spcBef>
                        <a:spcAft>
                          <a:spcPts val="0"/>
                        </a:spcAft>
                        <a:buClrTx/>
                        <a:buSzTx/>
                        <a:buFontTx/>
                        <a:buChar char="-"/>
                        <a:tabLst/>
                        <a:defRPr/>
                      </a:pPr>
                      <a:r>
                        <a:rPr lang="en-US" sz="3500" baseline="0" dirty="0" smtClean="0"/>
                        <a:t>Type of intervention provided during foster care</a:t>
                      </a:r>
                    </a:p>
                    <a:p>
                      <a:pPr marL="457200" marR="0" indent="-457200" algn="l" defTabSz="4388900" rtl="0" eaLnBrk="1" fontAlgn="auto" latinLnBrk="0" hangingPunct="1">
                        <a:lnSpc>
                          <a:spcPct val="100000"/>
                        </a:lnSpc>
                        <a:spcBef>
                          <a:spcPts val="0"/>
                        </a:spcBef>
                        <a:spcAft>
                          <a:spcPts val="0"/>
                        </a:spcAft>
                        <a:buClrTx/>
                        <a:buSzTx/>
                        <a:buFontTx/>
                        <a:buChar char="-"/>
                        <a:tabLst/>
                        <a:defRPr/>
                      </a:pPr>
                      <a:r>
                        <a:rPr lang="en-US" sz="3500" baseline="0" dirty="0" smtClean="0"/>
                        <a:t>At what age is treatment typically provided</a:t>
                      </a:r>
                    </a:p>
                  </a:txBody>
                  <a:tcPr/>
                </a:tc>
              </a:tr>
              <a:tr h="639527">
                <a:tc>
                  <a:txBody>
                    <a:bodyPr/>
                    <a:lstStyle/>
                    <a:p>
                      <a:r>
                        <a:rPr lang="en-US" sz="3500" dirty="0" smtClean="0"/>
                        <a:t>Outcomes</a:t>
                      </a:r>
                      <a:endParaRPr lang="en-US" sz="3500" dirty="0"/>
                    </a:p>
                  </a:txBody>
                  <a:tcPr/>
                </a:tc>
                <a:tc>
                  <a:txBody>
                    <a:bodyPr/>
                    <a:lstStyle/>
                    <a:p>
                      <a:pPr marL="457200" indent="-457200">
                        <a:buFontTx/>
                        <a:buChar char="-"/>
                      </a:pPr>
                      <a:r>
                        <a:rPr lang="en-US" sz="3500" dirty="0" smtClean="0"/>
                        <a:t>Highest</a:t>
                      </a:r>
                      <a:r>
                        <a:rPr lang="en-US" sz="3500" baseline="0" dirty="0" smtClean="0"/>
                        <a:t> level of education received</a:t>
                      </a:r>
                    </a:p>
                    <a:p>
                      <a:pPr marL="0" indent="0">
                        <a:buFontTx/>
                        <a:buNone/>
                      </a:pPr>
                      <a:r>
                        <a:rPr lang="en-US" sz="3500" baseline="0" dirty="0" smtClean="0"/>
                        <a:t>-    Careers</a:t>
                      </a:r>
                    </a:p>
                    <a:p>
                      <a:pPr marL="0" indent="0">
                        <a:buFont typeface="Lucida Grande"/>
                        <a:buNone/>
                      </a:pPr>
                      <a:r>
                        <a:rPr lang="en-US" sz="3500" baseline="0" dirty="0" smtClean="0"/>
                        <a:t>-    Socioeconomic status</a:t>
                      </a:r>
                    </a:p>
                    <a:p>
                      <a:pPr marL="457200" indent="-457200">
                        <a:buFontTx/>
                        <a:buChar char="-"/>
                      </a:pPr>
                      <a:r>
                        <a:rPr lang="en-US" sz="3500" baseline="0" dirty="0" smtClean="0"/>
                        <a:t>Monetary success</a:t>
                      </a:r>
                    </a:p>
                    <a:p>
                      <a:pPr marL="457200" indent="-457200">
                        <a:buFontTx/>
                        <a:buChar char="-"/>
                      </a:pPr>
                      <a:r>
                        <a:rPr lang="en-US" sz="3500" baseline="0" dirty="0" smtClean="0"/>
                        <a:t>Family</a:t>
                      </a:r>
                      <a:endParaRPr lang="en-US" sz="3500" dirty="0"/>
                    </a:p>
                  </a:txBody>
                  <a:tcPr/>
                </a:tc>
              </a:tr>
            </a:tbl>
          </a:graphicData>
        </a:graphic>
      </p:graphicFrame>
      <p:graphicFrame>
        <p:nvGraphicFramePr>
          <p:cNvPr id="5" name="Chart 4"/>
          <p:cNvGraphicFramePr/>
          <p:nvPr>
            <p:extLst>
              <p:ext uri="{D42A27DB-BD31-4B8C-83A1-F6EECF244321}">
                <p14:modId xmlns:p14="http://schemas.microsoft.com/office/powerpoint/2010/main" val="2048179241"/>
              </p:ext>
            </p:extLst>
          </p:nvPr>
        </p:nvGraphicFramePr>
        <p:xfrm>
          <a:off x="22467904" y="22333717"/>
          <a:ext cx="9658220" cy="9074979"/>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11977704" y="6414164"/>
            <a:ext cx="9053496" cy="2369880"/>
          </a:xfrm>
          <a:prstGeom prst="rect">
            <a:avLst/>
          </a:prstGeom>
          <a:noFill/>
        </p:spPr>
        <p:txBody>
          <a:bodyPr wrap="square" rtlCol="0">
            <a:spAutoFit/>
          </a:bodyPr>
          <a:lstStyle/>
          <a:p>
            <a:r>
              <a:rPr lang="en-US" sz="4300" b="1" u="sng" dirty="0" smtClean="0">
                <a:solidFill>
                  <a:srgbClr val="215968"/>
                </a:solidFill>
              </a:rPr>
              <a:t>Table 1.</a:t>
            </a:r>
          </a:p>
          <a:p>
            <a:r>
              <a:rPr lang="en-US" sz="3500" dirty="0">
                <a:solidFill>
                  <a:srgbClr val="215968"/>
                </a:solidFill>
              </a:rPr>
              <a:t> </a:t>
            </a:r>
            <a:r>
              <a:rPr lang="en-US" sz="3500" dirty="0" smtClean="0">
                <a:solidFill>
                  <a:srgbClr val="215968"/>
                </a:solidFill>
              </a:rPr>
              <a:t>         This table explains the themes found across the literature reviews and what each theme consisted of.</a:t>
            </a:r>
            <a:endParaRPr lang="en-US" sz="3500" dirty="0">
              <a:solidFill>
                <a:srgbClr val="215968"/>
              </a:solidFill>
            </a:endParaRPr>
          </a:p>
        </p:txBody>
      </p:sp>
      <p:pic>
        <p:nvPicPr>
          <p:cNvPr id="6" name="Picture 5" descr="Unknown.jpe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325094" y="29736176"/>
            <a:ext cx="5157216" cy="2069592"/>
          </a:xfrm>
          <a:prstGeom prst="rect">
            <a:avLst/>
          </a:prstGeom>
        </p:spPr>
      </p:pic>
    </p:spTree>
    <p:extLst>
      <p:ext uri="{BB962C8B-B14F-4D97-AF65-F5344CB8AC3E}">
        <p14:creationId xmlns:p14="http://schemas.microsoft.com/office/powerpoint/2010/main" val="3425218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36x48-Template-V2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6615</TotalTime>
  <Words>800</Words>
  <Application>Microsoft Macintosh PowerPoint</Application>
  <PresentationFormat>Custom</PresentationFormat>
  <Paragraphs>77</Paragraphs>
  <Slides>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Manuel Cartagena</cp:lastModifiedBy>
  <cp:revision>73</cp:revision>
  <dcterms:created xsi:type="dcterms:W3CDTF">2012-02-03T19:11:35Z</dcterms:created>
  <dcterms:modified xsi:type="dcterms:W3CDTF">2015-04-23T03:09:05Z</dcterms:modified>
</cp:coreProperties>
</file>