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
  </p:notesMasterIdLst>
  <p:sldIdLst>
    <p:sldId id="256" r:id="rId2"/>
  </p:sldIdLst>
  <p:sldSz cx="51206400" cy="32918400"/>
  <p:notesSz cx="6858000" cy="9144000"/>
  <p:defaultTextStyle>
    <a:defPPr>
      <a:defRPr lang="en-US"/>
    </a:defPPr>
    <a:lvl1pPr marL="0" algn="l" defTabSz="4806614" rtl="0" eaLnBrk="1" latinLnBrk="0" hangingPunct="1">
      <a:defRPr sz="9500" kern="1200">
        <a:solidFill>
          <a:schemeClr val="tx1"/>
        </a:solidFill>
        <a:latin typeface="+mn-lt"/>
        <a:ea typeface="+mn-ea"/>
        <a:cs typeface="+mn-cs"/>
      </a:defRPr>
    </a:lvl1pPr>
    <a:lvl2pPr marL="2403304" algn="l" defTabSz="4806614" rtl="0" eaLnBrk="1" latinLnBrk="0" hangingPunct="1">
      <a:defRPr sz="9500" kern="1200">
        <a:solidFill>
          <a:schemeClr val="tx1"/>
        </a:solidFill>
        <a:latin typeface="+mn-lt"/>
        <a:ea typeface="+mn-ea"/>
        <a:cs typeface="+mn-cs"/>
      </a:defRPr>
    </a:lvl2pPr>
    <a:lvl3pPr marL="4806614" algn="l" defTabSz="4806614" rtl="0" eaLnBrk="1" latinLnBrk="0" hangingPunct="1">
      <a:defRPr sz="9500" kern="1200">
        <a:solidFill>
          <a:schemeClr val="tx1"/>
        </a:solidFill>
        <a:latin typeface="+mn-lt"/>
        <a:ea typeface="+mn-ea"/>
        <a:cs typeface="+mn-cs"/>
      </a:defRPr>
    </a:lvl3pPr>
    <a:lvl4pPr marL="7209918" algn="l" defTabSz="4806614" rtl="0" eaLnBrk="1" latinLnBrk="0" hangingPunct="1">
      <a:defRPr sz="9500" kern="1200">
        <a:solidFill>
          <a:schemeClr val="tx1"/>
        </a:solidFill>
        <a:latin typeface="+mn-lt"/>
        <a:ea typeface="+mn-ea"/>
        <a:cs typeface="+mn-cs"/>
      </a:defRPr>
    </a:lvl4pPr>
    <a:lvl5pPr marL="9613228" algn="l" defTabSz="4806614" rtl="0" eaLnBrk="1" latinLnBrk="0" hangingPunct="1">
      <a:defRPr sz="9500" kern="1200">
        <a:solidFill>
          <a:schemeClr val="tx1"/>
        </a:solidFill>
        <a:latin typeface="+mn-lt"/>
        <a:ea typeface="+mn-ea"/>
        <a:cs typeface="+mn-cs"/>
      </a:defRPr>
    </a:lvl5pPr>
    <a:lvl6pPr marL="12016532" algn="l" defTabSz="4806614" rtl="0" eaLnBrk="1" latinLnBrk="0" hangingPunct="1">
      <a:defRPr sz="9500" kern="1200">
        <a:solidFill>
          <a:schemeClr val="tx1"/>
        </a:solidFill>
        <a:latin typeface="+mn-lt"/>
        <a:ea typeface="+mn-ea"/>
        <a:cs typeface="+mn-cs"/>
      </a:defRPr>
    </a:lvl6pPr>
    <a:lvl7pPr marL="14419842" algn="l" defTabSz="4806614" rtl="0" eaLnBrk="1" latinLnBrk="0" hangingPunct="1">
      <a:defRPr sz="9500" kern="1200">
        <a:solidFill>
          <a:schemeClr val="tx1"/>
        </a:solidFill>
        <a:latin typeface="+mn-lt"/>
        <a:ea typeface="+mn-ea"/>
        <a:cs typeface="+mn-cs"/>
      </a:defRPr>
    </a:lvl7pPr>
    <a:lvl8pPr marL="16823146" algn="l" defTabSz="4806614" rtl="0" eaLnBrk="1" latinLnBrk="0" hangingPunct="1">
      <a:defRPr sz="9500" kern="1200">
        <a:solidFill>
          <a:schemeClr val="tx1"/>
        </a:solidFill>
        <a:latin typeface="+mn-lt"/>
        <a:ea typeface="+mn-ea"/>
        <a:cs typeface="+mn-cs"/>
      </a:defRPr>
    </a:lvl8pPr>
    <a:lvl9pPr marL="19226455" algn="l" defTabSz="4806614" rtl="0" eaLnBrk="1" latinLnBrk="0" hangingPunct="1">
      <a:defRPr sz="9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4" d="100"/>
          <a:sy n="24" d="100"/>
        </p:scale>
        <p:origin x="-1830" y="-138"/>
      </p:cViewPr>
      <p:guideLst>
        <p:guide orient="horz" pos="10368"/>
        <p:guide pos="16128"/>
      </p:guideLst>
    </p:cSldViewPr>
  </p:slideViewPr>
  <p:notesTextViewPr>
    <p:cViewPr>
      <p:scale>
        <a:sx n="1" d="1"/>
        <a:sy n="1" d="1"/>
      </p:scale>
      <p:origin x="0" y="0"/>
    </p:cViewPr>
  </p:notesTextViewPr>
  <p:gridSpacing cx="228600" cy="2286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4"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4DCF43-D05F-4056-8D7A-90843E57AFFE}" type="datetimeFigureOut">
              <a:rPr lang="en-US" smtClean="0"/>
              <a:t>10/2/2013</a:t>
            </a:fld>
            <a:endParaRPr lang="en-US"/>
          </a:p>
        </p:txBody>
      </p:sp>
      <p:sp>
        <p:nvSpPr>
          <p:cNvPr id="4" name="Slide Image Placeholder 3"/>
          <p:cNvSpPr>
            <a:spLocks noGrp="1" noRot="1" noChangeAspect="1"/>
          </p:cNvSpPr>
          <p:nvPr>
            <p:ph type="sldImg" idx="2"/>
          </p:nvPr>
        </p:nvSpPr>
        <p:spPr>
          <a:xfrm>
            <a:off x="762000" y="685800"/>
            <a:ext cx="5334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25D3C0-7B24-4D90-8EE1-1D953EB4F000}" type="slidenum">
              <a:rPr lang="en-US" smtClean="0"/>
              <a:t>‹#›</a:t>
            </a:fld>
            <a:endParaRPr lang="en-US"/>
          </a:p>
        </p:txBody>
      </p:sp>
    </p:spTree>
    <p:extLst>
      <p:ext uri="{BB962C8B-B14F-4D97-AF65-F5344CB8AC3E}">
        <p14:creationId xmlns:p14="http://schemas.microsoft.com/office/powerpoint/2010/main" val="2987679545"/>
      </p:ext>
    </p:extLst>
  </p:cSld>
  <p:clrMap bg1="lt1" tx1="dk1" bg2="lt2" tx2="dk2" accent1="accent1" accent2="accent2" accent3="accent3" accent4="accent4" accent5="accent5" accent6="accent6" hlink="hlink" folHlink="folHlink"/>
  <p:notesStyle>
    <a:lvl1pPr marL="0" algn="l" defTabSz="4806614" rtl="0" eaLnBrk="1" latinLnBrk="0" hangingPunct="1">
      <a:defRPr sz="6300" kern="1200">
        <a:solidFill>
          <a:schemeClr val="tx1"/>
        </a:solidFill>
        <a:latin typeface="+mn-lt"/>
        <a:ea typeface="+mn-ea"/>
        <a:cs typeface="+mn-cs"/>
      </a:defRPr>
    </a:lvl1pPr>
    <a:lvl2pPr marL="2403304" algn="l" defTabSz="4806614" rtl="0" eaLnBrk="1" latinLnBrk="0" hangingPunct="1">
      <a:defRPr sz="6300" kern="1200">
        <a:solidFill>
          <a:schemeClr val="tx1"/>
        </a:solidFill>
        <a:latin typeface="+mn-lt"/>
        <a:ea typeface="+mn-ea"/>
        <a:cs typeface="+mn-cs"/>
      </a:defRPr>
    </a:lvl2pPr>
    <a:lvl3pPr marL="4806614" algn="l" defTabSz="4806614" rtl="0" eaLnBrk="1" latinLnBrk="0" hangingPunct="1">
      <a:defRPr sz="6300" kern="1200">
        <a:solidFill>
          <a:schemeClr val="tx1"/>
        </a:solidFill>
        <a:latin typeface="+mn-lt"/>
        <a:ea typeface="+mn-ea"/>
        <a:cs typeface="+mn-cs"/>
      </a:defRPr>
    </a:lvl3pPr>
    <a:lvl4pPr marL="7209918" algn="l" defTabSz="4806614" rtl="0" eaLnBrk="1" latinLnBrk="0" hangingPunct="1">
      <a:defRPr sz="6300" kern="1200">
        <a:solidFill>
          <a:schemeClr val="tx1"/>
        </a:solidFill>
        <a:latin typeface="+mn-lt"/>
        <a:ea typeface="+mn-ea"/>
        <a:cs typeface="+mn-cs"/>
      </a:defRPr>
    </a:lvl4pPr>
    <a:lvl5pPr marL="9613228" algn="l" defTabSz="4806614" rtl="0" eaLnBrk="1" latinLnBrk="0" hangingPunct="1">
      <a:defRPr sz="6300" kern="1200">
        <a:solidFill>
          <a:schemeClr val="tx1"/>
        </a:solidFill>
        <a:latin typeface="+mn-lt"/>
        <a:ea typeface="+mn-ea"/>
        <a:cs typeface="+mn-cs"/>
      </a:defRPr>
    </a:lvl5pPr>
    <a:lvl6pPr marL="12016532" algn="l" defTabSz="4806614" rtl="0" eaLnBrk="1" latinLnBrk="0" hangingPunct="1">
      <a:defRPr sz="6300" kern="1200">
        <a:solidFill>
          <a:schemeClr val="tx1"/>
        </a:solidFill>
        <a:latin typeface="+mn-lt"/>
        <a:ea typeface="+mn-ea"/>
        <a:cs typeface="+mn-cs"/>
      </a:defRPr>
    </a:lvl6pPr>
    <a:lvl7pPr marL="14419842" algn="l" defTabSz="4806614" rtl="0" eaLnBrk="1" latinLnBrk="0" hangingPunct="1">
      <a:defRPr sz="6300" kern="1200">
        <a:solidFill>
          <a:schemeClr val="tx1"/>
        </a:solidFill>
        <a:latin typeface="+mn-lt"/>
        <a:ea typeface="+mn-ea"/>
        <a:cs typeface="+mn-cs"/>
      </a:defRPr>
    </a:lvl7pPr>
    <a:lvl8pPr marL="16823146" algn="l" defTabSz="4806614" rtl="0" eaLnBrk="1" latinLnBrk="0" hangingPunct="1">
      <a:defRPr sz="6300" kern="1200">
        <a:solidFill>
          <a:schemeClr val="tx1"/>
        </a:solidFill>
        <a:latin typeface="+mn-lt"/>
        <a:ea typeface="+mn-ea"/>
        <a:cs typeface="+mn-cs"/>
      </a:defRPr>
    </a:lvl8pPr>
    <a:lvl9pPr marL="19226455" algn="l" defTabSz="4806614" rtl="0" eaLnBrk="1" latinLnBrk="0" hangingPunct="1">
      <a:defRPr sz="6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42"/>
            <a:ext cx="4352544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2401859" indent="0" algn="ctr">
              <a:buNone/>
              <a:defRPr>
                <a:solidFill>
                  <a:schemeClr val="tx1">
                    <a:tint val="75000"/>
                  </a:schemeClr>
                </a:solidFill>
              </a:defRPr>
            </a:lvl2pPr>
            <a:lvl3pPr marL="4803743" indent="0" algn="ctr">
              <a:buNone/>
              <a:defRPr>
                <a:solidFill>
                  <a:schemeClr val="tx1">
                    <a:tint val="75000"/>
                  </a:schemeClr>
                </a:solidFill>
              </a:defRPr>
            </a:lvl3pPr>
            <a:lvl4pPr marL="7205618" indent="0" algn="ctr">
              <a:buNone/>
              <a:defRPr>
                <a:solidFill>
                  <a:schemeClr val="tx1">
                    <a:tint val="75000"/>
                  </a:schemeClr>
                </a:solidFill>
              </a:defRPr>
            </a:lvl4pPr>
            <a:lvl5pPr marL="9607487" indent="0" algn="ctr">
              <a:buNone/>
              <a:defRPr>
                <a:solidFill>
                  <a:schemeClr val="tx1">
                    <a:tint val="75000"/>
                  </a:schemeClr>
                </a:solidFill>
              </a:defRPr>
            </a:lvl5pPr>
            <a:lvl6pPr marL="12009346" indent="0" algn="ctr">
              <a:buNone/>
              <a:defRPr>
                <a:solidFill>
                  <a:schemeClr val="tx1">
                    <a:tint val="75000"/>
                  </a:schemeClr>
                </a:solidFill>
              </a:defRPr>
            </a:lvl6pPr>
            <a:lvl7pPr marL="14411230" indent="0" algn="ctr">
              <a:buNone/>
              <a:defRPr>
                <a:solidFill>
                  <a:schemeClr val="tx1">
                    <a:tint val="75000"/>
                  </a:schemeClr>
                </a:solidFill>
              </a:defRPr>
            </a:lvl7pPr>
            <a:lvl8pPr marL="16813089" indent="0" algn="ctr">
              <a:buNone/>
              <a:defRPr>
                <a:solidFill>
                  <a:schemeClr val="tx1">
                    <a:tint val="75000"/>
                  </a:schemeClr>
                </a:solidFill>
              </a:defRPr>
            </a:lvl8pPr>
            <a:lvl9pPr marL="1921497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14847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103672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6324600"/>
            <a:ext cx="64514733"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615" y="6324600"/>
            <a:ext cx="192708527"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222480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5CB06-4B1A-40D2-AB66-BA454D2D6B8A}"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2820989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1153122"/>
            <a:ext cx="43525440" cy="653796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3952229"/>
            <a:ext cx="43525440" cy="7200898"/>
          </a:xfrm>
        </p:spPr>
        <p:txBody>
          <a:bodyPr anchor="b"/>
          <a:lstStyle>
            <a:lvl1pPr marL="0" indent="0">
              <a:buNone/>
              <a:defRPr sz="10500">
                <a:solidFill>
                  <a:schemeClr val="tx1">
                    <a:tint val="75000"/>
                  </a:schemeClr>
                </a:solidFill>
              </a:defRPr>
            </a:lvl1pPr>
            <a:lvl2pPr marL="2401859" indent="0">
              <a:buNone/>
              <a:defRPr sz="9500">
                <a:solidFill>
                  <a:schemeClr val="tx1">
                    <a:tint val="75000"/>
                  </a:schemeClr>
                </a:solidFill>
              </a:defRPr>
            </a:lvl2pPr>
            <a:lvl3pPr marL="4803743" indent="0">
              <a:buNone/>
              <a:defRPr sz="8400">
                <a:solidFill>
                  <a:schemeClr val="tx1">
                    <a:tint val="75000"/>
                  </a:schemeClr>
                </a:solidFill>
              </a:defRPr>
            </a:lvl3pPr>
            <a:lvl4pPr marL="7205618" indent="0">
              <a:buNone/>
              <a:defRPr sz="7400">
                <a:solidFill>
                  <a:schemeClr val="tx1">
                    <a:tint val="75000"/>
                  </a:schemeClr>
                </a:solidFill>
              </a:defRPr>
            </a:lvl4pPr>
            <a:lvl5pPr marL="9607487" indent="0">
              <a:buNone/>
              <a:defRPr sz="7400">
                <a:solidFill>
                  <a:schemeClr val="tx1">
                    <a:tint val="75000"/>
                  </a:schemeClr>
                </a:solidFill>
              </a:defRPr>
            </a:lvl5pPr>
            <a:lvl6pPr marL="12009346" indent="0">
              <a:buNone/>
              <a:defRPr sz="7400">
                <a:solidFill>
                  <a:schemeClr val="tx1">
                    <a:tint val="75000"/>
                  </a:schemeClr>
                </a:solidFill>
              </a:defRPr>
            </a:lvl6pPr>
            <a:lvl7pPr marL="14411230" indent="0">
              <a:buNone/>
              <a:defRPr sz="7400">
                <a:solidFill>
                  <a:schemeClr val="tx1">
                    <a:tint val="75000"/>
                  </a:schemeClr>
                </a:solidFill>
              </a:defRPr>
            </a:lvl7pPr>
            <a:lvl8pPr marL="16813089" indent="0">
              <a:buNone/>
              <a:defRPr sz="7400">
                <a:solidFill>
                  <a:schemeClr val="tx1">
                    <a:tint val="75000"/>
                  </a:schemeClr>
                </a:solidFill>
              </a:defRPr>
            </a:lvl8pPr>
            <a:lvl9pPr marL="19214974"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95CB06-4B1A-40D2-AB66-BA454D2D6B8A}"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351134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3" y="36865560"/>
            <a:ext cx="128611627" cy="10427970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82" y="36865560"/>
            <a:ext cx="128611633" cy="10427970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95CB06-4B1A-40D2-AB66-BA454D2D6B8A}" type="datetimeFigureOut">
              <a:rPr lang="en-US" smtClean="0"/>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1477638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318262"/>
            <a:ext cx="4608576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7368542"/>
            <a:ext cx="22625053" cy="3070858"/>
          </a:xfrm>
        </p:spPr>
        <p:txBody>
          <a:bodyPr anchor="b"/>
          <a:lstStyle>
            <a:lvl1pPr marL="0" indent="0">
              <a:buNone/>
              <a:defRPr sz="12600" b="1"/>
            </a:lvl1pPr>
            <a:lvl2pPr marL="2401859" indent="0">
              <a:buNone/>
              <a:defRPr sz="10500" b="1"/>
            </a:lvl2pPr>
            <a:lvl3pPr marL="4803743" indent="0">
              <a:buNone/>
              <a:defRPr sz="9500" b="1"/>
            </a:lvl3pPr>
            <a:lvl4pPr marL="7205618" indent="0">
              <a:buNone/>
              <a:defRPr sz="8400" b="1"/>
            </a:lvl4pPr>
            <a:lvl5pPr marL="9607487" indent="0">
              <a:buNone/>
              <a:defRPr sz="8400" b="1"/>
            </a:lvl5pPr>
            <a:lvl6pPr marL="12009346" indent="0">
              <a:buNone/>
              <a:defRPr sz="8400" b="1"/>
            </a:lvl6pPr>
            <a:lvl7pPr marL="14411230" indent="0">
              <a:buNone/>
              <a:defRPr sz="8400" b="1"/>
            </a:lvl7pPr>
            <a:lvl8pPr marL="16813089" indent="0">
              <a:buNone/>
              <a:defRPr sz="8400" b="1"/>
            </a:lvl8pPr>
            <a:lvl9pPr marL="19214974"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0" y="10439400"/>
            <a:ext cx="22625053"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8" y="7368542"/>
            <a:ext cx="22633940" cy="3070858"/>
          </a:xfrm>
        </p:spPr>
        <p:txBody>
          <a:bodyPr anchor="b"/>
          <a:lstStyle>
            <a:lvl1pPr marL="0" indent="0">
              <a:buNone/>
              <a:defRPr sz="12600" b="1"/>
            </a:lvl1pPr>
            <a:lvl2pPr marL="2401859" indent="0">
              <a:buNone/>
              <a:defRPr sz="10500" b="1"/>
            </a:lvl2pPr>
            <a:lvl3pPr marL="4803743" indent="0">
              <a:buNone/>
              <a:defRPr sz="9500" b="1"/>
            </a:lvl3pPr>
            <a:lvl4pPr marL="7205618" indent="0">
              <a:buNone/>
              <a:defRPr sz="8400" b="1"/>
            </a:lvl4pPr>
            <a:lvl5pPr marL="9607487" indent="0">
              <a:buNone/>
              <a:defRPr sz="8400" b="1"/>
            </a:lvl5pPr>
            <a:lvl6pPr marL="12009346" indent="0">
              <a:buNone/>
              <a:defRPr sz="8400" b="1"/>
            </a:lvl6pPr>
            <a:lvl7pPr marL="14411230" indent="0">
              <a:buNone/>
              <a:defRPr sz="8400" b="1"/>
            </a:lvl7pPr>
            <a:lvl8pPr marL="16813089" indent="0">
              <a:buNone/>
              <a:defRPr sz="8400" b="1"/>
            </a:lvl8pPr>
            <a:lvl9pPr marL="19214974"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48" y="10439400"/>
            <a:ext cx="22633940"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95CB06-4B1A-40D2-AB66-BA454D2D6B8A}" type="datetimeFigureOut">
              <a:rPr lang="en-US" smtClean="0"/>
              <a:t>10/2/2013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171075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95CB06-4B1A-40D2-AB66-BA454D2D6B8A}" type="datetimeFigureOut">
              <a:rPr lang="en-US" smtClean="0"/>
              <a:t>10/2/2013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48081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95CB06-4B1A-40D2-AB66-BA454D2D6B8A}" type="datetimeFigureOut">
              <a:rPr lang="en-US" smtClean="0"/>
              <a:t>10/2/2013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377212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62" y="1310640"/>
            <a:ext cx="16846553" cy="557784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20020280" y="1310647"/>
            <a:ext cx="28625800" cy="2809494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62" y="6888487"/>
            <a:ext cx="16846553" cy="22517102"/>
          </a:xfrm>
        </p:spPr>
        <p:txBody>
          <a:bodyPr/>
          <a:lstStyle>
            <a:lvl1pPr marL="0" indent="0">
              <a:buNone/>
              <a:defRPr sz="7400"/>
            </a:lvl1pPr>
            <a:lvl2pPr marL="2401859" indent="0">
              <a:buNone/>
              <a:defRPr sz="6300"/>
            </a:lvl2pPr>
            <a:lvl3pPr marL="4803743" indent="0">
              <a:buNone/>
              <a:defRPr sz="5300"/>
            </a:lvl3pPr>
            <a:lvl4pPr marL="7205618" indent="0">
              <a:buNone/>
              <a:defRPr sz="4700"/>
            </a:lvl4pPr>
            <a:lvl5pPr marL="9607487" indent="0">
              <a:buNone/>
              <a:defRPr sz="4700"/>
            </a:lvl5pPr>
            <a:lvl6pPr marL="12009346" indent="0">
              <a:buNone/>
              <a:defRPr sz="4700"/>
            </a:lvl6pPr>
            <a:lvl7pPr marL="14411230" indent="0">
              <a:buNone/>
              <a:defRPr sz="4700"/>
            </a:lvl7pPr>
            <a:lvl8pPr marL="16813089" indent="0">
              <a:buNone/>
              <a:defRPr sz="4700"/>
            </a:lvl8pPr>
            <a:lvl9pPr marL="19214974"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5CB06-4B1A-40D2-AB66-BA454D2D6B8A}" type="datetimeFigureOut">
              <a:rPr lang="en-US" smtClean="0"/>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2153842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3042880"/>
            <a:ext cx="30723840" cy="2720342"/>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10036813" y="2941320"/>
            <a:ext cx="30723840" cy="19751040"/>
          </a:xfrm>
        </p:spPr>
        <p:txBody>
          <a:bodyPr/>
          <a:lstStyle>
            <a:lvl1pPr marL="0" indent="0">
              <a:buNone/>
              <a:defRPr sz="16800"/>
            </a:lvl1pPr>
            <a:lvl2pPr marL="2401859" indent="0">
              <a:buNone/>
              <a:defRPr sz="14700"/>
            </a:lvl2pPr>
            <a:lvl3pPr marL="4803743" indent="0">
              <a:buNone/>
              <a:defRPr sz="12600"/>
            </a:lvl3pPr>
            <a:lvl4pPr marL="7205618" indent="0">
              <a:buNone/>
              <a:defRPr sz="10500"/>
            </a:lvl4pPr>
            <a:lvl5pPr marL="9607487" indent="0">
              <a:buNone/>
              <a:defRPr sz="10500"/>
            </a:lvl5pPr>
            <a:lvl6pPr marL="12009346" indent="0">
              <a:buNone/>
              <a:defRPr sz="10500"/>
            </a:lvl6pPr>
            <a:lvl7pPr marL="14411230" indent="0">
              <a:buNone/>
              <a:defRPr sz="10500"/>
            </a:lvl7pPr>
            <a:lvl8pPr marL="16813089" indent="0">
              <a:buNone/>
              <a:defRPr sz="10500"/>
            </a:lvl8pPr>
            <a:lvl9pPr marL="19214974" indent="0">
              <a:buNone/>
              <a:defRPr sz="10500"/>
            </a:lvl9pPr>
          </a:lstStyle>
          <a:p>
            <a:endParaRPr lang="en-US"/>
          </a:p>
        </p:txBody>
      </p:sp>
      <p:sp>
        <p:nvSpPr>
          <p:cNvPr id="4" name="Text Placeholder 3"/>
          <p:cNvSpPr>
            <a:spLocks noGrp="1"/>
          </p:cNvSpPr>
          <p:nvPr>
            <p:ph type="body" sz="half" idx="2"/>
          </p:nvPr>
        </p:nvSpPr>
        <p:spPr>
          <a:xfrm>
            <a:off x="10036813" y="25763222"/>
            <a:ext cx="30723840" cy="3863338"/>
          </a:xfrm>
        </p:spPr>
        <p:txBody>
          <a:bodyPr/>
          <a:lstStyle>
            <a:lvl1pPr marL="0" indent="0">
              <a:buNone/>
              <a:defRPr sz="7400"/>
            </a:lvl1pPr>
            <a:lvl2pPr marL="2401859" indent="0">
              <a:buNone/>
              <a:defRPr sz="6300"/>
            </a:lvl2pPr>
            <a:lvl3pPr marL="4803743" indent="0">
              <a:buNone/>
              <a:defRPr sz="5300"/>
            </a:lvl3pPr>
            <a:lvl4pPr marL="7205618" indent="0">
              <a:buNone/>
              <a:defRPr sz="4700"/>
            </a:lvl4pPr>
            <a:lvl5pPr marL="9607487" indent="0">
              <a:buNone/>
              <a:defRPr sz="4700"/>
            </a:lvl5pPr>
            <a:lvl6pPr marL="12009346" indent="0">
              <a:buNone/>
              <a:defRPr sz="4700"/>
            </a:lvl6pPr>
            <a:lvl7pPr marL="14411230" indent="0">
              <a:buNone/>
              <a:defRPr sz="4700"/>
            </a:lvl7pPr>
            <a:lvl8pPr marL="16813089" indent="0">
              <a:buNone/>
              <a:defRPr sz="4700"/>
            </a:lvl8pPr>
            <a:lvl9pPr marL="19214974"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5CB06-4B1A-40D2-AB66-BA454D2D6B8A}" type="datetimeFigureOut">
              <a:rPr lang="en-US" smtClean="0"/>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CEBCF-3470-40AF-B09F-AB0A0FBDE7DC}" type="slidenum">
              <a:rPr lang="en-US" smtClean="0"/>
              <a:t>‹#›</a:t>
            </a:fld>
            <a:endParaRPr lang="en-US"/>
          </a:p>
        </p:txBody>
      </p:sp>
    </p:spTree>
    <p:extLst>
      <p:ext uri="{BB962C8B-B14F-4D97-AF65-F5344CB8AC3E}">
        <p14:creationId xmlns:p14="http://schemas.microsoft.com/office/powerpoint/2010/main" val="3938425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318262"/>
            <a:ext cx="46085760" cy="5486400"/>
          </a:xfrm>
          <a:prstGeom prst="rect">
            <a:avLst/>
          </a:prstGeom>
        </p:spPr>
        <p:txBody>
          <a:bodyPr vert="horz" lIns="480378" tIns="240192" rIns="480378" bIns="24019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7680967"/>
            <a:ext cx="46085760" cy="21724622"/>
          </a:xfrm>
          <a:prstGeom prst="rect">
            <a:avLst/>
          </a:prstGeom>
        </p:spPr>
        <p:txBody>
          <a:bodyPr vert="horz" lIns="480378" tIns="240192" rIns="480378" bIns="24019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0510482"/>
            <a:ext cx="11948160" cy="1752600"/>
          </a:xfrm>
          <a:prstGeom prst="rect">
            <a:avLst/>
          </a:prstGeom>
        </p:spPr>
        <p:txBody>
          <a:bodyPr vert="horz" lIns="480378" tIns="240192" rIns="480378" bIns="240192" rtlCol="0" anchor="ctr"/>
          <a:lstStyle>
            <a:lvl1pPr algn="l">
              <a:defRPr sz="6300">
                <a:solidFill>
                  <a:schemeClr val="tx1">
                    <a:tint val="75000"/>
                  </a:schemeClr>
                </a:solidFill>
              </a:defRPr>
            </a:lvl1pPr>
          </a:lstStyle>
          <a:p>
            <a:fld id="{6095CB06-4B1A-40D2-AB66-BA454D2D6B8A}" type="datetimeFigureOut">
              <a:rPr lang="en-US" smtClean="0"/>
              <a:t>10/2/2013</a:t>
            </a:fld>
            <a:endParaRPr lang="en-US"/>
          </a:p>
        </p:txBody>
      </p:sp>
      <p:sp>
        <p:nvSpPr>
          <p:cNvPr id="5" name="Footer Placeholder 4"/>
          <p:cNvSpPr>
            <a:spLocks noGrp="1"/>
          </p:cNvSpPr>
          <p:nvPr>
            <p:ph type="ftr" sz="quarter" idx="3"/>
          </p:nvPr>
        </p:nvSpPr>
        <p:spPr>
          <a:xfrm>
            <a:off x="17495520" y="30510482"/>
            <a:ext cx="16215360" cy="1752600"/>
          </a:xfrm>
          <a:prstGeom prst="rect">
            <a:avLst/>
          </a:prstGeom>
        </p:spPr>
        <p:txBody>
          <a:bodyPr vert="horz" lIns="480378" tIns="240192" rIns="480378" bIns="240192"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0510482"/>
            <a:ext cx="11948160" cy="1752600"/>
          </a:xfrm>
          <a:prstGeom prst="rect">
            <a:avLst/>
          </a:prstGeom>
        </p:spPr>
        <p:txBody>
          <a:bodyPr vert="horz" lIns="480378" tIns="240192" rIns="480378" bIns="240192" rtlCol="0" anchor="ctr"/>
          <a:lstStyle>
            <a:lvl1pPr algn="r">
              <a:defRPr sz="6300">
                <a:solidFill>
                  <a:schemeClr val="tx1">
                    <a:tint val="75000"/>
                  </a:schemeClr>
                </a:solidFill>
              </a:defRPr>
            </a:lvl1pPr>
          </a:lstStyle>
          <a:p>
            <a:fld id="{963CEBCF-3470-40AF-B09F-AB0A0FBDE7DC}" type="slidenum">
              <a:rPr lang="en-US" smtClean="0"/>
              <a:t>‹#›</a:t>
            </a:fld>
            <a:endParaRPr lang="en-US"/>
          </a:p>
        </p:txBody>
      </p:sp>
    </p:spTree>
    <p:extLst>
      <p:ext uri="{BB962C8B-B14F-4D97-AF65-F5344CB8AC3E}">
        <p14:creationId xmlns:p14="http://schemas.microsoft.com/office/powerpoint/2010/main" val="2651964216"/>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4803743" rtl="0" eaLnBrk="1" latinLnBrk="0" hangingPunct="1">
        <a:spcBef>
          <a:spcPct val="0"/>
        </a:spcBef>
        <a:buNone/>
        <a:defRPr sz="23100" kern="1200">
          <a:solidFill>
            <a:schemeClr val="tx1"/>
          </a:solidFill>
          <a:latin typeface="+mj-lt"/>
          <a:ea typeface="+mj-ea"/>
          <a:cs typeface="+mj-cs"/>
        </a:defRPr>
      </a:lvl1pPr>
    </p:titleStyle>
    <p:bodyStyle>
      <a:lvl1pPr marL="1801408" indent="-1801408" algn="l" defTabSz="4803743"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3039" indent="-1501175" algn="l" defTabSz="4803743"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4670" indent="-1200927" algn="l" defTabSz="4803743"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06560"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08414"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0304"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12157"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14047"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15901" indent="-1200927" algn="l" defTabSz="4803743"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3743" rtl="0" eaLnBrk="1" latinLnBrk="0" hangingPunct="1">
        <a:defRPr sz="9500" kern="1200">
          <a:solidFill>
            <a:schemeClr val="tx1"/>
          </a:solidFill>
          <a:latin typeface="+mn-lt"/>
          <a:ea typeface="+mn-ea"/>
          <a:cs typeface="+mn-cs"/>
        </a:defRPr>
      </a:lvl1pPr>
      <a:lvl2pPr marL="2401859" algn="l" defTabSz="4803743" rtl="0" eaLnBrk="1" latinLnBrk="0" hangingPunct="1">
        <a:defRPr sz="9500" kern="1200">
          <a:solidFill>
            <a:schemeClr val="tx1"/>
          </a:solidFill>
          <a:latin typeface="+mn-lt"/>
          <a:ea typeface="+mn-ea"/>
          <a:cs typeface="+mn-cs"/>
        </a:defRPr>
      </a:lvl2pPr>
      <a:lvl3pPr marL="4803743" algn="l" defTabSz="4803743" rtl="0" eaLnBrk="1" latinLnBrk="0" hangingPunct="1">
        <a:defRPr sz="9500" kern="1200">
          <a:solidFill>
            <a:schemeClr val="tx1"/>
          </a:solidFill>
          <a:latin typeface="+mn-lt"/>
          <a:ea typeface="+mn-ea"/>
          <a:cs typeface="+mn-cs"/>
        </a:defRPr>
      </a:lvl3pPr>
      <a:lvl4pPr marL="7205618" algn="l" defTabSz="4803743" rtl="0" eaLnBrk="1" latinLnBrk="0" hangingPunct="1">
        <a:defRPr sz="9500" kern="1200">
          <a:solidFill>
            <a:schemeClr val="tx1"/>
          </a:solidFill>
          <a:latin typeface="+mn-lt"/>
          <a:ea typeface="+mn-ea"/>
          <a:cs typeface="+mn-cs"/>
        </a:defRPr>
      </a:lvl4pPr>
      <a:lvl5pPr marL="9607487" algn="l" defTabSz="4803743" rtl="0" eaLnBrk="1" latinLnBrk="0" hangingPunct="1">
        <a:defRPr sz="9500" kern="1200">
          <a:solidFill>
            <a:schemeClr val="tx1"/>
          </a:solidFill>
          <a:latin typeface="+mn-lt"/>
          <a:ea typeface="+mn-ea"/>
          <a:cs typeface="+mn-cs"/>
        </a:defRPr>
      </a:lvl5pPr>
      <a:lvl6pPr marL="12009346" algn="l" defTabSz="4803743" rtl="0" eaLnBrk="1" latinLnBrk="0" hangingPunct="1">
        <a:defRPr sz="9500" kern="1200">
          <a:solidFill>
            <a:schemeClr val="tx1"/>
          </a:solidFill>
          <a:latin typeface="+mn-lt"/>
          <a:ea typeface="+mn-ea"/>
          <a:cs typeface="+mn-cs"/>
        </a:defRPr>
      </a:lvl6pPr>
      <a:lvl7pPr marL="14411230" algn="l" defTabSz="4803743" rtl="0" eaLnBrk="1" latinLnBrk="0" hangingPunct="1">
        <a:defRPr sz="9500" kern="1200">
          <a:solidFill>
            <a:schemeClr val="tx1"/>
          </a:solidFill>
          <a:latin typeface="+mn-lt"/>
          <a:ea typeface="+mn-ea"/>
          <a:cs typeface="+mn-cs"/>
        </a:defRPr>
      </a:lvl7pPr>
      <a:lvl8pPr marL="16813089" algn="l" defTabSz="4803743" rtl="0" eaLnBrk="1" latinLnBrk="0" hangingPunct="1">
        <a:defRPr sz="9500" kern="1200">
          <a:solidFill>
            <a:schemeClr val="tx1"/>
          </a:solidFill>
          <a:latin typeface="+mn-lt"/>
          <a:ea typeface="+mn-ea"/>
          <a:cs typeface="+mn-cs"/>
        </a:defRPr>
      </a:lvl8pPr>
      <a:lvl9pPr marL="19214974" algn="l" defTabSz="4803743"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emf"/><Relationship Id="rId18" Type="http://schemas.openxmlformats.org/officeDocument/2006/relationships/image" Target="../media/image2.emf"/><Relationship Id="rId3" Type="http://schemas.openxmlformats.org/officeDocument/2006/relationships/image" Target="../media/image5.png"/><Relationship Id="rId21" Type="http://schemas.openxmlformats.org/officeDocument/2006/relationships/oleObject" Target="../embeddings/oleObject4.bin"/><Relationship Id="rId7" Type="http://schemas.openxmlformats.org/officeDocument/2006/relationships/image" Target="../media/image9.png"/><Relationship Id="rId12" Type="http://schemas.openxmlformats.org/officeDocument/2006/relationships/image" Target="../media/image14.emf"/><Relationship Id="rId17" Type="http://schemas.openxmlformats.org/officeDocument/2006/relationships/oleObject" Target="../embeddings/oleObject2.bin"/><Relationship Id="rId2" Type="http://schemas.openxmlformats.org/officeDocument/2006/relationships/slideLayout" Target="../slideLayouts/slideLayout7.xml"/><Relationship Id="rId16" Type="http://schemas.openxmlformats.org/officeDocument/2006/relationships/image" Target="../media/image1.emf"/><Relationship Id="rId20" Type="http://schemas.openxmlformats.org/officeDocument/2006/relationships/image" Target="../media/image3.emf"/><Relationship Id="rId1" Type="http://schemas.openxmlformats.org/officeDocument/2006/relationships/vmlDrawing" Target="../drawings/vmlDrawing1.vml"/><Relationship Id="rId6" Type="http://schemas.openxmlformats.org/officeDocument/2006/relationships/image" Target="../media/image8.png"/><Relationship Id="rId11" Type="http://schemas.openxmlformats.org/officeDocument/2006/relationships/image" Target="../media/image13.emf"/><Relationship Id="rId5" Type="http://schemas.openxmlformats.org/officeDocument/2006/relationships/image" Target="../media/image7.png"/><Relationship Id="rId15" Type="http://schemas.openxmlformats.org/officeDocument/2006/relationships/oleObject" Target="../embeddings/oleObject1.bin"/><Relationship Id="rId10" Type="http://schemas.openxmlformats.org/officeDocument/2006/relationships/image" Target="../media/image12.emf"/><Relationship Id="rId19" Type="http://schemas.openxmlformats.org/officeDocument/2006/relationships/oleObject" Target="../embeddings/oleObject3.bin"/><Relationship Id="rId4" Type="http://schemas.openxmlformats.org/officeDocument/2006/relationships/image" Target="../media/image6.png"/><Relationship Id="rId9" Type="http://schemas.openxmlformats.org/officeDocument/2006/relationships/image" Target="../media/image11.emf"/><Relationship Id="rId14" Type="http://schemas.openxmlformats.org/officeDocument/2006/relationships/image" Target="../media/image16.emf"/><Relationship Id="rId22"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6" name="Picture 6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0972799"/>
            <a:ext cx="4114800" cy="3657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949765" y="5454265"/>
            <a:ext cx="9196235" cy="9829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flipH="1">
            <a:off x="5557344" y="0"/>
            <a:ext cx="40004999" cy="3046988"/>
          </a:xfrm>
          <a:prstGeom prst="rect">
            <a:avLst/>
          </a:prstGeom>
          <a:noFill/>
        </p:spPr>
        <p:txBody>
          <a:bodyPr wrap="square" rtlCol="0">
            <a:spAutoFit/>
          </a:bodyPr>
          <a:lstStyle/>
          <a:p>
            <a:pPr algn="ctr"/>
            <a:r>
              <a:rPr lang="en-US" sz="9600" b="1" dirty="0" smtClean="0">
                <a:solidFill>
                  <a:schemeClr val="accent3">
                    <a:lumMod val="50000"/>
                  </a:schemeClr>
                </a:solidFill>
              </a:rPr>
              <a:t>         Combustion </a:t>
            </a:r>
            <a:r>
              <a:rPr lang="en-US" sz="9600" b="1" dirty="0">
                <a:solidFill>
                  <a:schemeClr val="accent3">
                    <a:lumMod val="50000"/>
                  </a:schemeClr>
                </a:solidFill>
              </a:rPr>
              <a:t>Products of Ethyl </a:t>
            </a:r>
            <a:r>
              <a:rPr lang="en-US" sz="9600" b="1" dirty="0" err="1">
                <a:solidFill>
                  <a:schemeClr val="accent3">
                    <a:lumMod val="50000"/>
                  </a:schemeClr>
                </a:solidFill>
              </a:rPr>
              <a:t>Tert</a:t>
            </a:r>
            <a:r>
              <a:rPr lang="en-US" sz="9600" b="1" dirty="0">
                <a:solidFill>
                  <a:schemeClr val="accent3">
                    <a:lumMod val="50000"/>
                  </a:schemeClr>
                </a:solidFill>
              </a:rPr>
              <a:t>-Butyl Ether using Synchrotron </a:t>
            </a:r>
            <a:r>
              <a:rPr lang="en-US" sz="9600" b="1" dirty="0" smtClean="0">
                <a:solidFill>
                  <a:schemeClr val="accent3">
                    <a:lumMod val="50000"/>
                  </a:schemeClr>
                </a:solidFill>
              </a:rPr>
              <a:t>Photoionization  </a:t>
            </a:r>
            <a:endParaRPr lang="en-US" sz="9600" dirty="0">
              <a:solidFill>
                <a:schemeClr val="accent3">
                  <a:lumMod val="50000"/>
                </a:schemeClr>
              </a:solidFill>
            </a:endParaRPr>
          </a:p>
        </p:txBody>
      </p:sp>
      <p:cxnSp>
        <p:nvCxnSpPr>
          <p:cNvPr id="12" name="Straight Connector 11"/>
          <p:cNvCxnSpPr/>
          <p:nvPr/>
        </p:nvCxnSpPr>
        <p:spPr>
          <a:xfrm>
            <a:off x="4572000" y="5029200"/>
            <a:ext cx="41605200" cy="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pic>
        <p:nvPicPr>
          <p:cNvPr id="21"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l="5651" t="4086" r="872" b="3050"/>
          <a:stretch/>
        </p:blipFill>
        <p:spPr bwMode="auto">
          <a:xfrm>
            <a:off x="1608137" y="22631400"/>
            <a:ext cx="12336463" cy="7683429"/>
          </a:xfrm>
          <a:prstGeom prst="rect">
            <a:avLst/>
          </a:prstGeom>
          <a:noFill/>
          <a:ln w="9525">
            <a:solidFill>
              <a:schemeClr val="accent3">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685800" y="13258800"/>
            <a:ext cx="4871544" cy="1015663"/>
          </a:xfrm>
          <a:prstGeom prst="rect">
            <a:avLst/>
          </a:prstGeom>
          <a:noFill/>
        </p:spPr>
        <p:txBody>
          <a:bodyPr wrap="square" rtlCol="0">
            <a:spAutoFit/>
          </a:bodyPr>
          <a:lstStyle/>
          <a:p>
            <a:r>
              <a:rPr lang="en-US" sz="6000" b="1" dirty="0" smtClean="0">
                <a:solidFill>
                  <a:schemeClr val="accent3">
                    <a:lumMod val="75000"/>
                  </a:schemeClr>
                </a:solidFill>
              </a:rPr>
              <a:t>Method</a:t>
            </a:r>
            <a:endParaRPr lang="en-US" sz="6000" b="1" dirty="0">
              <a:solidFill>
                <a:schemeClr val="accent3">
                  <a:lumMod val="75000"/>
                </a:schemeClr>
              </a:solidFill>
            </a:endParaRPr>
          </a:p>
        </p:txBody>
      </p:sp>
      <p:sp>
        <p:nvSpPr>
          <p:cNvPr id="18" name="Rectangle 17"/>
          <p:cNvSpPr/>
          <p:nvPr/>
        </p:nvSpPr>
        <p:spPr>
          <a:xfrm>
            <a:off x="528145" y="14185404"/>
            <a:ext cx="15400490" cy="6617196"/>
          </a:xfrm>
          <a:prstGeom prst="rect">
            <a:avLst/>
          </a:prstGeom>
          <a:ln>
            <a:solidFill>
              <a:schemeClr val="accent3">
                <a:lumMod val="50000"/>
              </a:schemeClr>
            </a:solidFill>
          </a:ln>
        </p:spPr>
        <p:txBody>
          <a:bodyPr wrap="square">
            <a:spAutoFit/>
          </a:bodyPr>
          <a:lstStyle/>
          <a:p>
            <a:pPr algn="just"/>
            <a:r>
              <a:rPr lang="en-US" sz="3500" dirty="0" smtClean="0"/>
              <a:t>Reactions are carried out using a multiplexed time-resolved mass spectrometer that is briefly described here. A more detailed description is presented elsewhere.</a:t>
            </a:r>
            <a:r>
              <a:rPr lang="en-US" sz="3500" baseline="30000" dirty="0" smtClean="0"/>
              <a:t>5,6</a:t>
            </a:r>
            <a:r>
              <a:rPr lang="en-US" sz="3500" dirty="0" smtClean="0"/>
              <a:t> A gas mixture of chlorine radical precursor and starting material reactant in excess of helium enters a 60 cm quartz reactor tube. Chlorine free radicals are generated by 351 nm excimer laser pulses at a rate of 4 Hz. Gas samples containing reaction species effuse from the reactor tube through a pinhole (650 </a:t>
            </a:r>
            <a:r>
              <a:rPr lang="en-US" sz="3500" dirty="0" smtClean="0">
                <a:sym typeface="Symbol"/>
              </a:rPr>
              <a:t></a:t>
            </a:r>
            <a:r>
              <a:rPr lang="en-US" sz="3500" dirty="0" smtClean="0"/>
              <a:t>m diameter) to form a molecular beam which is perpendicularly intersected in the ionization chamber by synchrotron radiation selected by a 3-m </a:t>
            </a:r>
            <a:r>
              <a:rPr lang="en-US" sz="3500" dirty="0" err="1" smtClean="0"/>
              <a:t>monochromator</a:t>
            </a:r>
            <a:r>
              <a:rPr lang="en-US" sz="3500" dirty="0" smtClean="0"/>
              <a:t>. Ions are accelerated toward and detected by a time-of-flight mass spectrometer. </a:t>
            </a:r>
            <a:r>
              <a:rPr lang="en-US" sz="3500" dirty="0"/>
              <a:t>Ion intensity (I), reaction time (t), and mass-to-charge ratio (</a:t>
            </a:r>
            <a:r>
              <a:rPr lang="en-US" sz="3500" i="1" dirty="0"/>
              <a:t>m/z</a:t>
            </a:r>
            <a:r>
              <a:rPr lang="en-US" sz="3500" dirty="0"/>
              <a:t>) are recorded simultaneously during the reaction. This process is repeated when the photon energy (E) is varied from 8 to </a:t>
            </a:r>
            <a:r>
              <a:rPr lang="en-US" sz="3500" dirty="0" smtClean="0"/>
              <a:t>11.4 </a:t>
            </a:r>
            <a:r>
              <a:rPr lang="en-US" sz="3500" dirty="0" err="1"/>
              <a:t>eV</a:t>
            </a:r>
            <a:r>
              <a:rPr lang="en-US" sz="3500" dirty="0"/>
              <a:t> at increments of 0.025 </a:t>
            </a:r>
            <a:r>
              <a:rPr lang="en-US" sz="3500" dirty="0" err="1"/>
              <a:t>eV</a:t>
            </a:r>
            <a:r>
              <a:rPr lang="en-US" sz="3500" dirty="0"/>
              <a:t>. </a:t>
            </a:r>
          </a:p>
        </p:txBody>
      </p:sp>
      <p:sp>
        <p:nvSpPr>
          <p:cNvPr id="37" name="TextBox 36"/>
          <p:cNvSpPr txBox="1"/>
          <p:nvPr/>
        </p:nvSpPr>
        <p:spPr>
          <a:xfrm>
            <a:off x="35661600" y="25230157"/>
            <a:ext cx="3886200" cy="861774"/>
          </a:xfrm>
          <a:prstGeom prst="rect">
            <a:avLst/>
          </a:prstGeom>
          <a:noFill/>
        </p:spPr>
        <p:txBody>
          <a:bodyPr wrap="square" rtlCol="0">
            <a:spAutoFit/>
          </a:bodyPr>
          <a:lstStyle/>
          <a:p>
            <a:r>
              <a:rPr lang="en-US" sz="5000" b="1" dirty="0" smtClean="0">
                <a:solidFill>
                  <a:schemeClr val="accent3">
                    <a:lumMod val="75000"/>
                  </a:schemeClr>
                </a:solidFill>
              </a:rPr>
              <a:t>References</a:t>
            </a:r>
            <a:endParaRPr lang="en-US" sz="5000" b="1" dirty="0">
              <a:solidFill>
                <a:schemeClr val="accent3">
                  <a:lumMod val="75000"/>
                </a:schemeClr>
              </a:solidFill>
            </a:endParaRPr>
          </a:p>
        </p:txBody>
      </p:sp>
      <p:sp>
        <p:nvSpPr>
          <p:cNvPr id="4" name="TextBox 3"/>
          <p:cNvSpPr txBox="1"/>
          <p:nvPr/>
        </p:nvSpPr>
        <p:spPr>
          <a:xfrm>
            <a:off x="35661600" y="26034364"/>
            <a:ext cx="15087600" cy="2585323"/>
          </a:xfrm>
          <a:prstGeom prst="rect">
            <a:avLst/>
          </a:prstGeom>
          <a:noFill/>
          <a:ln>
            <a:solidFill>
              <a:schemeClr val="accent3">
                <a:lumMod val="50000"/>
              </a:schemeClr>
            </a:solidFill>
          </a:ln>
        </p:spPr>
        <p:txBody>
          <a:bodyPr wrap="square" rtlCol="0">
            <a:spAutoFit/>
          </a:bodyPr>
          <a:lstStyle/>
          <a:p>
            <a:r>
              <a:rPr lang="en-US" sz="2400" dirty="0"/>
              <a:t>1 </a:t>
            </a:r>
            <a:r>
              <a:rPr lang="en-US" sz="2400" dirty="0" smtClean="0"/>
              <a:t>    </a:t>
            </a:r>
            <a:r>
              <a:rPr lang="en-US" sz="2400" dirty="0" err="1" smtClean="0"/>
              <a:t>Bartling</a:t>
            </a:r>
            <a:r>
              <a:rPr lang="en-US" sz="2400" dirty="0"/>
              <a:t>, J.; </a:t>
            </a:r>
            <a:r>
              <a:rPr lang="en-US" sz="2400" dirty="0" err="1"/>
              <a:t>Schloter</a:t>
            </a:r>
            <a:r>
              <a:rPr lang="en-US" sz="2400" dirty="0"/>
              <a:t>, M.; </a:t>
            </a:r>
            <a:r>
              <a:rPr lang="en-US" sz="2400" dirty="0" err="1"/>
              <a:t>Wilke</a:t>
            </a:r>
            <a:r>
              <a:rPr lang="en-US" sz="2400" dirty="0"/>
              <a:t>, B.-M. </a:t>
            </a:r>
            <a:r>
              <a:rPr lang="en-US" sz="2400" i="1" dirty="0"/>
              <a:t>Biol. </a:t>
            </a:r>
            <a:r>
              <a:rPr lang="en-US" sz="2400" i="1" dirty="0" err="1"/>
              <a:t>Fert</a:t>
            </a:r>
            <a:r>
              <a:rPr lang="en-US" sz="2400" i="1" dirty="0"/>
              <a:t>. Soils</a:t>
            </a:r>
            <a:r>
              <a:rPr lang="en-US" sz="2400" dirty="0"/>
              <a:t> </a:t>
            </a:r>
            <a:r>
              <a:rPr lang="en-US" sz="2400" b="1" dirty="0"/>
              <a:t>2009</a:t>
            </a:r>
            <a:r>
              <a:rPr lang="en-US" sz="2400" dirty="0"/>
              <a:t>, </a:t>
            </a:r>
            <a:r>
              <a:rPr lang="en-US" sz="2400" i="1" dirty="0"/>
              <a:t>46</a:t>
            </a:r>
            <a:r>
              <a:rPr lang="en-US" sz="2400" dirty="0"/>
              <a:t>, 299.</a:t>
            </a:r>
          </a:p>
          <a:p>
            <a:r>
              <a:rPr lang="en-US" sz="2400" dirty="0" smtClean="0"/>
              <a:t>2     </a:t>
            </a:r>
            <a:r>
              <a:rPr lang="en-US" sz="2400" dirty="0" err="1"/>
              <a:t>Ancillotti</a:t>
            </a:r>
            <a:r>
              <a:rPr lang="en-US" sz="2400" dirty="0"/>
              <a:t>, F.; </a:t>
            </a:r>
            <a:r>
              <a:rPr lang="en-US" sz="2400" dirty="0" err="1"/>
              <a:t>Fattore</a:t>
            </a:r>
            <a:r>
              <a:rPr lang="en-US" sz="2400" dirty="0"/>
              <a:t>, V. </a:t>
            </a:r>
            <a:r>
              <a:rPr lang="en-US" sz="2400" i="1" dirty="0"/>
              <a:t>Fuel. Process. Technol.</a:t>
            </a:r>
            <a:r>
              <a:rPr lang="en-US" sz="2400" dirty="0"/>
              <a:t> </a:t>
            </a:r>
            <a:r>
              <a:rPr lang="en-US" sz="2400" b="1" dirty="0"/>
              <a:t>1998</a:t>
            </a:r>
            <a:r>
              <a:rPr lang="en-US" sz="2400" dirty="0"/>
              <a:t>, </a:t>
            </a:r>
            <a:r>
              <a:rPr lang="en-US" sz="2400" i="1" dirty="0"/>
              <a:t>57</a:t>
            </a:r>
            <a:r>
              <a:rPr lang="en-US" sz="2400" dirty="0"/>
              <a:t>, 163.</a:t>
            </a:r>
          </a:p>
          <a:p>
            <a:r>
              <a:rPr lang="en-US" sz="2400" dirty="0"/>
              <a:t>3 </a:t>
            </a:r>
            <a:r>
              <a:rPr lang="en-US" sz="2400" dirty="0" smtClean="0"/>
              <a:t>    Bennett</a:t>
            </a:r>
            <a:r>
              <a:rPr lang="en-US" sz="2400" dirty="0"/>
              <a:t>, P. J.; Kerr, J. A. </a:t>
            </a:r>
            <a:r>
              <a:rPr lang="en-US" sz="2400" i="1" dirty="0"/>
              <a:t>J. Atmos. Chem.</a:t>
            </a:r>
            <a:r>
              <a:rPr lang="en-US" sz="2400" dirty="0"/>
              <a:t> </a:t>
            </a:r>
            <a:r>
              <a:rPr lang="en-US" sz="2400" b="1" dirty="0"/>
              <a:t>1989</a:t>
            </a:r>
            <a:r>
              <a:rPr lang="en-US" sz="2400" dirty="0"/>
              <a:t>, </a:t>
            </a:r>
            <a:r>
              <a:rPr lang="en-US" sz="2400" i="1" dirty="0"/>
              <a:t>8</a:t>
            </a:r>
            <a:r>
              <a:rPr lang="en-US" sz="2400" dirty="0"/>
              <a:t>, 87.</a:t>
            </a:r>
          </a:p>
          <a:p>
            <a:r>
              <a:rPr lang="en-US" sz="2400" dirty="0" smtClean="0"/>
              <a:t>4     </a:t>
            </a:r>
            <a:r>
              <a:rPr lang="en-US" sz="2400" dirty="0"/>
              <a:t>de </a:t>
            </a:r>
            <a:r>
              <a:rPr lang="en-US" sz="2400" dirty="0" err="1"/>
              <a:t>Menezes</a:t>
            </a:r>
            <a:r>
              <a:rPr lang="en-US" sz="2400" dirty="0"/>
              <a:t>, E. W.; Cataluña, R. </a:t>
            </a:r>
            <a:r>
              <a:rPr lang="en-US" sz="2400" i="1" dirty="0"/>
              <a:t>Fuel Process. Technol.</a:t>
            </a:r>
            <a:r>
              <a:rPr lang="en-US" sz="2400" dirty="0"/>
              <a:t> </a:t>
            </a:r>
            <a:r>
              <a:rPr lang="en-US" sz="2400" b="1" dirty="0"/>
              <a:t>2008</a:t>
            </a:r>
            <a:r>
              <a:rPr lang="en-US" sz="2400" dirty="0"/>
              <a:t>, </a:t>
            </a:r>
            <a:r>
              <a:rPr lang="en-US" sz="2400" i="1" dirty="0"/>
              <a:t>89</a:t>
            </a:r>
            <a:r>
              <a:rPr lang="en-US" sz="2400" dirty="0"/>
              <a:t>, 1148</a:t>
            </a:r>
            <a:r>
              <a:rPr lang="en-US" sz="2400" dirty="0" smtClean="0"/>
              <a:t>.</a:t>
            </a:r>
            <a:endParaRPr lang="en-US" sz="2400" dirty="0"/>
          </a:p>
          <a:p>
            <a:pPr marL="457200" indent="-457200">
              <a:buAutoNum type="arabicPlain" startAt="5"/>
            </a:pPr>
            <a:r>
              <a:rPr lang="en-US" sz="2200" dirty="0" err="1" smtClean="0"/>
              <a:t>Taatjes</a:t>
            </a:r>
            <a:r>
              <a:rPr lang="en-US" sz="2200" dirty="0"/>
              <a:t>, C. A.; Hansen, N.; Osborn, D. L.; </a:t>
            </a:r>
            <a:r>
              <a:rPr lang="en-US" sz="2200" dirty="0" err="1"/>
              <a:t>Kohse-Höinghaus</a:t>
            </a:r>
            <a:r>
              <a:rPr lang="en-US" sz="2200" dirty="0"/>
              <a:t>, K.; Cool, T. </a:t>
            </a:r>
            <a:r>
              <a:rPr lang="en-US" sz="2200" dirty="0" smtClean="0"/>
              <a:t>A.; Westmoreland</a:t>
            </a:r>
            <a:r>
              <a:rPr lang="en-US" sz="2200" dirty="0"/>
              <a:t>, P. R. </a:t>
            </a:r>
            <a:r>
              <a:rPr lang="en-US" sz="2200" dirty="0" smtClean="0"/>
              <a:t>Phys</a:t>
            </a:r>
            <a:r>
              <a:rPr lang="en-US" sz="2200" dirty="0"/>
              <a:t>. Chem. Chem. Phys., 2008, 10, </a:t>
            </a:r>
            <a:r>
              <a:rPr lang="en-US" sz="2200" dirty="0" smtClean="0"/>
              <a:t>20-34.</a:t>
            </a:r>
          </a:p>
          <a:p>
            <a:pPr marL="457200" indent="-457200">
              <a:buAutoNum type="arabicPlain" startAt="5"/>
            </a:pPr>
            <a:r>
              <a:rPr lang="en-US" sz="2200" dirty="0" smtClean="0"/>
              <a:t>Ray A. W.;  </a:t>
            </a:r>
            <a:r>
              <a:rPr lang="en-US" sz="2200" dirty="0" err="1" smtClean="0"/>
              <a:t>Taatjes</a:t>
            </a:r>
            <a:r>
              <a:rPr lang="en-US" sz="2200" dirty="0"/>
              <a:t>,</a:t>
            </a:r>
            <a:r>
              <a:rPr lang="en-US" sz="2200" dirty="0" smtClean="0"/>
              <a:t> C. A.;</a:t>
            </a:r>
            <a:r>
              <a:rPr lang="en-US" sz="2200" dirty="0" err="1" smtClean="0"/>
              <a:t>Welz</a:t>
            </a:r>
            <a:r>
              <a:rPr lang="en-US" sz="2200" dirty="0" smtClean="0"/>
              <a:t>, O.;Osborn,D.L.;</a:t>
            </a:r>
            <a:r>
              <a:rPr lang="en-US" sz="2200" dirty="0" err="1" smtClean="0"/>
              <a:t>Meloni,G</a:t>
            </a:r>
            <a:r>
              <a:rPr lang="en-US" sz="2200" dirty="0" smtClean="0"/>
              <a:t>. J.Phys.Chem.A.2012,116,6720-6730.</a:t>
            </a:r>
          </a:p>
        </p:txBody>
      </p:sp>
      <p:sp>
        <p:nvSpPr>
          <p:cNvPr id="83" name="TextBox 82"/>
          <p:cNvSpPr txBox="1"/>
          <p:nvPr/>
        </p:nvSpPr>
        <p:spPr>
          <a:xfrm>
            <a:off x="35661600" y="19064223"/>
            <a:ext cx="3886200" cy="1015663"/>
          </a:xfrm>
          <a:prstGeom prst="rect">
            <a:avLst/>
          </a:prstGeom>
          <a:noFill/>
        </p:spPr>
        <p:txBody>
          <a:bodyPr wrap="square" rtlCol="0">
            <a:spAutoFit/>
          </a:bodyPr>
          <a:lstStyle/>
          <a:p>
            <a:r>
              <a:rPr lang="en-US" sz="6000" b="1" dirty="0" smtClean="0">
                <a:solidFill>
                  <a:schemeClr val="accent3">
                    <a:lumMod val="75000"/>
                  </a:schemeClr>
                </a:solidFill>
              </a:rPr>
              <a:t>Conclusion</a:t>
            </a:r>
            <a:endParaRPr lang="en-US" sz="6000" b="1" dirty="0">
              <a:solidFill>
                <a:schemeClr val="accent3">
                  <a:lumMod val="75000"/>
                </a:schemeClr>
              </a:solidFill>
            </a:endParaRPr>
          </a:p>
        </p:txBody>
      </p:sp>
      <p:sp>
        <p:nvSpPr>
          <p:cNvPr id="1041" name="TextBox 1040"/>
          <p:cNvSpPr txBox="1"/>
          <p:nvPr/>
        </p:nvSpPr>
        <p:spPr>
          <a:xfrm>
            <a:off x="35722294" y="20161493"/>
            <a:ext cx="15087600" cy="4939814"/>
          </a:xfrm>
          <a:prstGeom prst="rect">
            <a:avLst/>
          </a:prstGeom>
          <a:noFill/>
          <a:ln>
            <a:solidFill>
              <a:schemeClr val="accent3">
                <a:lumMod val="50000"/>
              </a:schemeClr>
            </a:solidFill>
          </a:ln>
        </p:spPr>
        <p:txBody>
          <a:bodyPr wrap="square" rtlCol="0">
            <a:spAutoFit/>
          </a:bodyPr>
          <a:lstStyle/>
          <a:p>
            <a:pPr algn="just"/>
            <a:r>
              <a:rPr lang="en-US" sz="3500" dirty="0"/>
              <a:t>Both the products and their branching ratios are determined by using temporal resolved plots and absolute photoionization spectra. At RT acetaldehyde, formaldehyde, </a:t>
            </a:r>
            <a:r>
              <a:rPr lang="en-US" sz="3500" dirty="0" err="1"/>
              <a:t>cyclobutane</a:t>
            </a:r>
            <a:r>
              <a:rPr lang="en-US" sz="3500" dirty="0"/>
              <a:t>, isobutene, acetone, and </a:t>
            </a:r>
            <a:r>
              <a:rPr lang="en-US" sz="3500" dirty="0" err="1"/>
              <a:t>propanal</a:t>
            </a:r>
            <a:r>
              <a:rPr lang="en-US" sz="3500" dirty="0"/>
              <a:t> are determined as the main products with branching ratios of 1.00, 2.07, 1.19, 0.15, 0.50, and 0.18, respectively. At 550 K the main products become acetaldehyde, isobutene, and </a:t>
            </a:r>
            <a:r>
              <a:rPr lang="en-US" sz="3500" dirty="0" err="1"/>
              <a:t>acrolein</a:t>
            </a:r>
            <a:r>
              <a:rPr lang="en-US" sz="3500" dirty="0"/>
              <a:t> with branching ratios of 1, 0.64, and 0.30, respectively. The same products as those at 550 K are observed but with different branching ratios (1, 0.73, and 0.33) at 700 K. Theoretical calculations at the CBS-QB3 level are also performed for reaction mechanism analysis, in which three reaction pathways are postulated. </a:t>
            </a:r>
          </a:p>
        </p:txBody>
      </p:sp>
      <p:sp>
        <p:nvSpPr>
          <p:cNvPr id="88" name="TextBox 87"/>
          <p:cNvSpPr txBox="1"/>
          <p:nvPr/>
        </p:nvSpPr>
        <p:spPr>
          <a:xfrm>
            <a:off x="35661600" y="29149799"/>
            <a:ext cx="6629400" cy="861774"/>
          </a:xfrm>
          <a:prstGeom prst="rect">
            <a:avLst/>
          </a:prstGeom>
          <a:noFill/>
        </p:spPr>
        <p:txBody>
          <a:bodyPr wrap="square" rtlCol="0">
            <a:spAutoFit/>
          </a:bodyPr>
          <a:lstStyle/>
          <a:p>
            <a:r>
              <a:rPr lang="en-US" sz="5000" b="1" dirty="0" smtClean="0">
                <a:solidFill>
                  <a:schemeClr val="accent3">
                    <a:lumMod val="75000"/>
                  </a:schemeClr>
                </a:solidFill>
              </a:rPr>
              <a:t>Acknowledgements</a:t>
            </a:r>
            <a:endParaRPr lang="en-US" sz="5000" b="1" dirty="0">
              <a:solidFill>
                <a:schemeClr val="accent3">
                  <a:lumMod val="75000"/>
                </a:schemeClr>
              </a:solidFill>
            </a:endParaRPr>
          </a:p>
        </p:txBody>
      </p:sp>
      <p:sp>
        <p:nvSpPr>
          <p:cNvPr id="1042" name="TextBox 1041"/>
          <p:cNvSpPr txBox="1"/>
          <p:nvPr/>
        </p:nvSpPr>
        <p:spPr>
          <a:xfrm>
            <a:off x="35661600" y="30015855"/>
            <a:ext cx="15087600" cy="2308324"/>
          </a:xfrm>
          <a:prstGeom prst="rect">
            <a:avLst/>
          </a:prstGeom>
          <a:noFill/>
          <a:ln>
            <a:solidFill>
              <a:schemeClr val="accent3">
                <a:lumMod val="50000"/>
              </a:schemeClr>
            </a:solidFill>
          </a:ln>
        </p:spPr>
        <p:txBody>
          <a:bodyPr wrap="square" rtlCol="0">
            <a:spAutoFit/>
          </a:bodyPr>
          <a:lstStyle/>
          <a:p>
            <a:pPr algn="just"/>
            <a:r>
              <a:rPr lang="en-US" sz="2400" dirty="0"/>
              <a:t>This work is supported by American Chemical Society – Petroleum Research Fund Grant # 51170 UNI6, the University of San Francisco via the Faculty Development Fund, and the Division of Chemical Sciences, Geosciences, and Biosciences, the Office of Basic Energy Sciences, the U.S. Department of Energy. Sandia National Laboratories is a multi-program laboratory operated by Sandia Corporation, a Lockheed Martin Company, for the National Nuclear Security Administration under contract DE-AC04-94-AL85000. The Advanced Light Source is supported by the Director, Office of Science, Office of Basic Energy Sciences, of the U.S. Department of Energy under Contract No. DE-AC02-05CH11231.</a:t>
            </a:r>
          </a:p>
        </p:txBody>
      </p:sp>
      <p:sp>
        <p:nvSpPr>
          <p:cNvPr id="1043" name="TextBox 1042"/>
          <p:cNvSpPr txBox="1"/>
          <p:nvPr/>
        </p:nvSpPr>
        <p:spPr>
          <a:xfrm>
            <a:off x="17190719" y="28803600"/>
            <a:ext cx="17830800" cy="3908762"/>
          </a:xfrm>
          <a:prstGeom prst="rect">
            <a:avLst/>
          </a:prstGeom>
          <a:noFill/>
          <a:ln>
            <a:solidFill>
              <a:schemeClr val="accent3">
                <a:lumMod val="50000"/>
              </a:schemeClr>
            </a:solidFill>
          </a:ln>
        </p:spPr>
        <p:txBody>
          <a:bodyPr wrap="square" rtlCol="0">
            <a:spAutoFit/>
          </a:bodyPr>
          <a:lstStyle/>
          <a:p>
            <a:pPr algn="just"/>
            <a:r>
              <a:rPr lang="en-US" sz="3000" b="1" dirty="0"/>
              <a:t>Figure </a:t>
            </a:r>
            <a:r>
              <a:rPr lang="en-US" sz="3000" b="1" dirty="0" smtClean="0"/>
              <a:t>2</a:t>
            </a:r>
            <a:r>
              <a:rPr lang="en-US" sz="3000" dirty="0" smtClean="0"/>
              <a:t>. a</a:t>
            </a:r>
            <a:r>
              <a:rPr lang="en-US" sz="3000" dirty="0"/>
              <a:t>) </a:t>
            </a:r>
            <a:r>
              <a:rPr lang="en-US" sz="3200" dirty="0"/>
              <a:t>Mass spectra for </a:t>
            </a:r>
            <a:r>
              <a:rPr lang="en-US" sz="3200" dirty="0" err="1"/>
              <a:t>Cl</a:t>
            </a:r>
            <a:r>
              <a:rPr lang="en-US" sz="3200" dirty="0"/>
              <a:t>-initiated oxidation of ETBE at RT, 550, and 700 K, obtained over the photon energy range 8.0-11.4 </a:t>
            </a:r>
            <a:r>
              <a:rPr lang="en-US" sz="3200" dirty="0" err="1"/>
              <a:t>eV</a:t>
            </a:r>
            <a:r>
              <a:rPr lang="en-US" sz="3200" dirty="0"/>
              <a:t>. The negative peak at </a:t>
            </a:r>
            <a:r>
              <a:rPr lang="en-US" sz="3200" i="1" dirty="0"/>
              <a:t>m/z</a:t>
            </a:r>
            <a:r>
              <a:rPr lang="en-US" sz="3200" dirty="0"/>
              <a:t> = 87 is the main dissociative ionization fragment of ETBE</a:t>
            </a:r>
            <a:r>
              <a:rPr lang="zh-CN" altLang="en-US" sz="3200" dirty="0"/>
              <a:t>（</a:t>
            </a:r>
            <a:r>
              <a:rPr lang="en-US" sz="3200" i="1" dirty="0"/>
              <a:t>m/z</a:t>
            </a:r>
            <a:r>
              <a:rPr lang="en-US" sz="3200" dirty="0"/>
              <a:t> =102</a:t>
            </a:r>
            <a:r>
              <a:rPr lang="en-US" sz="3200" dirty="0" smtClean="0"/>
              <a:t>)</a:t>
            </a:r>
            <a:r>
              <a:rPr lang="en-US" sz="3000" dirty="0" smtClean="0"/>
              <a:t>; </a:t>
            </a:r>
            <a:r>
              <a:rPr lang="en-US" sz="3000" dirty="0"/>
              <a:t>b) </a:t>
            </a:r>
            <a:r>
              <a:rPr lang="en-US" sz="3200" dirty="0"/>
              <a:t>experimentally determined branching ratios at RT</a:t>
            </a:r>
            <a:r>
              <a:rPr lang="en-US" sz="3200" dirty="0" smtClean="0"/>
              <a:t>, 550</a:t>
            </a:r>
            <a:r>
              <a:rPr lang="en-US" sz="3200" dirty="0"/>
              <a:t>, and 700 K relative to </a:t>
            </a:r>
            <a:r>
              <a:rPr lang="en-US" sz="3200" dirty="0" smtClean="0"/>
              <a:t>acetaldehyde; c) </a:t>
            </a:r>
            <a:r>
              <a:rPr lang="en-US" sz="3000" dirty="0" smtClean="0"/>
              <a:t>experimental PIE curve of m/z = 87 at RT; </a:t>
            </a:r>
            <a:r>
              <a:rPr lang="en-US" sz="3000" dirty="0"/>
              <a:t>d) </a:t>
            </a:r>
            <a:r>
              <a:rPr lang="en-US" sz="3000" dirty="0" smtClean="0"/>
              <a:t>experimental </a:t>
            </a:r>
            <a:r>
              <a:rPr lang="en-US" sz="3000" dirty="0"/>
              <a:t>time-trace of </a:t>
            </a:r>
            <a:r>
              <a:rPr lang="en-US" sz="3000" i="1" dirty="0" smtClean="0"/>
              <a:t>m/z</a:t>
            </a:r>
            <a:r>
              <a:rPr lang="en-US" sz="3000" dirty="0" smtClean="0"/>
              <a:t> = 87 at RT; e) experimental </a:t>
            </a:r>
            <a:r>
              <a:rPr lang="en-US" sz="3000" dirty="0"/>
              <a:t>photoionization spectrum at </a:t>
            </a:r>
            <a:r>
              <a:rPr lang="en-US" sz="3000" dirty="0" smtClean="0"/>
              <a:t>RT of </a:t>
            </a:r>
            <a:r>
              <a:rPr lang="en-US" sz="3000" i="1" dirty="0"/>
              <a:t>m/z</a:t>
            </a:r>
            <a:r>
              <a:rPr lang="en-US" sz="3000" dirty="0"/>
              <a:t> = </a:t>
            </a:r>
            <a:r>
              <a:rPr lang="en-US" sz="3000" dirty="0" smtClean="0"/>
              <a:t>44 </a:t>
            </a:r>
            <a:r>
              <a:rPr lang="en-US" sz="3000" dirty="0"/>
              <a:t>superimposed onto the integrated PIE curve of </a:t>
            </a:r>
            <a:r>
              <a:rPr lang="en-US" sz="3000" dirty="0" smtClean="0"/>
              <a:t>acetaldehyde ; f)</a:t>
            </a:r>
            <a:r>
              <a:rPr lang="en-US" sz="3000" dirty="0"/>
              <a:t> </a:t>
            </a:r>
            <a:r>
              <a:rPr lang="en-US" sz="3000" dirty="0" smtClean="0"/>
              <a:t>experimental </a:t>
            </a:r>
            <a:r>
              <a:rPr lang="en-US" sz="3000" dirty="0"/>
              <a:t>time-trace of </a:t>
            </a:r>
            <a:r>
              <a:rPr lang="en-US" sz="3000" i="1" dirty="0"/>
              <a:t>m/z</a:t>
            </a:r>
            <a:r>
              <a:rPr lang="en-US" sz="3000" dirty="0"/>
              <a:t> = </a:t>
            </a:r>
            <a:r>
              <a:rPr lang="en-US" sz="3000" dirty="0" smtClean="0"/>
              <a:t>44 at </a:t>
            </a:r>
            <a:r>
              <a:rPr lang="en-US" sz="3000" dirty="0"/>
              <a:t>RT showing </a:t>
            </a:r>
            <a:r>
              <a:rPr lang="en-US" sz="3000" dirty="0" smtClean="0"/>
              <a:t>product formation; g) </a:t>
            </a:r>
            <a:r>
              <a:rPr lang="en-US" sz="3000" dirty="0"/>
              <a:t>experimental photoionization spectrum at RT of </a:t>
            </a:r>
            <a:r>
              <a:rPr lang="en-US" sz="3000" i="1" dirty="0"/>
              <a:t>m/z</a:t>
            </a:r>
            <a:r>
              <a:rPr lang="en-US" sz="3000" dirty="0"/>
              <a:t> = </a:t>
            </a:r>
            <a:r>
              <a:rPr lang="en-US" sz="3000" dirty="0" smtClean="0"/>
              <a:t>58 </a:t>
            </a:r>
            <a:r>
              <a:rPr lang="en-US" sz="3000" dirty="0"/>
              <a:t>superimposed onto the integrated PIE curve of </a:t>
            </a:r>
            <a:r>
              <a:rPr lang="en-US" sz="3000" dirty="0" smtClean="0"/>
              <a:t>all m/z = 58 isomers </a:t>
            </a:r>
            <a:r>
              <a:rPr lang="en-US" sz="3000" dirty="0"/>
              <a:t>; </a:t>
            </a:r>
            <a:r>
              <a:rPr lang="en-US" sz="3000" dirty="0" smtClean="0"/>
              <a:t>h) </a:t>
            </a:r>
            <a:r>
              <a:rPr lang="en-US" sz="3000" dirty="0"/>
              <a:t>experimental time-trace of </a:t>
            </a:r>
            <a:r>
              <a:rPr lang="en-US" sz="3000" i="1" dirty="0"/>
              <a:t>m/z</a:t>
            </a:r>
            <a:r>
              <a:rPr lang="en-US" sz="3000" dirty="0"/>
              <a:t> = </a:t>
            </a:r>
            <a:r>
              <a:rPr lang="en-US" sz="3000" dirty="0" smtClean="0"/>
              <a:t>58 </a:t>
            </a:r>
            <a:r>
              <a:rPr lang="en-US" sz="3000" dirty="0"/>
              <a:t>at RT showing product formation.</a:t>
            </a:r>
          </a:p>
        </p:txBody>
      </p:sp>
      <p:sp>
        <p:nvSpPr>
          <p:cNvPr id="1044" name="TextBox 1043"/>
          <p:cNvSpPr txBox="1"/>
          <p:nvPr/>
        </p:nvSpPr>
        <p:spPr>
          <a:xfrm>
            <a:off x="16931752" y="24522271"/>
            <a:ext cx="1360870" cy="707886"/>
          </a:xfrm>
          <a:prstGeom prst="rect">
            <a:avLst/>
          </a:prstGeom>
          <a:noFill/>
        </p:spPr>
        <p:txBody>
          <a:bodyPr wrap="square" rtlCol="0">
            <a:spAutoFit/>
          </a:bodyPr>
          <a:lstStyle/>
          <a:p>
            <a:r>
              <a:rPr lang="en-US" sz="4000" b="1" dirty="0" smtClean="0"/>
              <a:t>   g)</a:t>
            </a:r>
            <a:endParaRPr lang="en-US" sz="4000" b="1" dirty="0"/>
          </a:p>
        </p:txBody>
      </p:sp>
      <p:sp>
        <p:nvSpPr>
          <p:cNvPr id="92" name="TextBox 91"/>
          <p:cNvSpPr txBox="1"/>
          <p:nvPr/>
        </p:nvSpPr>
        <p:spPr>
          <a:xfrm>
            <a:off x="26060400" y="15087600"/>
            <a:ext cx="685800" cy="707886"/>
          </a:xfrm>
          <a:prstGeom prst="rect">
            <a:avLst/>
          </a:prstGeom>
          <a:noFill/>
        </p:spPr>
        <p:txBody>
          <a:bodyPr wrap="square" rtlCol="0">
            <a:spAutoFit/>
          </a:bodyPr>
          <a:lstStyle/>
          <a:p>
            <a:r>
              <a:rPr lang="en-US" sz="4000" b="1" dirty="0"/>
              <a:t>d</a:t>
            </a:r>
            <a:r>
              <a:rPr lang="en-US" sz="4000" b="1" dirty="0" smtClean="0"/>
              <a:t>)</a:t>
            </a:r>
            <a:endParaRPr lang="en-US" sz="4000" b="1" dirty="0"/>
          </a:p>
        </p:txBody>
      </p:sp>
      <p:sp>
        <p:nvSpPr>
          <p:cNvPr id="93" name="TextBox 92"/>
          <p:cNvSpPr txBox="1"/>
          <p:nvPr/>
        </p:nvSpPr>
        <p:spPr>
          <a:xfrm>
            <a:off x="17145000" y="15087600"/>
            <a:ext cx="685800" cy="707886"/>
          </a:xfrm>
          <a:prstGeom prst="rect">
            <a:avLst/>
          </a:prstGeom>
          <a:noFill/>
        </p:spPr>
        <p:txBody>
          <a:bodyPr wrap="square" rtlCol="0">
            <a:spAutoFit/>
          </a:bodyPr>
          <a:lstStyle/>
          <a:p>
            <a:r>
              <a:rPr lang="en-US" sz="4000" b="1" dirty="0"/>
              <a:t>c</a:t>
            </a:r>
            <a:r>
              <a:rPr lang="en-US" sz="4000" b="1" dirty="0" smtClean="0"/>
              <a:t>)</a:t>
            </a:r>
            <a:endParaRPr lang="en-US" sz="4000" b="1" dirty="0"/>
          </a:p>
        </p:txBody>
      </p:sp>
      <p:sp>
        <p:nvSpPr>
          <p:cNvPr id="94" name="TextBox 93"/>
          <p:cNvSpPr txBox="1"/>
          <p:nvPr/>
        </p:nvSpPr>
        <p:spPr>
          <a:xfrm>
            <a:off x="26517600" y="24393421"/>
            <a:ext cx="685800" cy="707886"/>
          </a:xfrm>
          <a:prstGeom prst="rect">
            <a:avLst/>
          </a:prstGeom>
          <a:noFill/>
        </p:spPr>
        <p:txBody>
          <a:bodyPr wrap="square" rtlCol="0">
            <a:spAutoFit/>
          </a:bodyPr>
          <a:lstStyle/>
          <a:p>
            <a:r>
              <a:rPr lang="en-US" sz="4000" b="1" dirty="0"/>
              <a:t>h</a:t>
            </a:r>
            <a:r>
              <a:rPr lang="en-US" sz="4000" b="1" dirty="0" smtClean="0"/>
              <a:t>)</a:t>
            </a:r>
            <a:endParaRPr lang="en-US" sz="4000" b="1" dirty="0"/>
          </a:p>
        </p:txBody>
      </p:sp>
      <p:sp>
        <p:nvSpPr>
          <p:cNvPr id="1046" name="TextBox 1045"/>
          <p:cNvSpPr txBox="1"/>
          <p:nvPr/>
        </p:nvSpPr>
        <p:spPr>
          <a:xfrm>
            <a:off x="5714999" y="3034862"/>
            <a:ext cx="39847343" cy="1800493"/>
          </a:xfrm>
          <a:prstGeom prst="rect">
            <a:avLst/>
          </a:prstGeom>
          <a:noFill/>
        </p:spPr>
        <p:txBody>
          <a:bodyPr wrap="square" rtlCol="0">
            <a:spAutoFit/>
          </a:bodyPr>
          <a:lstStyle/>
          <a:p>
            <a:pPr algn="ctr"/>
            <a:r>
              <a:rPr lang="en-US" sz="6500" u="sng" dirty="0" err="1" smtClean="0"/>
              <a:t>Rong</a:t>
            </a:r>
            <a:r>
              <a:rPr lang="en-US" sz="6500" u="sng" dirty="0" smtClean="0"/>
              <a:t> Yao</a:t>
            </a:r>
            <a:r>
              <a:rPr lang="en-US" sz="6500" dirty="0" smtClean="0"/>
              <a:t>,</a:t>
            </a:r>
            <a:r>
              <a:rPr lang="en-US" sz="6500" baseline="30000" dirty="0" smtClean="0"/>
              <a:t>1</a:t>
            </a:r>
            <a:r>
              <a:rPr lang="en-US" sz="6600" dirty="0"/>
              <a:t>Martin </a:t>
            </a:r>
            <a:r>
              <a:rPr lang="en-US" sz="6600" dirty="0" smtClean="0"/>
              <a:t>Ng</a:t>
            </a:r>
            <a:r>
              <a:rPr lang="en-US" sz="6600" baseline="30000" dirty="0" smtClean="0"/>
              <a:t>1</a:t>
            </a:r>
            <a:r>
              <a:rPr lang="en-US" sz="6600" dirty="0"/>
              <a:t>,</a:t>
            </a:r>
            <a:r>
              <a:rPr lang="en-US" sz="6500" dirty="0" smtClean="0"/>
              <a:t> David Osborn,</a:t>
            </a:r>
            <a:r>
              <a:rPr lang="en-US" sz="6500" baseline="30000" dirty="0" smtClean="0"/>
              <a:t>2</a:t>
            </a:r>
            <a:r>
              <a:rPr lang="en-US" sz="6500" dirty="0" smtClean="0"/>
              <a:t> Craig Taatjes,</a:t>
            </a:r>
            <a:r>
              <a:rPr lang="en-US" sz="6500" baseline="30000" dirty="0" smtClean="0"/>
              <a:t>2</a:t>
            </a:r>
            <a:r>
              <a:rPr lang="en-US" sz="6500" dirty="0" smtClean="0"/>
              <a:t> and Giovanni Meloni</a:t>
            </a:r>
            <a:r>
              <a:rPr lang="en-US" sz="6500" baseline="30000" dirty="0" smtClean="0"/>
              <a:t>1,*</a:t>
            </a:r>
          </a:p>
          <a:p>
            <a:pPr algn="ctr"/>
            <a:r>
              <a:rPr lang="en-US" sz="4500" dirty="0" smtClean="0"/>
              <a:t>1. Department of Chemistry, University of San Francisco, San Francisco, CA 94117; 2. Combustion Research Facility, Sandia National Laboratories, Livermore, CA 94551</a:t>
            </a:r>
            <a:endParaRPr lang="en-US" sz="4500" dirty="0"/>
          </a:p>
        </p:txBody>
      </p:sp>
      <p:sp>
        <p:nvSpPr>
          <p:cNvPr id="108" name="TextBox 107"/>
          <p:cNvSpPr txBox="1"/>
          <p:nvPr/>
        </p:nvSpPr>
        <p:spPr>
          <a:xfrm>
            <a:off x="2577662" y="31215641"/>
            <a:ext cx="10310648" cy="1015663"/>
          </a:xfrm>
          <a:prstGeom prst="rect">
            <a:avLst/>
          </a:prstGeom>
          <a:noFill/>
          <a:ln>
            <a:solidFill>
              <a:schemeClr val="accent3">
                <a:lumMod val="50000"/>
              </a:schemeClr>
            </a:solidFill>
          </a:ln>
        </p:spPr>
        <p:txBody>
          <a:bodyPr wrap="square" rtlCol="0">
            <a:spAutoFit/>
          </a:bodyPr>
          <a:lstStyle/>
          <a:p>
            <a:pPr algn="just"/>
            <a:r>
              <a:rPr lang="en-US" sz="3000" b="1" dirty="0"/>
              <a:t>Figure </a:t>
            </a:r>
            <a:r>
              <a:rPr lang="en-US" sz="3000" b="1" dirty="0" smtClean="0"/>
              <a:t>1. </a:t>
            </a:r>
            <a:r>
              <a:rPr lang="en-US" sz="3000" dirty="0" smtClean="0"/>
              <a:t>Schematic depiction of reactor tube that combines tunable synchrotron radiation with time-of-flight mass detection. </a:t>
            </a:r>
            <a:endParaRPr lang="en-US" dirty="0"/>
          </a:p>
        </p:txBody>
      </p:sp>
      <p:sp>
        <p:nvSpPr>
          <p:cNvPr id="2" name="AutoShape 617" descr="data:image/jpeg;base64,/9j/4AAQSkZJRgABAQAAAQABAAD/2wCEAAkGBhEGEBEREBEWDxUVEhQQFRYWGBcYFBgiHxoWIBQRHhgdGzIqGSUnGRcVIy8sLzMpLDg4FSA2QTw2NjI3Li8BCQoKDAwNGQwOGTUkFCQpNTU1KTU0MykpNSs1KTUpMTAzKS4sNSk2LjYpNTUpNTU1KSw1NSk1KSk1NTMpNSopNv/AABEIAHgAeAMBIgACEQEDEQH/xAAbAAEBAQEBAQEBAAAAAAAAAAAABgQFBwMBAv/EADIQAAICAgEEAQIFAwIHAAAAAAECAAMEEQUGEhMhMRRBByJRYYEyQnEVMxYjJGJyscH/xAAXAQEBAQEAAAAAAAAAAAAAAAAAAgQD/8QAIBEBAAEDAwUAAAAAAAAAAAAAAAECAxEhMWEEEkGR8P/aAAwDAQACEQMRAD8A9xiIgIiICIiAiIgIiICIiAiIgIiICIiAiIgIiICIiAiIgIiICIiAiIgJzsvnEw8rGxSrF8hbnUjXaPGELb979941oH4M6MkOremm6gz+OJFq1VpmeSyqxqmUsKfGO5WB99rfH6QO9ic4mZlZOKFYPjrS7E67T5A5XXvfrsO9gfImPn+ra+CtpoFVuVfaGZKaVUv2rrusJZgFGyBskSXpw7ugLuUya6bcmnxYrhrr3ZiETINp72DsdEoNa/v+w2Rv5E5OPm4vJ0Yr5VdmF9NbUjV+avbCxHG3Cv7JU+/tsbgUXT3UCdR1NYldlJV2qsrtQpYjDW1I+D8j2CR7nUk/0d1I/Udd7W1rRZVkPSag3c6Aa7RZ60G0d+tj95QQERJ7/jWne/Fb4fL4fqO0eHe9fPdvXd67tak1VU07u1qxdu57Izj73woYiJTiREwc5zdXTtD5F5IRAN6G2JJAVAPuSSAB+8DfEjbvxMrwkubIwsvGNdByQtiIC6gqG7WDlQQWXYJB9yi5PmU4p8ZHVici/wCnTWtA9lj7Oz8arPxv5EDoREQEREDBzXC189V4rS4XZ343dCdgqykqfzAqxBB2Pc1Y2MuGiV1qFRFVFUfAAACj+ABPrECD6lT/AIK5CvlF/Lj5HZi5w+y/ajLP/iT2k/oZdg7kv1x1Jg4NT4mVvIe9GrGNUO++zY+yD4/YnQ9ftIbo/j87qfu4zkcqzETFqrBxk0uRfW3+21lwJ2oGkIX+dfcLTk/xDqW44uBU3J5AIDJUwFVfv2bLjtU+/wCp9amMcbl/R/6Z9Mfnw/UdyeLs7t+XXd3d2v7dfP3lbw/C4/AVCnGqWisf2qNfyT9z+59zbIroipq6fqqrG0ROsTr4mM4nSeUk/wCIKcVktj8jS3H7sK0XOQ2NaNntPlAARiPZU/H6ysRw4BB2CNgj4P7z4Z2BVydbVXVrajDTI4DKf8gyLu6Pzukttwt6tXsk4WSWakb+9dm+6vXz271/6lsqz5HkquIra6+xaa1G2ZyAo/kyD5XnMjr+phx+G7U1PTlVX3Hxpe9ViOtSIRsqwUjuOhOjx/4efXWLk8td/qNw9qhGsSr9kp+D/lvZ0PUswO2B551Rl8j1Zh5lC8bZjo2LoeR6/K9hZdIiqxBUANskj7f4Onkuif8ATsjAuxjlZJryi7rbk22qF8N4DascgEuUG/8Aul3P4tqF6lTvRBU6JB9/OiPY/iByemeebnku8lIoem9sd1D942oUnR7VPy2vgfGxsEEpo4XgquBV1q7j3v5HZ3Z3Y9qr3FmOz+VVH8T9gcfrjnn4BuPcGzsfNFdq1IbHdfDeewIoJP5lU+v0mLhurG5zl2qr89dK4HkNd1T0/n8wHkAdQT+U638Sl5Phk5V8Z3ZlOPf9QmtaJ7HTR2PjVh+NfAkz+IHBAizMR8kX/TNiVigWFd7d0ZhVp/69D57dldiB9+fycnleSpwKMlsOsYrZltlYQ2v+cIlal1IUb2SdGfG7hOadFxhn1BO9y+V4/wDquz12VhP6O7W9t6+3r17239JDnEw73tyMTKqpVfKjJ5vzKvkqclCr/mGz61vZGp1Onun06cqNaPZcWdrXstbvsdm/qcn4HwPQAHqBm6b6KxOl+5qUL2v/ALl9p777P1LWH3/A0JyPxCwX4008tjKWtw9+VR820H/eq/yv9Y/TRlpPxgGGj7B9QPhx3IV8rVXdSweuxFsRh9wRsGaJ5d0H09mXcfRk4ee2MHte+rFZVsxUraxj4Dsd59b9hh/9nYweuPoMrkar1yb/AB5nbX4se21FXw0ns7q0IB7ix0ffuBcxJz8O+Rt5bi8O65zZY9XczHWydt79CUcBERAREQEREBERAREQERECPP4Z0AlVyclMc3fUHFWxRRvfd2jS9wXu99oYCUHGcKnFPkujMTkX/UPvWgeytNDQ+NVj538mdCIHn9HCHp3L43GxWy3Sn/l2k+QUmvsuKsWA8XpyAw13kmvRGvfoERAREQEREBERAREQEREBERAREQEREBERAREQEREBERAREQEREBERAREQEREBERAREQP/2Q=="/>
          <p:cNvSpPr>
            <a:spLocks noChangeAspect="1" noChangeArrowheads="1"/>
          </p:cNvSpPr>
          <p:nvPr/>
        </p:nvSpPr>
        <p:spPr bwMode="auto">
          <a:xfrm>
            <a:off x="155575" y="-685800"/>
            <a:ext cx="1428750" cy="1428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619" descr="data:image/jpeg;base64,/9j/4AAQSkZJRgABAQAAAQABAAD/2wCEAAkGBhEGEBEREBEWDxUVEhQQFRYWGBcYFBgiHxoWIBQRHhgdGzIqGSUnGRcVIy8sLzMpLDg4FSA2QTw2NjI3Li8BCQoKDAwNGQwOGTUkFCQpNTU1KTU0MykpNSs1KTUpMTAzKS4sNSk2LjYpNTUpNTU1KSw1NSk1KSk1NTMpNSopNv/AABEIAHgAeAMBIgACEQEDEQH/xAAbAAEBAQEBAQEBAAAAAAAAAAAABgQFBwMBAv/EADIQAAICAgEEAQIFAwIHAAAAAAECAAMEEQUGEhMhMRRBByJRYYEyQnEVMxYjJGJyscH/xAAXAQEBAQEAAAAAAAAAAAAAAAAAAgQD/8QAIBEBAAEDAwUAAAAAAAAAAAAAAAECAxEhMWEEEkGR8P/aAAwDAQACEQMRAD8A9xiIgIiICIiAiIgIiICIiAiIgIiICIiAiIgIiICIiAiIgIiICIiAiIgJzsvnEw8rGxSrF8hbnUjXaPGELb979941oH4M6MkOremm6gz+OJFq1VpmeSyqxqmUsKfGO5WB99rfH6QO9ic4mZlZOKFYPjrS7E67T5A5XXvfrsO9gfImPn+ra+CtpoFVuVfaGZKaVUv2rrusJZgFGyBskSXpw7ugLuUya6bcmnxYrhrr3ZiETINp72DsdEoNa/v+w2Rv5E5OPm4vJ0Yr5VdmF9NbUjV+avbCxHG3Cv7JU+/tsbgUXT3UCdR1NYldlJV2qsrtQpYjDW1I+D8j2CR7nUk/0d1I/Udd7W1rRZVkPSag3c6Aa7RZ60G0d+tj95QQERJ7/jWne/Fb4fL4fqO0eHe9fPdvXd67tak1VU07u1qxdu57Izj73woYiJTiREwc5zdXTtD5F5IRAN6G2JJAVAPuSSAB+8DfEjbvxMrwkubIwsvGNdByQtiIC6gqG7WDlQQWXYJB9yi5PmU4p8ZHVici/wCnTWtA9lj7Oz8arPxv5EDoREQEREDBzXC189V4rS4XZ343dCdgqykqfzAqxBB2Pc1Y2MuGiV1qFRFVFUfAAACj+ABPrECD6lT/AIK5CvlF/Lj5HZi5w+y/ajLP/iT2k/oZdg7kv1x1Jg4NT4mVvIe9GrGNUO++zY+yD4/YnQ9ftIbo/j87qfu4zkcqzETFqrBxk0uRfW3+21lwJ2oGkIX+dfcLTk/xDqW44uBU3J5AIDJUwFVfv2bLjtU+/wCp9amMcbl/R/6Z9Mfnw/UdyeLs7t+XXd3d2v7dfP3lbw/C4/AVCnGqWisf2qNfyT9z+59zbIroipq6fqqrG0ROsTr4mM4nSeUk/wCIKcVktj8jS3H7sK0XOQ2NaNntPlAARiPZU/H6ysRw4BB2CNgj4P7z4Z2BVydbVXVrajDTI4DKf8gyLu6Pzukttwt6tXsk4WSWakb+9dm+6vXz271/6lsqz5HkquIra6+xaa1G2ZyAo/kyD5XnMjr+phx+G7U1PTlVX3Hxpe9ViOtSIRsqwUjuOhOjx/4efXWLk8td/qNw9qhGsSr9kp+D/lvZ0PUswO2B551Rl8j1Zh5lC8bZjo2LoeR6/K9hZdIiqxBUANskj7f4Onkuif8ATsjAuxjlZJryi7rbk22qF8N4DascgEuUG/8Aul3P4tqF6lTvRBU6JB9/OiPY/iByemeebnku8lIoem9sd1D942oUnR7VPy2vgfGxsEEpo4XgquBV1q7j3v5HZ3Z3Y9qr3FmOz+VVH8T9gcfrjnn4BuPcGzsfNFdq1IbHdfDeewIoJP5lU+v0mLhurG5zl2qr89dK4HkNd1T0/n8wHkAdQT+U638Sl5Phk5V8Z3ZlOPf9QmtaJ7HTR2PjVh+NfAkz+IHBAizMR8kX/TNiVigWFd7d0ZhVp/69D57dldiB9+fycnleSpwKMlsOsYrZltlYQ2v+cIlal1IUb2SdGfG7hOadFxhn1BO9y+V4/wDquz12VhP6O7W9t6+3r17239JDnEw73tyMTKqpVfKjJ5vzKvkqclCr/mGz61vZGp1Onun06cqNaPZcWdrXstbvsdm/qcn4HwPQAHqBm6b6KxOl+5qUL2v/ALl9p777P1LWH3/A0JyPxCwX4008tjKWtw9+VR820H/eq/yv9Y/TRlpPxgGGj7B9QPhx3IV8rVXdSweuxFsRh9wRsGaJ5d0H09mXcfRk4ee2MHte+rFZVsxUraxj4Dsd59b9hh/9nYweuPoMrkar1yb/AB5nbX4se21FXw0ns7q0IB7ix0ffuBcxJz8O+Rt5bi8O65zZY9XczHWydt79CUcBERAREQEREBERAREQERECPP4Z0AlVyclMc3fUHFWxRRvfd2jS9wXu99oYCUHGcKnFPkujMTkX/UPvWgeytNDQ+NVj538mdCIHn9HCHp3L43GxWy3Sn/l2k+QUmvsuKsWA8XpyAw13kmvRGvfoERAREQEREBERAREQEREBERAREQEREBERAREQEREBERAREQEREBERAREQEREBERAREQP/2Q=="/>
          <p:cNvSpPr>
            <a:spLocks noChangeAspect="1" noChangeArrowheads="1"/>
          </p:cNvSpPr>
          <p:nvPr/>
        </p:nvSpPr>
        <p:spPr bwMode="auto">
          <a:xfrm>
            <a:off x="307975" y="-533400"/>
            <a:ext cx="1428750" cy="1428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09814200"/>
              </p:ext>
            </p:extLst>
          </p:nvPr>
        </p:nvGraphicFramePr>
        <p:xfrm>
          <a:off x="25374601" y="6272234"/>
          <a:ext cx="9144000" cy="8396575"/>
        </p:xfrm>
        <a:graphic>
          <a:graphicData uri="http://schemas.openxmlformats.org/drawingml/2006/table">
            <a:tbl>
              <a:tblPr firstRow="1" firstCol="1" bandRow="1">
                <a:tableStyleId>{9D7B26C5-4107-4FEC-AEDC-1716B250A1EF}</a:tableStyleId>
              </a:tblPr>
              <a:tblGrid>
                <a:gridCol w="2701636"/>
                <a:gridCol w="2078182"/>
                <a:gridCol w="2078182"/>
                <a:gridCol w="2286000"/>
              </a:tblGrid>
              <a:tr h="673475">
                <a:tc rowSpan="2">
                  <a:txBody>
                    <a:bodyPr/>
                    <a:lstStyle/>
                    <a:p>
                      <a:pPr marL="0" marR="0" algn="ctr">
                        <a:lnSpc>
                          <a:spcPct val="115000"/>
                        </a:lnSpc>
                        <a:spcBef>
                          <a:spcPts val="0"/>
                        </a:spcBef>
                        <a:spcAft>
                          <a:spcPts val="1000"/>
                        </a:spcAft>
                      </a:pPr>
                      <a:r>
                        <a:rPr lang="en-US" sz="2000" dirty="0">
                          <a:effectLst/>
                        </a:rPr>
                        <a:t>Product</a:t>
                      </a:r>
                      <a:endParaRPr lang="en-US" sz="2000" b="1" dirty="0">
                        <a:effectLst/>
                        <a:latin typeface="Calibri"/>
                        <a:ea typeface="PMingLiU"/>
                        <a:cs typeface="Times New Roman"/>
                      </a:endParaRPr>
                    </a:p>
                  </a:txBody>
                  <a:tcPr marL="68580" marR="68580" marT="0" marB="0"/>
                </a:tc>
                <a:tc gridSpan="3">
                  <a:txBody>
                    <a:bodyPr/>
                    <a:lstStyle/>
                    <a:p>
                      <a:pPr marL="0" marR="0" algn="ctr">
                        <a:lnSpc>
                          <a:spcPct val="115000"/>
                        </a:lnSpc>
                        <a:spcBef>
                          <a:spcPts val="0"/>
                        </a:spcBef>
                        <a:spcAft>
                          <a:spcPts val="1000"/>
                        </a:spcAft>
                      </a:pPr>
                      <a:r>
                        <a:rPr lang="en-US" sz="2000" dirty="0">
                          <a:effectLst/>
                        </a:rPr>
                        <a:t> </a:t>
                      </a:r>
                      <a:r>
                        <a:rPr lang="en-US" sz="2000" dirty="0" smtClean="0">
                          <a:effectLst/>
                        </a:rPr>
                        <a:t>Branching </a:t>
                      </a:r>
                      <a:r>
                        <a:rPr lang="en-US" sz="2000" dirty="0">
                          <a:effectLst/>
                        </a:rPr>
                        <a:t>ratio relative to </a:t>
                      </a:r>
                      <a:r>
                        <a:rPr lang="en-US" sz="2000" dirty="0" smtClean="0">
                          <a:effectLst/>
                        </a:rPr>
                        <a:t>acetaldehyde</a:t>
                      </a:r>
                      <a:endParaRPr lang="en-US" sz="2000" b="1" dirty="0">
                        <a:effectLst/>
                        <a:latin typeface="Calibri"/>
                        <a:ea typeface="PMingLiU"/>
                        <a:cs typeface="Times New Roman"/>
                      </a:endParaRPr>
                    </a:p>
                  </a:txBody>
                  <a:tcPr marL="68580" marR="68580" marT="0" marB="0"/>
                </a:tc>
                <a:tc hMerge="1">
                  <a:txBody>
                    <a:bodyPr/>
                    <a:lstStyle/>
                    <a:p>
                      <a:pPr marL="0" marR="0">
                        <a:lnSpc>
                          <a:spcPct val="115000"/>
                        </a:lnSpc>
                        <a:spcBef>
                          <a:spcPts val="0"/>
                        </a:spcBef>
                        <a:spcAft>
                          <a:spcPts val="1000"/>
                        </a:spcAft>
                      </a:pPr>
                      <a:endParaRPr lang="en-US" sz="1600" dirty="0">
                        <a:effectLst/>
                        <a:latin typeface="Calibri"/>
                        <a:ea typeface="PMingLiU"/>
                        <a:cs typeface="Times New Roman"/>
                      </a:endParaRPr>
                    </a:p>
                  </a:txBody>
                  <a:tcPr marL="68580" marR="68580" marT="0" marB="0"/>
                </a:tc>
                <a:tc hMerge="1">
                  <a:txBody>
                    <a:bodyPr/>
                    <a:lstStyle/>
                    <a:p>
                      <a:pPr marL="0" marR="0">
                        <a:lnSpc>
                          <a:spcPct val="115000"/>
                        </a:lnSpc>
                        <a:spcBef>
                          <a:spcPts val="0"/>
                        </a:spcBef>
                        <a:spcAft>
                          <a:spcPts val="1000"/>
                        </a:spcAft>
                      </a:pPr>
                      <a:endParaRPr lang="en-US" sz="1600" dirty="0">
                        <a:effectLst/>
                        <a:latin typeface="Calibri"/>
                        <a:ea typeface="PMingLiU"/>
                        <a:cs typeface="Times New Roman"/>
                      </a:endParaRPr>
                    </a:p>
                  </a:txBody>
                  <a:tcPr marL="68580" marR="68580" marT="0" marB="0"/>
                </a:tc>
              </a:tr>
              <a:tr h="714196">
                <a:tc vMerge="1">
                  <a:txBody>
                    <a:bodyPr/>
                    <a:lstStyle/>
                    <a:p>
                      <a:endParaRPr lang="en-US"/>
                    </a:p>
                  </a:txBody>
                  <a:tcPr/>
                </a:tc>
                <a:tc>
                  <a:txBody>
                    <a:bodyPr/>
                    <a:lstStyle/>
                    <a:p>
                      <a:pPr marL="0" marR="0" algn="ctr">
                        <a:lnSpc>
                          <a:spcPct val="115000"/>
                        </a:lnSpc>
                        <a:spcBef>
                          <a:spcPts val="0"/>
                        </a:spcBef>
                        <a:spcAft>
                          <a:spcPts val="1000"/>
                        </a:spcAft>
                      </a:pPr>
                      <a:r>
                        <a:rPr lang="en-US" sz="2000" dirty="0">
                          <a:effectLst/>
                        </a:rPr>
                        <a:t>RT</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550K</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smtClean="0">
                          <a:effectLst/>
                        </a:rPr>
                        <a:t>              700K</a:t>
                      </a:r>
                      <a:endParaRPr lang="en-US" sz="2000" b="1"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a:effectLst/>
                        </a:rPr>
                        <a:t>m/z = </a:t>
                      </a:r>
                      <a:r>
                        <a:rPr lang="en-US" sz="2000" b="1" dirty="0">
                          <a:effectLst/>
                        </a:rPr>
                        <a:t>44</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r>
              <a:tr h="384853">
                <a:tc>
                  <a:txBody>
                    <a:bodyPr/>
                    <a:lstStyle/>
                    <a:p>
                      <a:pPr marL="0" marR="0" algn="ctr">
                        <a:lnSpc>
                          <a:spcPct val="115000"/>
                        </a:lnSpc>
                        <a:spcBef>
                          <a:spcPts val="0"/>
                        </a:spcBef>
                        <a:spcAft>
                          <a:spcPts val="1000"/>
                        </a:spcAft>
                      </a:pPr>
                      <a:r>
                        <a:rPr lang="en-US" sz="2000" dirty="0">
                          <a:effectLst/>
                        </a:rPr>
                        <a:t>acetaldehyde</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1</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1</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1</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a:effectLst/>
                        </a:rPr>
                        <a:t>m/z = 30</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r>
              <a:tr h="507562">
                <a:tc>
                  <a:txBody>
                    <a:bodyPr/>
                    <a:lstStyle/>
                    <a:p>
                      <a:pPr marL="0" marR="0" algn="ctr">
                        <a:lnSpc>
                          <a:spcPct val="115000"/>
                        </a:lnSpc>
                        <a:spcBef>
                          <a:spcPts val="0"/>
                        </a:spcBef>
                        <a:spcAft>
                          <a:spcPts val="1000"/>
                        </a:spcAft>
                      </a:pPr>
                      <a:r>
                        <a:rPr lang="en-US" sz="2000" dirty="0">
                          <a:effectLst/>
                        </a:rPr>
                        <a:t>formaldehyde</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2.07</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0.086</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a:effectLst/>
                        </a:rPr>
                        <a:t>m/z = 56</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err="1">
                          <a:effectLst/>
                        </a:rPr>
                        <a:t>cyclobutane</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1.19</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r>
              <a:tr h="372843">
                <a:tc>
                  <a:txBody>
                    <a:bodyPr/>
                    <a:lstStyle/>
                    <a:p>
                      <a:pPr marL="0" marR="0" algn="ctr">
                        <a:lnSpc>
                          <a:spcPct val="115000"/>
                        </a:lnSpc>
                        <a:spcBef>
                          <a:spcPts val="0"/>
                        </a:spcBef>
                        <a:spcAft>
                          <a:spcPts val="1000"/>
                        </a:spcAft>
                      </a:pPr>
                      <a:r>
                        <a:rPr lang="en-US" sz="2000" dirty="0">
                          <a:effectLst/>
                        </a:rPr>
                        <a:t>isobutene</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0.146</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0.644</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0.730</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err="1" smtClean="0">
                          <a:effectLst/>
                        </a:rPr>
                        <a:t>acrolein</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0.304</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0.334</a:t>
                      </a:r>
                      <a:endParaRPr lang="en-US" sz="2000" dirty="0">
                        <a:effectLst/>
                        <a:latin typeface="Calibri"/>
                        <a:ea typeface="PMingLiU"/>
                        <a:cs typeface="Times New Roman"/>
                      </a:endParaRPr>
                    </a:p>
                  </a:txBody>
                  <a:tcPr marL="68580" marR="68580" marT="0" marB="0"/>
                </a:tc>
              </a:tr>
              <a:tr h="312118">
                <a:tc>
                  <a:txBody>
                    <a:bodyPr/>
                    <a:lstStyle/>
                    <a:p>
                      <a:pPr marL="0" marR="0" algn="ctr">
                        <a:lnSpc>
                          <a:spcPct val="115000"/>
                        </a:lnSpc>
                        <a:spcBef>
                          <a:spcPts val="0"/>
                        </a:spcBef>
                        <a:spcAft>
                          <a:spcPts val="1000"/>
                        </a:spcAft>
                      </a:pPr>
                      <a:r>
                        <a:rPr lang="en-US" sz="2000" dirty="0" smtClean="0">
                          <a:effectLst/>
                        </a:rPr>
                        <a:t>m/z = 58</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a:effectLst/>
                        </a:rPr>
                        <a:t>acetone</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0.495</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0.065</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err="1">
                          <a:effectLst/>
                        </a:rPr>
                        <a:t>propanal</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0.177</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err="1">
                          <a:effectLst/>
                        </a:rPr>
                        <a:t>glyoxal</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0.095</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r>
              <a:tr h="416943">
                <a:tc>
                  <a:txBody>
                    <a:bodyPr/>
                    <a:lstStyle/>
                    <a:p>
                      <a:pPr marL="0" marR="0" algn="ctr">
                        <a:lnSpc>
                          <a:spcPct val="115000"/>
                        </a:lnSpc>
                        <a:spcBef>
                          <a:spcPts val="0"/>
                        </a:spcBef>
                        <a:spcAft>
                          <a:spcPts val="1000"/>
                        </a:spcAft>
                      </a:pPr>
                      <a:r>
                        <a:rPr lang="en-US" sz="2000" dirty="0">
                          <a:effectLst/>
                        </a:rPr>
                        <a:t>m/z = 86</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r>
              <a:tr h="426386">
                <a:tc>
                  <a:txBody>
                    <a:bodyPr/>
                    <a:lstStyle/>
                    <a:p>
                      <a:pPr marL="0" marR="0" algn="ctr">
                        <a:lnSpc>
                          <a:spcPct val="115000"/>
                        </a:lnSpc>
                        <a:spcBef>
                          <a:spcPts val="0"/>
                        </a:spcBef>
                        <a:spcAft>
                          <a:spcPts val="1000"/>
                        </a:spcAft>
                      </a:pPr>
                      <a:r>
                        <a:rPr lang="en-US" sz="2000" dirty="0">
                          <a:effectLst/>
                        </a:rPr>
                        <a:t>2-ethoxyprop-1-ene</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a:effectLst/>
                        </a:rPr>
                        <a:t>0.092</a:t>
                      </a:r>
                      <a:endParaRPr lang="en-US" sz="200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r>
              <a:tr h="405990">
                <a:tc>
                  <a:txBody>
                    <a:bodyPr/>
                    <a:lstStyle/>
                    <a:p>
                      <a:pPr marL="0" marR="0" algn="ctr">
                        <a:lnSpc>
                          <a:spcPct val="115000"/>
                        </a:lnSpc>
                        <a:spcBef>
                          <a:spcPts val="0"/>
                        </a:spcBef>
                        <a:spcAft>
                          <a:spcPts val="1000"/>
                        </a:spcAft>
                      </a:pPr>
                      <a:r>
                        <a:rPr lang="en-US" sz="2000" dirty="0">
                          <a:effectLst/>
                        </a:rPr>
                        <a:t>m/z = 100</a:t>
                      </a:r>
                      <a:endParaRPr lang="en-US" sz="2000" b="1"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a:effectLst/>
                        </a:rPr>
                        <a:t> </a:t>
                      </a:r>
                      <a:endParaRPr lang="en-US" sz="200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 </a:t>
                      </a:r>
                      <a:endParaRPr lang="en-US" sz="2000" dirty="0">
                        <a:effectLst/>
                        <a:latin typeface="Calibri"/>
                        <a:ea typeface="PMingLiU"/>
                        <a:cs typeface="Times New Roman"/>
                      </a:endParaRPr>
                    </a:p>
                  </a:txBody>
                  <a:tcPr marL="68580" marR="68580" marT="0" marB="0"/>
                </a:tc>
              </a:tr>
              <a:tr h="460423">
                <a:tc>
                  <a:txBody>
                    <a:bodyPr/>
                    <a:lstStyle/>
                    <a:p>
                      <a:pPr marL="0" marR="0" algn="ctr">
                        <a:lnSpc>
                          <a:spcPct val="115000"/>
                        </a:lnSpc>
                        <a:spcBef>
                          <a:spcPts val="0"/>
                        </a:spcBef>
                        <a:spcAft>
                          <a:spcPts val="1000"/>
                        </a:spcAft>
                      </a:pPr>
                      <a:r>
                        <a:rPr lang="en-US" sz="2000" dirty="0">
                          <a:effectLst/>
                        </a:rPr>
                        <a:t>VTBE</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0.038</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0.021</a:t>
                      </a:r>
                      <a:endParaRPr lang="en-US" sz="2000" dirty="0">
                        <a:effectLst/>
                        <a:latin typeface="Calibri"/>
                        <a:ea typeface="PMingLiU"/>
                        <a:cs typeface="Times New Roman"/>
                      </a:endParaRPr>
                    </a:p>
                  </a:txBody>
                  <a:tcPr marL="68580" marR="68580" marT="0" marB="0"/>
                </a:tc>
                <a:tc>
                  <a:txBody>
                    <a:bodyPr/>
                    <a:lstStyle/>
                    <a:p>
                      <a:pPr marL="0" marR="0" algn="ctr">
                        <a:lnSpc>
                          <a:spcPct val="115000"/>
                        </a:lnSpc>
                        <a:spcBef>
                          <a:spcPts val="0"/>
                        </a:spcBef>
                        <a:spcAft>
                          <a:spcPts val="1000"/>
                        </a:spcAft>
                      </a:pPr>
                      <a:r>
                        <a:rPr lang="en-US" sz="2000" dirty="0">
                          <a:effectLst/>
                        </a:rPr>
                        <a:t>-</a:t>
                      </a:r>
                      <a:endParaRPr lang="en-US" sz="2000" dirty="0">
                        <a:effectLst/>
                        <a:latin typeface="Calibri"/>
                        <a:ea typeface="PMingLiU"/>
                        <a:cs typeface="Times New Roman"/>
                      </a:endParaRPr>
                    </a:p>
                  </a:txBody>
                  <a:tcPr marL="68580" marR="68580" marT="0" marB="0"/>
                </a:tc>
              </a:tr>
            </a:tbl>
          </a:graphicData>
        </a:graphic>
      </p:graphicFrame>
      <p:sp>
        <p:nvSpPr>
          <p:cNvPr id="10" name="Rectangle 2"/>
          <p:cNvSpPr>
            <a:spLocks noChangeArrowheads="1"/>
          </p:cNvSpPr>
          <p:nvPr/>
        </p:nvSpPr>
        <p:spPr bwMode="auto">
          <a:xfrm>
            <a:off x="0" y="0"/>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17" name="Straight Connector 16"/>
          <p:cNvCxnSpPr/>
          <p:nvPr/>
        </p:nvCxnSpPr>
        <p:spPr>
          <a:xfrm>
            <a:off x="42346180" y="6649873"/>
            <a:ext cx="0" cy="10955696"/>
          </a:xfrm>
          <a:prstGeom prst="line">
            <a:avLst/>
          </a:prstGeom>
          <a:ln w="76200"/>
        </p:spPr>
        <p:style>
          <a:lnRef idx="3">
            <a:schemeClr val="accent3"/>
          </a:lnRef>
          <a:fillRef idx="0">
            <a:schemeClr val="accent3"/>
          </a:fillRef>
          <a:effectRef idx="2">
            <a:schemeClr val="accent3"/>
          </a:effectRef>
          <a:fontRef idx="minor">
            <a:schemeClr val="tx1"/>
          </a:fontRef>
        </p:style>
      </p:cxnSp>
      <p:pic>
        <p:nvPicPr>
          <p:cNvPr id="104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28" y="5052848"/>
            <a:ext cx="5243513" cy="159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Rectangle 33"/>
          <p:cNvSpPr/>
          <p:nvPr/>
        </p:nvSpPr>
        <p:spPr>
          <a:xfrm>
            <a:off x="528145" y="6191459"/>
            <a:ext cx="15242835" cy="5430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US" sz="3500" dirty="0" smtClean="0"/>
              <a:t>Ethyl </a:t>
            </a:r>
            <a:r>
              <a:rPr lang="en-US" sz="3500" dirty="0" err="1" smtClean="0"/>
              <a:t>tert</a:t>
            </a:r>
            <a:r>
              <a:rPr lang="en-US" sz="3500" dirty="0" smtClean="0"/>
              <a:t>-butyl ether(ETBE)has </a:t>
            </a:r>
            <a:r>
              <a:rPr lang="en-US" sz="3500" dirty="0"/>
              <a:t>been used as the new generation oxygenated fuel additive</a:t>
            </a:r>
            <a:r>
              <a:rPr lang="en-US" sz="3500" baseline="30000" dirty="0"/>
              <a:t>1</a:t>
            </a:r>
            <a:r>
              <a:rPr lang="en-US" sz="3500" dirty="0"/>
              <a:t> since its favorable physical characteristics, such as low vapor pressure</a:t>
            </a:r>
            <a:r>
              <a:rPr lang="en-US" sz="3500" baseline="30000" dirty="0"/>
              <a:t>2</a:t>
            </a:r>
            <a:r>
              <a:rPr lang="en-US" sz="3500" dirty="0"/>
              <a:t> and short atmospheric lifetime</a:t>
            </a:r>
            <a:r>
              <a:rPr lang="en-US" sz="3500" baseline="30000" dirty="0"/>
              <a:t>3</a:t>
            </a:r>
            <a:r>
              <a:rPr lang="en-US" sz="3500" dirty="0"/>
              <a:t>. ETBE is traditionally synthesized from isobutene and ethanol</a:t>
            </a:r>
            <a:r>
              <a:rPr lang="en-US" sz="3500" baseline="30000" dirty="0"/>
              <a:t>4</a:t>
            </a:r>
            <a:r>
              <a:rPr lang="en-US" sz="3500" dirty="0"/>
              <a:t> which could be produced from biomass. The oxidation reaction of ETBE is very meaningful to investigate the combustion process, products and potential pollutants. </a:t>
            </a:r>
            <a:r>
              <a:rPr lang="en-US" sz="3600" dirty="0"/>
              <a:t>The </a:t>
            </a:r>
            <a:r>
              <a:rPr lang="en-US" sz="3600" dirty="0" err="1"/>
              <a:t>photolytically</a:t>
            </a:r>
            <a:r>
              <a:rPr lang="en-US" sz="3600" dirty="0"/>
              <a:t> initiated oxidation reaction of </a:t>
            </a:r>
            <a:r>
              <a:rPr lang="en-US" sz="3600" dirty="0" smtClean="0"/>
              <a:t>ETBE </a:t>
            </a:r>
            <a:r>
              <a:rPr lang="en-US" sz="3600" dirty="0"/>
              <a:t>was carried out at the Advanced Light Source located in the Lawrence Berkeley National Laboratory. Using the multiplex photoionization mass spectrometer data were </a:t>
            </a:r>
            <a:r>
              <a:rPr lang="en-US" sz="3500" dirty="0"/>
              <a:t>collected</a:t>
            </a:r>
            <a:r>
              <a:rPr lang="en-US" sz="3600" dirty="0"/>
              <a:t> at the low pressure (4 </a:t>
            </a:r>
            <a:r>
              <a:rPr lang="en-US" sz="3600" dirty="0" err="1"/>
              <a:t>Torr</a:t>
            </a:r>
            <a:r>
              <a:rPr lang="en-US" sz="3600" dirty="0"/>
              <a:t>) and temperature (298 – 700 K) regimes</a:t>
            </a:r>
            <a:r>
              <a:rPr lang="en-US" sz="3600" dirty="0" smtClean="0"/>
              <a:t>.</a:t>
            </a:r>
            <a:endParaRPr lang="en-US" sz="3500" dirty="0"/>
          </a:p>
        </p:txBody>
      </p:sp>
      <p:sp>
        <p:nvSpPr>
          <p:cNvPr id="68" name="TextBox 67"/>
          <p:cNvSpPr txBox="1"/>
          <p:nvPr/>
        </p:nvSpPr>
        <p:spPr>
          <a:xfrm>
            <a:off x="16931751" y="5195934"/>
            <a:ext cx="3886200" cy="1015663"/>
          </a:xfrm>
          <a:prstGeom prst="rect">
            <a:avLst/>
          </a:prstGeom>
          <a:noFill/>
        </p:spPr>
        <p:txBody>
          <a:bodyPr wrap="square" rtlCol="0">
            <a:spAutoFit/>
          </a:bodyPr>
          <a:lstStyle/>
          <a:p>
            <a:r>
              <a:rPr lang="en-US" sz="6000" b="1" dirty="0" smtClean="0">
                <a:solidFill>
                  <a:schemeClr val="accent3">
                    <a:lumMod val="75000"/>
                  </a:schemeClr>
                </a:solidFill>
              </a:rPr>
              <a:t>Results</a:t>
            </a:r>
            <a:endParaRPr lang="en-US" sz="6000" b="1" dirty="0">
              <a:solidFill>
                <a:schemeClr val="accent3">
                  <a:lumMod val="75000"/>
                </a:schemeClr>
              </a:solidFill>
            </a:endParaRPr>
          </a:p>
        </p:txBody>
      </p:sp>
      <p:sp>
        <p:nvSpPr>
          <p:cNvPr id="71" name="TextBox 70"/>
          <p:cNvSpPr txBox="1"/>
          <p:nvPr/>
        </p:nvSpPr>
        <p:spPr>
          <a:xfrm flipH="1">
            <a:off x="17145000" y="6453351"/>
            <a:ext cx="1728467" cy="707886"/>
          </a:xfrm>
          <a:prstGeom prst="rect">
            <a:avLst/>
          </a:prstGeom>
          <a:noFill/>
        </p:spPr>
        <p:txBody>
          <a:bodyPr wrap="square" rtlCol="0">
            <a:spAutoFit/>
          </a:bodyPr>
          <a:lstStyle/>
          <a:p>
            <a:r>
              <a:rPr lang="en-US" sz="4000" b="1" dirty="0" smtClean="0"/>
              <a:t>a)</a:t>
            </a:r>
            <a:endParaRPr lang="en-US" sz="4000" b="1" dirty="0"/>
          </a:p>
        </p:txBody>
      </p:sp>
      <p:sp>
        <p:nvSpPr>
          <p:cNvPr id="72" name="TextBox 71"/>
          <p:cNvSpPr txBox="1"/>
          <p:nvPr/>
        </p:nvSpPr>
        <p:spPr>
          <a:xfrm>
            <a:off x="25603200" y="6400800"/>
            <a:ext cx="685800" cy="707886"/>
          </a:xfrm>
          <a:prstGeom prst="rect">
            <a:avLst/>
          </a:prstGeom>
          <a:noFill/>
        </p:spPr>
        <p:txBody>
          <a:bodyPr wrap="square" rtlCol="0">
            <a:spAutoFit/>
          </a:bodyPr>
          <a:lstStyle/>
          <a:p>
            <a:r>
              <a:rPr lang="en-US" sz="4000" b="1" dirty="0"/>
              <a:t>b</a:t>
            </a:r>
            <a:r>
              <a:rPr lang="en-US" sz="4000" b="1" dirty="0" smtClean="0"/>
              <a:t>)</a:t>
            </a:r>
            <a:endParaRPr lang="en-US" sz="4000" b="1" dirty="0"/>
          </a:p>
        </p:txBody>
      </p:sp>
      <p:pic>
        <p:nvPicPr>
          <p:cNvPr id="74" name="Picture 20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405800" y="914400"/>
            <a:ext cx="3983950" cy="2919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9" name="AutoShape 25" descr="https://mail-attachment.googleusercontent.com/attachment/u/0/?ui=2&amp;ik=0a96874351&amp;view=att&amp;th=1417593bd0947a32&amp;attid=0.2&amp;disp=inline&amp;realattid=f_hm9jkbe11&amp;safe=1&amp;zw&amp;saduie=AG9B_P9f5H93tSSvemOqFnSTef5d&amp;sadet=1380657189841&amp;sads=3PCIpEvst5RlSvNvb5rzKDG9TeI&amp;sadssc=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50" name="Picture 26" descr="C:\Users\ryao4\AppData\Local\Temp\linkedinlogo-500px.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9841" y="326855"/>
            <a:ext cx="4508500" cy="45085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ryao4\Desktop\ETBE\ETBE RT\EX87.e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814973" y="15636466"/>
            <a:ext cx="7441263" cy="42976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ryao4\Desktop\ETBE\ETBE 550K\EX44_02.e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7789307" y="20345400"/>
            <a:ext cx="8110686" cy="4297680"/>
          </a:xfrm>
          <a:prstGeom prst="rect">
            <a:avLst/>
          </a:prstGeom>
          <a:noFill/>
          <a:extLst>
            <a:ext uri="{909E8E84-426E-40DD-AFC4-6F175D3DCCD1}">
              <a14:hiddenFill xmlns:a14="http://schemas.microsoft.com/office/drawing/2010/main">
                <a:solidFill>
                  <a:srgbClr val="FFFFFF"/>
                </a:solidFill>
              </a14:hiddenFill>
            </a:ext>
          </a:extLst>
        </p:spPr>
      </p:pic>
      <p:sp>
        <p:nvSpPr>
          <p:cNvPr id="49" name="TextBox 48"/>
          <p:cNvSpPr txBox="1"/>
          <p:nvPr/>
        </p:nvSpPr>
        <p:spPr>
          <a:xfrm>
            <a:off x="17145000" y="19514302"/>
            <a:ext cx="783553" cy="707886"/>
          </a:xfrm>
          <a:prstGeom prst="rect">
            <a:avLst/>
          </a:prstGeom>
          <a:noFill/>
        </p:spPr>
        <p:txBody>
          <a:bodyPr wrap="square" rtlCol="0">
            <a:spAutoFit/>
          </a:bodyPr>
          <a:lstStyle/>
          <a:p>
            <a:r>
              <a:rPr lang="en-US" sz="4000" b="1" dirty="0" smtClean="0"/>
              <a:t>e</a:t>
            </a:r>
            <a:r>
              <a:rPr lang="en-US" sz="4000" b="1" dirty="0"/>
              <a:t>)</a:t>
            </a:r>
          </a:p>
        </p:txBody>
      </p:sp>
      <p:sp>
        <p:nvSpPr>
          <p:cNvPr id="50" name="TextBox 49"/>
          <p:cNvSpPr txBox="1"/>
          <p:nvPr/>
        </p:nvSpPr>
        <p:spPr>
          <a:xfrm>
            <a:off x="26289000" y="19762857"/>
            <a:ext cx="685800" cy="707886"/>
          </a:xfrm>
          <a:prstGeom prst="rect">
            <a:avLst/>
          </a:prstGeom>
          <a:noFill/>
        </p:spPr>
        <p:txBody>
          <a:bodyPr wrap="square" rtlCol="0">
            <a:spAutoFit/>
          </a:bodyPr>
          <a:lstStyle/>
          <a:p>
            <a:r>
              <a:rPr lang="en-US" sz="4000" b="1" dirty="0"/>
              <a:t>f</a:t>
            </a:r>
            <a:r>
              <a:rPr lang="en-US" sz="4000" b="1" dirty="0" smtClean="0"/>
              <a:t>)</a:t>
            </a:r>
            <a:endParaRPr lang="en-US" sz="4000" b="1" dirty="0"/>
          </a:p>
        </p:txBody>
      </p:sp>
      <p:pic>
        <p:nvPicPr>
          <p:cNvPr id="1032" name="Picture 8" descr="C:\Users\ryao4\Desktop\ETBE\ETBE RT\EX58_02.em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7830800" y="24688800"/>
            <a:ext cx="8131656" cy="429768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yao4\Desktop\ETBE\ETBE RT\XT87.emf"/>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6517600" y="15544800"/>
            <a:ext cx="8110684" cy="429768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C:\Users\ryao4\Desktop\ETBE\ETBE RT\XT58.emf"/>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6746200" y="24688800"/>
            <a:ext cx="8110684" cy="429768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5" descr="C:\Users\ryao4\Desktop\ETBE\ETBE 550K\XT44_02.emf"/>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6517600" y="20391120"/>
            <a:ext cx="8110684" cy="4297680"/>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9"/>
          <p:cNvSpPr>
            <a:spLocks noChangeArrowheads="1"/>
          </p:cNvSpPr>
          <p:nvPr/>
        </p:nvSpPr>
        <p:spPr bwMode="auto">
          <a:xfrm>
            <a:off x="0" y="0"/>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3167429595"/>
              </p:ext>
            </p:extLst>
          </p:nvPr>
        </p:nvGraphicFramePr>
        <p:xfrm>
          <a:off x="43848337" y="10189383"/>
          <a:ext cx="5986463" cy="3876675"/>
        </p:xfrm>
        <a:graphic>
          <a:graphicData uri="http://schemas.openxmlformats.org/presentationml/2006/ole">
            <mc:AlternateContent xmlns:mc="http://schemas.openxmlformats.org/markup-compatibility/2006">
              <mc:Choice xmlns:v="urn:schemas-microsoft-com:vml" Requires="v">
                <p:oleObj spid="_x0000_s1044" r:id="rId15" imgW="5114840" imgH="3876786" progId="MDLDrawOLE.MDLDrawObject.1">
                  <p:embed/>
                </p:oleObj>
              </mc:Choice>
              <mc:Fallback>
                <p:oleObj r:id="rId15" imgW="5114840" imgH="3876786" progId="MDLDrawOLE.MDLDrawObject.1">
                  <p:embed/>
                  <p:pic>
                    <p:nvPicPr>
                      <p:cNvPr id="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3848337" y="10189383"/>
                        <a:ext cx="5986463" cy="3876675"/>
                      </a:xfrm>
                      <a:prstGeom prst="rect">
                        <a:avLst/>
                      </a:prstGeom>
                      <a:noFill/>
                    </p:spPr>
                  </p:pic>
                </p:oleObj>
              </mc:Fallback>
            </mc:AlternateContent>
          </a:graphicData>
        </a:graphic>
      </p:graphicFrame>
      <p:sp>
        <p:nvSpPr>
          <p:cNvPr id="24" name="Rectangle 11"/>
          <p:cNvSpPr>
            <a:spLocks noChangeArrowheads="1"/>
          </p:cNvSpPr>
          <p:nvPr/>
        </p:nvSpPr>
        <p:spPr bwMode="auto">
          <a:xfrm>
            <a:off x="0" y="0"/>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3242855530"/>
              </p:ext>
            </p:extLst>
          </p:nvPr>
        </p:nvGraphicFramePr>
        <p:xfrm>
          <a:off x="43711474" y="5943600"/>
          <a:ext cx="6123325" cy="3581400"/>
        </p:xfrm>
        <a:graphic>
          <a:graphicData uri="http://schemas.openxmlformats.org/presentationml/2006/ole">
            <mc:AlternateContent xmlns:mc="http://schemas.openxmlformats.org/markup-compatibility/2006">
              <mc:Choice xmlns:v="urn:schemas-microsoft-com:vml" Requires="v">
                <p:oleObj spid="_x0000_s1045" r:id="rId17" imgW="4686174" imgH="3581479" progId="MDLDrawOLE.MDLDrawObject.1">
                  <p:embed/>
                </p:oleObj>
              </mc:Choice>
              <mc:Fallback>
                <p:oleObj r:id="rId17" imgW="4686174" imgH="3581479" progId="MDLDrawOLE.MDLDrawObject.1">
                  <p:embed/>
                  <p:pic>
                    <p:nvPicPr>
                      <p:cNvPr id="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711474" y="5943600"/>
                        <a:ext cx="6123325" cy="3581400"/>
                      </a:xfrm>
                      <a:prstGeom prst="rect">
                        <a:avLst/>
                      </a:prstGeom>
                      <a:noFill/>
                    </p:spPr>
                  </p:pic>
                </p:oleObj>
              </mc:Fallback>
            </mc:AlternateContent>
          </a:graphicData>
        </a:graphic>
      </p:graphicFrame>
      <p:sp>
        <p:nvSpPr>
          <p:cNvPr id="26" name="Rectangle 13"/>
          <p:cNvSpPr>
            <a:spLocks noChangeArrowheads="1"/>
          </p:cNvSpPr>
          <p:nvPr/>
        </p:nvSpPr>
        <p:spPr bwMode="auto">
          <a:xfrm>
            <a:off x="0" y="0"/>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 name="Object 26"/>
          <p:cNvGraphicFramePr>
            <a:graphicFrameLocks noChangeAspect="1"/>
          </p:cNvGraphicFramePr>
          <p:nvPr>
            <p:extLst>
              <p:ext uri="{D42A27DB-BD31-4B8C-83A1-F6EECF244321}">
                <p14:modId xmlns:p14="http://schemas.microsoft.com/office/powerpoint/2010/main" val="311417836"/>
              </p:ext>
            </p:extLst>
          </p:nvPr>
        </p:nvGraphicFramePr>
        <p:xfrm>
          <a:off x="43781662" y="14887575"/>
          <a:ext cx="6053138" cy="3629025"/>
        </p:xfrm>
        <a:graphic>
          <a:graphicData uri="http://schemas.openxmlformats.org/presentationml/2006/ole">
            <mc:AlternateContent xmlns:mc="http://schemas.openxmlformats.org/markup-compatibility/2006">
              <mc:Choice xmlns:v="urn:schemas-microsoft-com:vml" Requires="v">
                <p:oleObj spid="_x0000_s1046" r:id="rId19" imgW="3933848" imgH="2724170" progId="MDLDrawOLE.MDLDrawObject.1">
                  <p:embed/>
                </p:oleObj>
              </mc:Choice>
              <mc:Fallback>
                <p:oleObj r:id="rId19" imgW="3933848" imgH="2724170" progId="MDLDrawOLE.MDLDrawObject.1">
                  <p:embed/>
                  <p:pic>
                    <p:nvPicPr>
                      <p:cNvPr id="0" name="Object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3781662" y="14887575"/>
                        <a:ext cx="6053138" cy="3629025"/>
                      </a:xfrm>
                      <a:prstGeom prst="rect">
                        <a:avLst/>
                      </a:prstGeom>
                      <a:noFill/>
                    </p:spPr>
                  </p:pic>
                </p:oleObj>
              </mc:Fallback>
            </mc:AlternateContent>
          </a:graphicData>
        </a:graphic>
      </p:graphicFrame>
      <p:sp>
        <p:nvSpPr>
          <p:cNvPr id="28" name="Rectangle 15"/>
          <p:cNvSpPr>
            <a:spLocks noChangeArrowheads="1"/>
          </p:cNvSpPr>
          <p:nvPr/>
        </p:nvSpPr>
        <p:spPr bwMode="auto">
          <a:xfrm>
            <a:off x="0" y="0"/>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 name="Object 28"/>
          <p:cNvGraphicFramePr>
            <a:graphicFrameLocks noChangeAspect="1"/>
          </p:cNvGraphicFramePr>
          <p:nvPr>
            <p:extLst>
              <p:ext uri="{D42A27DB-BD31-4B8C-83A1-F6EECF244321}">
                <p14:modId xmlns:p14="http://schemas.microsoft.com/office/powerpoint/2010/main" val="1995122389"/>
              </p:ext>
            </p:extLst>
          </p:nvPr>
        </p:nvGraphicFramePr>
        <p:xfrm>
          <a:off x="35890200" y="9829801"/>
          <a:ext cx="5791200" cy="3372728"/>
        </p:xfrm>
        <a:graphic>
          <a:graphicData uri="http://schemas.openxmlformats.org/presentationml/2006/ole">
            <mc:AlternateContent xmlns:mc="http://schemas.openxmlformats.org/markup-compatibility/2006">
              <mc:Choice xmlns:v="urn:schemas-microsoft-com:vml" Requires="v">
                <p:oleObj spid="_x0000_s1047" r:id="rId21" imgW="4257777" imgH="2047986" progId="MDLDrawOLE.MDLDrawObject.1">
                  <p:embed/>
                </p:oleObj>
              </mc:Choice>
              <mc:Fallback>
                <p:oleObj r:id="rId21" imgW="4257777" imgH="2047986" progId="MDLDrawOLE.MDLDrawObject.1">
                  <p:embed/>
                  <p:pic>
                    <p:nvPicPr>
                      <p:cNvPr id="0" name="Object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5890200" y="9829801"/>
                        <a:ext cx="5791200" cy="3372728"/>
                      </a:xfrm>
                      <a:prstGeom prst="rect">
                        <a:avLst/>
                      </a:prstGeom>
                      <a:noFill/>
                    </p:spPr>
                  </p:pic>
                </p:oleObj>
              </mc:Fallback>
            </mc:AlternateContent>
          </a:graphicData>
        </a:graphic>
      </p:graphicFrame>
    </p:spTree>
    <p:extLst>
      <p:ext uri="{BB962C8B-B14F-4D97-AF65-F5344CB8AC3E}">
        <p14:creationId xmlns:p14="http://schemas.microsoft.com/office/powerpoint/2010/main" val="710618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8376</TotalTime>
  <Words>1004</Words>
  <Application>Microsoft Office PowerPoint</Application>
  <PresentationFormat>Custom</PresentationFormat>
  <Paragraphs>97</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Office Theme</vt:lpstr>
      <vt:lpstr>MDLDrawOLE.MDLDrawObject.1</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M. Bryan</dc:creator>
  <cp:lastModifiedBy>USF Dons</cp:lastModifiedBy>
  <cp:revision>152</cp:revision>
  <dcterms:created xsi:type="dcterms:W3CDTF">2013-04-11T18:54:38Z</dcterms:created>
  <dcterms:modified xsi:type="dcterms:W3CDTF">2013-10-02T16:22:36Z</dcterms:modified>
</cp:coreProperties>
</file>