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3"/>
  </p:notesMasterIdLst>
  <p:sldIdLst>
    <p:sldId id="260" r:id="rId2"/>
  </p:sldIdLst>
  <p:sldSz cx="51206400" cy="32918400"/>
  <p:notesSz cx="6858000" cy="9144000"/>
  <p:defaultTextStyle>
    <a:defPPr>
      <a:defRPr lang="en-US"/>
    </a:defPPr>
    <a:lvl1pPr marL="0" algn="l" defTabSz="4806614" rtl="0" eaLnBrk="1" latinLnBrk="0" hangingPunct="1">
      <a:defRPr sz="9500" kern="1200">
        <a:solidFill>
          <a:schemeClr val="tx1"/>
        </a:solidFill>
        <a:latin typeface="+mn-lt"/>
        <a:ea typeface="+mn-ea"/>
        <a:cs typeface="+mn-cs"/>
      </a:defRPr>
    </a:lvl1pPr>
    <a:lvl2pPr marL="2403304" algn="l" defTabSz="4806614" rtl="0" eaLnBrk="1" latinLnBrk="0" hangingPunct="1">
      <a:defRPr sz="9500" kern="1200">
        <a:solidFill>
          <a:schemeClr val="tx1"/>
        </a:solidFill>
        <a:latin typeface="+mn-lt"/>
        <a:ea typeface="+mn-ea"/>
        <a:cs typeface="+mn-cs"/>
      </a:defRPr>
    </a:lvl2pPr>
    <a:lvl3pPr marL="4806614" algn="l" defTabSz="4806614" rtl="0" eaLnBrk="1" latinLnBrk="0" hangingPunct="1">
      <a:defRPr sz="9500" kern="1200">
        <a:solidFill>
          <a:schemeClr val="tx1"/>
        </a:solidFill>
        <a:latin typeface="+mn-lt"/>
        <a:ea typeface="+mn-ea"/>
        <a:cs typeface="+mn-cs"/>
      </a:defRPr>
    </a:lvl3pPr>
    <a:lvl4pPr marL="7209918" algn="l" defTabSz="4806614" rtl="0" eaLnBrk="1" latinLnBrk="0" hangingPunct="1">
      <a:defRPr sz="9500" kern="1200">
        <a:solidFill>
          <a:schemeClr val="tx1"/>
        </a:solidFill>
        <a:latin typeface="+mn-lt"/>
        <a:ea typeface="+mn-ea"/>
        <a:cs typeface="+mn-cs"/>
      </a:defRPr>
    </a:lvl4pPr>
    <a:lvl5pPr marL="9613228" algn="l" defTabSz="4806614" rtl="0" eaLnBrk="1" latinLnBrk="0" hangingPunct="1">
      <a:defRPr sz="9500" kern="1200">
        <a:solidFill>
          <a:schemeClr val="tx1"/>
        </a:solidFill>
        <a:latin typeface="+mn-lt"/>
        <a:ea typeface="+mn-ea"/>
        <a:cs typeface="+mn-cs"/>
      </a:defRPr>
    </a:lvl5pPr>
    <a:lvl6pPr marL="12016532" algn="l" defTabSz="4806614" rtl="0" eaLnBrk="1" latinLnBrk="0" hangingPunct="1">
      <a:defRPr sz="9500" kern="1200">
        <a:solidFill>
          <a:schemeClr val="tx1"/>
        </a:solidFill>
        <a:latin typeface="+mn-lt"/>
        <a:ea typeface="+mn-ea"/>
        <a:cs typeface="+mn-cs"/>
      </a:defRPr>
    </a:lvl6pPr>
    <a:lvl7pPr marL="14419842" algn="l" defTabSz="4806614" rtl="0" eaLnBrk="1" latinLnBrk="0" hangingPunct="1">
      <a:defRPr sz="9500" kern="1200">
        <a:solidFill>
          <a:schemeClr val="tx1"/>
        </a:solidFill>
        <a:latin typeface="+mn-lt"/>
        <a:ea typeface="+mn-ea"/>
        <a:cs typeface="+mn-cs"/>
      </a:defRPr>
    </a:lvl7pPr>
    <a:lvl8pPr marL="16823146" algn="l" defTabSz="4806614" rtl="0" eaLnBrk="1" latinLnBrk="0" hangingPunct="1">
      <a:defRPr sz="9500" kern="1200">
        <a:solidFill>
          <a:schemeClr val="tx1"/>
        </a:solidFill>
        <a:latin typeface="+mn-lt"/>
        <a:ea typeface="+mn-ea"/>
        <a:cs typeface="+mn-cs"/>
      </a:defRPr>
    </a:lvl8pPr>
    <a:lvl9pPr marL="19226455" algn="l" defTabSz="4806614" rtl="0" eaLnBrk="1" latinLnBrk="0" hangingPunct="1">
      <a:defRPr sz="9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61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6" d="100"/>
          <a:sy n="16" d="100"/>
        </p:scale>
        <p:origin x="1164" y="54"/>
      </p:cViewPr>
      <p:guideLst>
        <p:guide orient="horz" pos="10368"/>
        <p:guide pos="16128"/>
      </p:guideLst>
    </p:cSldViewPr>
  </p:slideViewPr>
  <p:notesTextViewPr>
    <p:cViewPr>
      <p:scale>
        <a:sx n="1" d="1"/>
        <a:sy n="1" d="1"/>
      </p:scale>
      <p:origin x="0" y="0"/>
    </p:cViewPr>
  </p:notesTextViewPr>
  <p:gridSpacing cx="228600" cy="2286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wmf"/><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4DCF43-D05F-4056-8D7A-90843E57AFFE}" type="datetimeFigureOut">
              <a:rPr lang="en-US" smtClean="0"/>
              <a:t>4/30/2014</a:t>
            </a:fld>
            <a:endParaRPr lang="en-US" dirty="0"/>
          </a:p>
        </p:txBody>
      </p:sp>
      <p:sp>
        <p:nvSpPr>
          <p:cNvPr id="4" name="Slide Image Placeholder 3"/>
          <p:cNvSpPr>
            <a:spLocks noGrp="1" noRot="1" noChangeAspect="1"/>
          </p:cNvSpPr>
          <p:nvPr>
            <p:ph type="sldImg" idx="2"/>
          </p:nvPr>
        </p:nvSpPr>
        <p:spPr>
          <a:xfrm>
            <a:off x="762000" y="685800"/>
            <a:ext cx="5334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25D3C0-7B24-4D90-8EE1-1D953EB4F000}" type="slidenum">
              <a:rPr lang="en-US" smtClean="0"/>
              <a:t>‹#›</a:t>
            </a:fld>
            <a:endParaRPr lang="en-US" dirty="0"/>
          </a:p>
        </p:txBody>
      </p:sp>
    </p:spTree>
    <p:extLst>
      <p:ext uri="{BB962C8B-B14F-4D97-AF65-F5344CB8AC3E}">
        <p14:creationId xmlns:p14="http://schemas.microsoft.com/office/powerpoint/2010/main" val="2987679545"/>
      </p:ext>
    </p:extLst>
  </p:cSld>
  <p:clrMap bg1="lt1" tx1="dk1" bg2="lt2" tx2="dk2" accent1="accent1" accent2="accent2" accent3="accent3" accent4="accent4" accent5="accent5" accent6="accent6" hlink="hlink" folHlink="folHlink"/>
  <p:notesStyle>
    <a:lvl1pPr marL="0" algn="l" defTabSz="4806614" rtl="0" eaLnBrk="1" latinLnBrk="0" hangingPunct="1">
      <a:defRPr sz="6300" kern="1200">
        <a:solidFill>
          <a:schemeClr val="tx1"/>
        </a:solidFill>
        <a:latin typeface="+mn-lt"/>
        <a:ea typeface="+mn-ea"/>
        <a:cs typeface="+mn-cs"/>
      </a:defRPr>
    </a:lvl1pPr>
    <a:lvl2pPr marL="2403304" algn="l" defTabSz="4806614" rtl="0" eaLnBrk="1" latinLnBrk="0" hangingPunct="1">
      <a:defRPr sz="6300" kern="1200">
        <a:solidFill>
          <a:schemeClr val="tx1"/>
        </a:solidFill>
        <a:latin typeface="+mn-lt"/>
        <a:ea typeface="+mn-ea"/>
        <a:cs typeface="+mn-cs"/>
      </a:defRPr>
    </a:lvl2pPr>
    <a:lvl3pPr marL="4806614" algn="l" defTabSz="4806614" rtl="0" eaLnBrk="1" latinLnBrk="0" hangingPunct="1">
      <a:defRPr sz="6300" kern="1200">
        <a:solidFill>
          <a:schemeClr val="tx1"/>
        </a:solidFill>
        <a:latin typeface="+mn-lt"/>
        <a:ea typeface="+mn-ea"/>
        <a:cs typeface="+mn-cs"/>
      </a:defRPr>
    </a:lvl3pPr>
    <a:lvl4pPr marL="7209918" algn="l" defTabSz="4806614" rtl="0" eaLnBrk="1" latinLnBrk="0" hangingPunct="1">
      <a:defRPr sz="6300" kern="1200">
        <a:solidFill>
          <a:schemeClr val="tx1"/>
        </a:solidFill>
        <a:latin typeface="+mn-lt"/>
        <a:ea typeface="+mn-ea"/>
        <a:cs typeface="+mn-cs"/>
      </a:defRPr>
    </a:lvl4pPr>
    <a:lvl5pPr marL="9613228" algn="l" defTabSz="4806614" rtl="0" eaLnBrk="1" latinLnBrk="0" hangingPunct="1">
      <a:defRPr sz="6300" kern="1200">
        <a:solidFill>
          <a:schemeClr val="tx1"/>
        </a:solidFill>
        <a:latin typeface="+mn-lt"/>
        <a:ea typeface="+mn-ea"/>
        <a:cs typeface="+mn-cs"/>
      </a:defRPr>
    </a:lvl5pPr>
    <a:lvl6pPr marL="12016532" algn="l" defTabSz="4806614" rtl="0" eaLnBrk="1" latinLnBrk="0" hangingPunct="1">
      <a:defRPr sz="6300" kern="1200">
        <a:solidFill>
          <a:schemeClr val="tx1"/>
        </a:solidFill>
        <a:latin typeface="+mn-lt"/>
        <a:ea typeface="+mn-ea"/>
        <a:cs typeface="+mn-cs"/>
      </a:defRPr>
    </a:lvl6pPr>
    <a:lvl7pPr marL="14419842" algn="l" defTabSz="4806614" rtl="0" eaLnBrk="1" latinLnBrk="0" hangingPunct="1">
      <a:defRPr sz="6300" kern="1200">
        <a:solidFill>
          <a:schemeClr val="tx1"/>
        </a:solidFill>
        <a:latin typeface="+mn-lt"/>
        <a:ea typeface="+mn-ea"/>
        <a:cs typeface="+mn-cs"/>
      </a:defRPr>
    </a:lvl7pPr>
    <a:lvl8pPr marL="16823146" algn="l" defTabSz="4806614" rtl="0" eaLnBrk="1" latinLnBrk="0" hangingPunct="1">
      <a:defRPr sz="6300" kern="1200">
        <a:solidFill>
          <a:schemeClr val="tx1"/>
        </a:solidFill>
        <a:latin typeface="+mn-lt"/>
        <a:ea typeface="+mn-ea"/>
        <a:cs typeface="+mn-cs"/>
      </a:defRPr>
    </a:lvl8pPr>
    <a:lvl9pPr marL="19226455" algn="l" defTabSz="4806614" rtl="0" eaLnBrk="1" latinLnBrk="0" hangingPunct="1">
      <a:defRPr sz="6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0226042"/>
            <a:ext cx="4352544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960" y="18653760"/>
            <a:ext cx="35844480" cy="8412480"/>
          </a:xfrm>
        </p:spPr>
        <p:txBody>
          <a:bodyPr/>
          <a:lstStyle>
            <a:lvl1pPr marL="0" indent="0" algn="ctr">
              <a:buNone/>
              <a:defRPr>
                <a:solidFill>
                  <a:schemeClr val="tx1">
                    <a:tint val="75000"/>
                  </a:schemeClr>
                </a:solidFill>
              </a:defRPr>
            </a:lvl1pPr>
            <a:lvl2pPr marL="2401859" indent="0" algn="ctr">
              <a:buNone/>
              <a:defRPr>
                <a:solidFill>
                  <a:schemeClr val="tx1">
                    <a:tint val="75000"/>
                  </a:schemeClr>
                </a:solidFill>
              </a:defRPr>
            </a:lvl2pPr>
            <a:lvl3pPr marL="4803743" indent="0" algn="ctr">
              <a:buNone/>
              <a:defRPr>
                <a:solidFill>
                  <a:schemeClr val="tx1">
                    <a:tint val="75000"/>
                  </a:schemeClr>
                </a:solidFill>
              </a:defRPr>
            </a:lvl3pPr>
            <a:lvl4pPr marL="7205618" indent="0" algn="ctr">
              <a:buNone/>
              <a:defRPr>
                <a:solidFill>
                  <a:schemeClr val="tx1">
                    <a:tint val="75000"/>
                  </a:schemeClr>
                </a:solidFill>
              </a:defRPr>
            </a:lvl4pPr>
            <a:lvl5pPr marL="9607487" indent="0" algn="ctr">
              <a:buNone/>
              <a:defRPr>
                <a:solidFill>
                  <a:schemeClr val="tx1">
                    <a:tint val="75000"/>
                  </a:schemeClr>
                </a:solidFill>
              </a:defRPr>
            </a:lvl5pPr>
            <a:lvl6pPr marL="12009346" indent="0" algn="ctr">
              <a:buNone/>
              <a:defRPr>
                <a:solidFill>
                  <a:schemeClr val="tx1">
                    <a:tint val="75000"/>
                  </a:schemeClr>
                </a:solidFill>
              </a:defRPr>
            </a:lvl6pPr>
            <a:lvl7pPr marL="14411230" indent="0" algn="ctr">
              <a:buNone/>
              <a:defRPr>
                <a:solidFill>
                  <a:schemeClr val="tx1">
                    <a:tint val="75000"/>
                  </a:schemeClr>
                </a:solidFill>
              </a:defRPr>
            </a:lvl7pPr>
            <a:lvl8pPr marL="16813089" indent="0" algn="ctr">
              <a:buNone/>
              <a:defRPr>
                <a:solidFill>
                  <a:schemeClr val="tx1">
                    <a:tint val="75000"/>
                  </a:schemeClr>
                </a:solidFill>
              </a:defRPr>
            </a:lvl8pPr>
            <a:lvl9pPr marL="19214974"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95CB06-4B1A-40D2-AB66-BA454D2D6B8A}" type="datetimeFigureOut">
              <a:rPr lang="en-US" smtClean="0"/>
              <a:t>4/30/2014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3CEBCF-3470-40AF-B09F-AB0A0FBDE7DC}" type="slidenum">
              <a:rPr lang="en-US" smtClean="0"/>
              <a:t>‹#›</a:t>
            </a:fld>
            <a:endParaRPr lang="en-US" dirty="0"/>
          </a:p>
        </p:txBody>
      </p:sp>
    </p:spTree>
    <p:extLst>
      <p:ext uri="{BB962C8B-B14F-4D97-AF65-F5344CB8AC3E}">
        <p14:creationId xmlns:p14="http://schemas.microsoft.com/office/powerpoint/2010/main" val="14847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95CB06-4B1A-40D2-AB66-BA454D2D6B8A}" type="datetimeFigureOut">
              <a:rPr lang="en-US" smtClean="0"/>
              <a:t>4/30/2014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3CEBCF-3470-40AF-B09F-AB0A0FBDE7DC}" type="slidenum">
              <a:rPr lang="en-US" smtClean="0"/>
              <a:t>‹#›</a:t>
            </a:fld>
            <a:endParaRPr lang="en-US" dirty="0"/>
          </a:p>
        </p:txBody>
      </p:sp>
    </p:spTree>
    <p:extLst>
      <p:ext uri="{BB962C8B-B14F-4D97-AF65-F5344CB8AC3E}">
        <p14:creationId xmlns:p14="http://schemas.microsoft.com/office/powerpoint/2010/main" val="1036724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7901540" y="6324600"/>
            <a:ext cx="64514733" cy="134820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339615" y="6324600"/>
            <a:ext cx="192708527" cy="134820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95CB06-4B1A-40D2-AB66-BA454D2D6B8A}" type="datetimeFigureOut">
              <a:rPr lang="en-US" smtClean="0"/>
              <a:t>4/30/2014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3CEBCF-3470-40AF-B09F-AB0A0FBDE7DC}" type="slidenum">
              <a:rPr lang="en-US" smtClean="0"/>
              <a:t>‹#›</a:t>
            </a:fld>
            <a:endParaRPr lang="en-US" dirty="0"/>
          </a:p>
        </p:txBody>
      </p:sp>
    </p:spTree>
    <p:extLst>
      <p:ext uri="{BB962C8B-B14F-4D97-AF65-F5344CB8AC3E}">
        <p14:creationId xmlns:p14="http://schemas.microsoft.com/office/powerpoint/2010/main" val="2224804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95CB06-4B1A-40D2-AB66-BA454D2D6B8A}" type="datetimeFigureOut">
              <a:rPr lang="en-US" smtClean="0"/>
              <a:t>4/30/2014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3CEBCF-3470-40AF-B09F-AB0A0FBDE7DC}" type="slidenum">
              <a:rPr lang="en-US" smtClean="0"/>
              <a:t>‹#›</a:t>
            </a:fld>
            <a:endParaRPr lang="en-US" dirty="0"/>
          </a:p>
        </p:txBody>
      </p:sp>
    </p:spTree>
    <p:extLst>
      <p:ext uri="{BB962C8B-B14F-4D97-AF65-F5344CB8AC3E}">
        <p14:creationId xmlns:p14="http://schemas.microsoft.com/office/powerpoint/2010/main" val="2820989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1153122"/>
            <a:ext cx="43525440" cy="6537960"/>
          </a:xfrm>
        </p:spPr>
        <p:txBody>
          <a:bodyPr anchor="t"/>
          <a:lstStyle>
            <a:lvl1pPr algn="l">
              <a:defRPr sz="210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3" y="13952229"/>
            <a:ext cx="43525440" cy="7200898"/>
          </a:xfrm>
        </p:spPr>
        <p:txBody>
          <a:bodyPr anchor="b"/>
          <a:lstStyle>
            <a:lvl1pPr marL="0" indent="0">
              <a:buNone/>
              <a:defRPr sz="10500">
                <a:solidFill>
                  <a:schemeClr val="tx1">
                    <a:tint val="75000"/>
                  </a:schemeClr>
                </a:solidFill>
              </a:defRPr>
            </a:lvl1pPr>
            <a:lvl2pPr marL="2401859" indent="0">
              <a:buNone/>
              <a:defRPr sz="9500">
                <a:solidFill>
                  <a:schemeClr val="tx1">
                    <a:tint val="75000"/>
                  </a:schemeClr>
                </a:solidFill>
              </a:defRPr>
            </a:lvl2pPr>
            <a:lvl3pPr marL="4803743" indent="0">
              <a:buNone/>
              <a:defRPr sz="8400">
                <a:solidFill>
                  <a:schemeClr val="tx1">
                    <a:tint val="75000"/>
                  </a:schemeClr>
                </a:solidFill>
              </a:defRPr>
            </a:lvl3pPr>
            <a:lvl4pPr marL="7205618" indent="0">
              <a:buNone/>
              <a:defRPr sz="7400">
                <a:solidFill>
                  <a:schemeClr val="tx1">
                    <a:tint val="75000"/>
                  </a:schemeClr>
                </a:solidFill>
              </a:defRPr>
            </a:lvl4pPr>
            <a:lvl5pPr marL="9607487" indent="0">
              <a:buNone/>
              <a:defRPr sz="7400">
                <a:solidFill>
                  <a:schemeClr val="tx1">
                    <a:tint val="75000"/>
                  </a:schemeClr>
                </a:solidFill>
              </a:defRPr>
            </a:lvl5pPr>
            <a:lvl6pPr marL="12009346" indent="0">
              <a:buNone/>
              <a:defRPr sz="7400">
                <a:solidFill>
                  <a:schemeClr val="tx1">
                    <a:tint val="75000"/>
                  </a:schemeClr>
                </a:solidFill>
              </a:defRPr>
            </a:lvl6pPr>
            <a:lvl7pPr marL="14411230" indent="0">
              <a:buNone/>
              <a:defRPr sz="7400">
                <a:solidFill>
                  <a:schemeClr val="tx1">
                    <a:tint val="75000"/>
                  </a:schemeClr>
                </a:solidFill>
              </a:defRPr>
            </a:lvl7pPr>
            <a:lvl8pPr marL="16813089" indent="0">
              <a:buNone/>
              <a:defRPr sz="7400">
                <a:solidFill>
                  <a:schemeClr val="tx1">
                    <a:tint val="75000"/>
                  </a:schemeClr>
                </a:solidFill>
              </a:defRPr>
            </a:lvl8pPr>
            <a:lvl9pPr marL="19214974" indent="0">
              <a:buNone/>
              <a:defRPr sz="7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95CB06-4B1A-40D2-AB66-BA454D2D6B8A}" type="datetimeFigureOut">
              <a:rPr lang="en-US" smtClean="0"/>
              <a:t>4/30/2014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3CEBCF-3470-40AF-B09F-AB0A0FBDE7DC}" type="slidenum">
              <a:rPr lang="en-US" smtClean="0"/>
              <a:t>‹#›</a:t>
            </a:fld>
            <a:endParaRPr lang="en-US" dirty="0"/>
          </a:p>
        </p:txBody>
      </p:sp>
    </p:spTree>
    <p:extLst>
      <p:ext uri="{BB962C8B-B14F-4D97-AF65-F5344CB8AC3E}">
        <p14:creationId xmlns:p14="http://schemas.microsoft.com/office/powerpoint/2010/main" val="3511348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339573" y="36865560"/>
            <a:ext cx="128611627" cy="104279702"/>
          </a:xfrm>
        </p:spPr>
        <p:txBody>
          <a:bodyPr/>
          <a:lstStyle>
            <a:lvl1pPr>
              <a:defRPr sz="14700"/>
            </a:lvl1pPr>
            <a:lvl2pPr>
              <a:defRPr sz="12600"/>
            </a:lvl2pPr>
            <a:lvl3pPr>
              <a:defRPr sz="10500"/>
            </a:lvl3pPr>
            <a:lvl4pPr>
              <a:defRPr sz="9500"/>
            </a:lvl4pPr>
            <a:lvl5pPr>
              <a:defRPr sz="9500"/>
            </a:lvl5pPr>
            <a:lvl6pPr>
              <a:defRPr sz="9500"/>
            </a:lvl6pPr>
            <a:lvl7pPr>
              <a:defRPr sz="9500"/>
            </a:lvl7pPr>
            <a:lvl8pPr>
              <a:defRPr sz="9500"/>
            </a:lvl8pPr>
            <a:lvl9pPr>
              <a:defRPr sz="9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43804682" y="36865560"/>
            <a:ext cx="128611633" cy="104279702"/>
          </a:xfrm>
        </p:spPr>
        <p:txBody>
          <a:bodyPr/>
          <a:lstStyle>
            <a:lvl1pPr>
              <a:defRPr sz="14700"/>
            </a:lvl1pPr>
            <a:lvl2pPr>
              <a:defRPr sz="12600"/>
            </a:lvl2pPr>
            <a:lvl3pPr>
              <a:defRPr sz="10500"/>
            </a:lvl3pPr>
            <a:lvl4pPr>
              <a:defRPr sz="9500"/>
            </a:lvl4pPr>
            <a:lvl5pPr>
              <a:defRPr sz="9500"/>
            </a:lvl5pPr>
            <a:lvl6pPr>
              <a:defRPr sz="9500"/>
            </a:lvl6pPr>
            <a:lvl7pPr>
              <a:defRPr sz="9500"/>
            </a:lvl7pPr>
            <a:lvl8pPr>
              <a:defRPr sz="9500"/>
            </a:lvl8pPr>
            <a:lvl9pPr>
              <a:defRPr sz="9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95CB06-4B1A-40D2-AB66-BA454D2D6B8A}" type="datetimeFigureOut">
              <a:rPr lang="en-US" smtClean="0"/>
              <a:t>4/30/2014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3CEBCF-3470-40AF-B09F-AB0A0FBDE7DC}" type="slidenum">
              <a:rPr lang="en-US" smtClean="0"/>
              <a:t>‹#›</a:t>
            </a:fld>
            <a:endParaRPr lang="en-US" dirty="0"/>
          </a:p>
        </p:txBody>
      </p:sp>
    </p:spTree>
    <p:extLst>
      <p:ext uri="{BB962C8B-B14F-4D97-AF65-F5344CB8AC3E}">
        <p14:creationId xmlns:p14="http://schemas.microsoft.com/office/powerpoint/2010/main" val="1477638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318262"/>
            <a:ext cx="4608576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320" y="7368542"/>
            <a:ext cx="22625053" cy="3070858"/>
          </a:xfrm>
        </p:spPr>
        <p:txBody>
          <a:bodyPr anchor="b"/>
          <a:lstStyle>
            <a:lvl1pPr marL="0" indent="0">
              <a:buNone/>
              <a:defRPr sz="12600" b="1"/>
            </a:lvl1pPr>
            <a:lvl2pPr marL="2401859" indent="0">
              <a:buNone/>
              <a:defRPr sz="10500" b="1"/>
            </a:lvl2pPr>
            <a:lvl3pPr marL="4803743" indent="0">
              <a:buNone/>
              <a:defRPr sz="9500" b="1"/>
            </a:lvl3pPr>
            <a:lvl4pPr marL="7205618" indent="0">
              <a:buNone/>
              <a:defRPr sz="8400" b="1"/>
            </a:lvl4pPr>
            <a:lvl5pPr marL="9607487" indent="0">
              <a:buNone/>
              <a:defRPr sz="8400" b="1"/>
            </a:lvl5pPr>
            <a:lvl6pPr marL="12009346" indent="0">
              <a:buNone/>
              <a:defRPr sz="8400" b="1"/>
            </a:lvl6pPr>
            <a:lvl7pPr marL="14411230" indent="0">
              <a:buNone/>
              <a:defRPr sz="8400" b="1"/>
            </a:lvl7pPr>
            <a:lvl8pPr marL="16813089" indent="0">
              <a:buNone/>
              <a:defRPr sz="8400" b="1"/>
            </a:lvl8pPr>
            <a:lvl9pPr marL="19214974" indent="0">
              <a:buNone/>
              <a:defRPr sz="8400" b="1"/>
            </a:lvl9pPr>
          </a:lstStyle>
          <a:p>
            <a:pPr lvl="0"/>
            <a:r>
              <a:rPr lang="en-US" smtClean="0"/>
              <a:t>Click to edit Master text styles</a:t>
            </a:r>
          </a:p>
        </p:txBody>
      </p:sp>
      <p:sp>
        <p:nvSpPr>
          <p:cNvPr id="4" name="Content Placeholder 3"/>
          <p:cNvSpPr>
            <a:spLocks noGrp="1"/>
          </p:cNvSpPr>
          <p:nvPr>
            <p:ph sz="half" idx="2"/>
          </p:nvPr>
        </p:nvSpPr>
        <p:spPr>
          <a:xfrm>
            <a:off x="2560320" y="10439400"/>
            <a:ext cx="22625053" cy="18966182"/>
          </a:xfrm>
        </p:spPr>
        <p:txBody>
          <a:bodyPr/>
          <a:lstStyle>
            <a:lvl1pPr>
              <a:defRPr sz="12600"/>
            </a:lvl1pPr>
            <a:lvl2pPr>
              <a:defRPr sz="10500"/>
            </a:lvl2pPr>
            <a:lvl3pPr>
              <a:defRPr sz="9500"/>
            </a:lvl3pPr>
            <a:lvl4pPr>
              <a:defRPr sz="8400"/>
            </a:lvl4pPr>
            <a:lvl5pPr>
              <a:defRPr sz="8400"/>
            </a:lvl5pPr>
            <a:lvl6pPr>
              <a:defRPr sz="8400"/>
            </a:lvl6pPr>
            <a:lvl7pPr>
              <a:defRPr sz="8400"/>
            </a:lvl7pPr>
            <a:lvl8pPr>
              <a:defRPr sz="8400"/>
            </a:lvl8pPr>
            <a:lvl9pPr>
              <a:defRPr sz="8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148" y="7368542"/>
            <a:ext cx="22633940" cy="3070858"/>
          </a:xfrm>
        </p:spPr>
        <p:txBody>
          <a:bodyPr anchor="b"/>
          <a:lstStyle>
            <a:lvl1pPr marL="0" indent="0">
              <a:buNone/>
              <a:defRPr sz="12600" b="1"/>
            </a:lvl1pPr>
            <a:lvl2pPr marL="2401859" indent="0">
              <a:buNone/>
              <a:defRPr sz="10500" b="1"/>
            </a:lvl2pPr>
            <a:lvl3pPr marL="4803743" indent="0">
              <a:buNone/>
              <a:defRPr sz="9500" b="1"/>
            </a:lvl3pPr>
            <a:lvl4pPr marL="7205618" indent="0">
              <a:buNone/>
              <a:defRPr sz="8400" b="1"/>
            </a:lvl4pPr>
            <a:lvl5pPr marL="9607487" indent="0">
              <a:buNone/>
              <a:defRPr sz="8400" b="1"/>
            </a:lvl5pPr>
            <a:lvl6pPr marL="12009346" indent="0">
              <a:buNone/>
              <a:defRPr sz="8400" b="1"/>
            </a:lvl6pPr>
            <a:lvl7pPr marL="14411230" indent="0">
              <a:buNone/>
              <a:defRPr sz="8400" b="1"/>
            </a:lvl7pPr>
            <a:lvl8pPr marL="16813089" indent="0">
              <a:buNone/>
              <a:defRPr sz="8400" b="1"/>
            </a:lvl8pPr>
            <a:lvl9pPr marL="19214974" indent="0">
              <a:buNone/>
              <a:defRPr sz="8400" b="1"/>
            </a:lvl9pPr>
          </a:lstStyle>
          <a:p>
            <a:pPr lvl="0"/>
            <a:r>
              <a:rPr lang="en-US" smtClean="0"/>
              <a:t>Click to edit Master text styles</a:t>
            </a:r>
          </a:p>
        </p:txBody>
      </p:sp>
      <p:sp>
        <p:nvSpPr>
          <p:cNvPr id="6" name="Content Placeholder 5"/>
          <p:cNvSpPr>
            <a:spLocks noGrp="1"/>
          </p:cNvSpPr>
          <p:nvPr>
            <p:ph sz="quarter" idx="4"/>
          </p:nvPr>
        </p:nvSpPr>
        <p:spPr>
          <a:xfrm>
            <a:off x="26012148" y="10439400"/>
            <a:ext cx="22633940" cy="18966182"/>
          </a:xfrm>
        </p:spPr>
        <p:txBody>
          <a:bodyPr/>
          <a:lstStyle>
            <a:lvl1pPr>
              <a:defRPr sz="12600"/>
            </a:lvl1pPr>
            <a:lvl2pPr>
              <a:defRPr sz="10500"/>
            </a:lvl2pPr>
            <a:lvl3pPr>
              <a:defRPr sz="9500"/>
            </a:lvl3pPr>
            <a:lvl4pPr>
              <a:defRPr sz="8400"/>
            </a:lvl4pPr>
            <a:lvl5pPr>
              <a:defRPr sz="8400"/>
            </a:lvl5pPr>
            <a:lvl6pPr>
              <a:defRPr sz="8400"/>
            </a:lvl6pPr>
            <a:lvl7pPr>
              <a:defRPr sz="8400"/>
            </a:lvl7pPr>
            <a:lvl8pPr>
              <a:defRPr sz="8400"/>
            </a:lvl8pPr>
            <a:lvl9pPr>
              <a:defRPr sz="8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95CB06-4B1A-40D2-AB66-BA454D2D6B8A}" type="datetimeFigureOut">
              <a:rPr lang="en-US" smtClean="0"/>
              <a:t>4/30/2014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63CEBCF-3470-40AF-B09F-AB0A0FBDE7DC}" type="slidenum">
              <a:rPr lang="en-US" smtClean="0"/>
              <a:t>‹#›</a:t>
            </a:fld>
            <a:endParaRPr lang="en-US" dirty="0"/>
          </a:p>
        </p:txBody>
      </p:sp>
    </p:spTree>
    <p:extLst>
      <p:ext uri="{BB962C8B-B14F-4D97-AF65-F5344CB8AC3E}">
        <p14:creationId xmlns:p14="http://schemas.microsoft.com/office/powerpoint/2010/main" val="1710751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95CB06-4B1A-40D2-AB66-BA454D2D6B8A}" type="datetimeFigureOut">
              <a:rPr lang="en-US" smtClean="0"/>
              <a:t>4/30/2014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63CEBCF-3470-40AF-B09F-AB0A0FBDE7DC}" type="slidenum">
              <a:rPr lang="en-US" smtClean="0"/>
              <a:t>‹#›</a:t>
            </a:fld>
            <a:endParaRPr lang="en-US" dirty="0"/>
          </a:p>
        </p:txBody>
      </p:sp>
    </p:spTree>
    <p:extLst>
      <p:ext uri="{BB962C8B-B14F-4D97-AF65-F5344CB8AC3E}">
        <p14:creationId xmlns:p14="http://schemas.microsoft.com/office/powerpoint/2010/main" val="480816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95CB06-4B1A-40D2-AB66-BA454D2D6B8A}" type="datetimeFigureOut">
              <a:rPr lang="en-US" smtClean="0"/>
              <a:t>4/30/2014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63CEBCF-3470-40AF-B09F-AB0A0FBDE7DC}" type="slidenum">
              <a:rPr lang="en-US" smtClean="0"/>
              <a:t>‹#›</a:t>
            </a:fld>
            <a:endParaRPr lang="en-US" dirty="0"/>
          </a:p>
        </p:txBody>
      </p:sp>
    </p:spTree>
    <p:extLst>
      <p:ext uri="{BB962C8B-B14F-4D97-AF65-F5344CB8AC3E}">
        <p14:creationId xmlns:p14="http://schemas.microsoft.com/office/powerpoint/2010/main" val="3772120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62" y="1310640"/>
            <a:ext cx="16846553" cy="5577840"/>
          </a:xfrm>
        </p:spPr>
        <p:txBody>
          <a:bodyPr anchor="b"/>
          <a:lstStyle>
            <a:lvl1pPr algn="l">
              <a:defRPr sz="10500" b="1"/>
            </a:lvl1pPr>
          </a:lstStyle>
          <a:p>
            <a:r>
              <a:rPr lang="en-US" smtClean="0"/>
              <a:t>Click to edit Master title style</a:t>
            </a:r>
            <a:endParaRPr lang="en-US"/>
          </a:p>
        </p:txBody>
      </p:sp>
      <p:sp>
        <p:nvSpPr>
          <p:cNvPr id="3" name="Content Placeholder 2"/>
          <p:cNvSpPr>
            <a:spLocks noGrp="1"/>
          </p:cNvSpPr>
          <p:nvPr>
            <p:ph idx="1"/>
          </p:nvPr>
        </p:nvSpPr>
        <p:spPr>
          <a:xfrm>
            <a:off x="20020280" y="1310647"/>
            <a:ext cx="28625800" cy="28094942"/>
          </a:xfrm>
        </p:spPr>
        <p:txBody>
          <a:bodyPr/>
          <a:lstStyle>
            <a:lvl1pPr>
              <a:defRPr sz="16800"/>
            </a:lvl1pPr>
            <a:lvl2pPr>
              <a:defRPr sz="14700"/>
            </a:lvl2pPr>
            <a:lvl3pPr>
              <a:defRPr sz="12600"/>
            </a:lvl3pPr>
            <a:lvl4pPr>
              <a:defRPr sz="10500"/>
            </a:lvl4pPr>
            <a:lvl5pPr>
              <a:defRPr sz="10500"/>
            </a:lvl5pPr>
            <a:lvl6pPr>
              <a:defRPr sz="10500"/>
            </a:lvl6pPr>
            <a:lvl7pPr>
              <a:defRPr sz="10500"/>
            </a:lvl7pPr>
            <a:lvl8pPr>
              <a:defRPr sz="10500"/>
            </a:lvl8pPr>
            <a:lvl9pPr>
              <a:defRPr sz="10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362" y="6888487"/>
            <a:ext cx="16846553" cy="22517102"/>
          </a:xfrm>
        </p:spPr>
        <p:txBody>
          <a:bodyPr/>
          <a:lstStyle>
            <a:lvl1pPr marL="0" indent="0">
              <a:buNone/>
              <a:defRPr sz="7400"/>
            </a:lvl1pPr>
            <a:lvl2pPr marL="2401859" indent="0">
              <a:buNone/>
              <a:defRPr sz="6300"/>
            </a:lvl2pPr>
            <a:lvl3pPr marL="4803743" indent="0">
              <a:buNone/>
              <a:defRPr sz="5300"/>
            </a:lvl3pPr>
            <a:lvl4pPr marL="7205618" indent="0">
              <a:buNone/>
              <a:defRPr sz="4700"/>
            </a:lvl4pPr>
            <a:lvl5pPr marL="9607487" indent="0">
              <a:buNone/>
              <a:defRPr sz="4700"/>
            </a:lvl5pPr>
            <a:lvl6pPr marL="12009346" indent="0">
              <a:buNone/>
              <a:defRPr sz="4700"/>
            </a:lvl6pPr>
            <a:lvl7pPr marL="14411230" indent="0">
              <a:buNone/>
              <a:defRPr sz="4700"/>
            </a:lvl7pPr>
            <a:lvl8pPr marL="16813089" indent="0">
              <a:buNone/>
              <a:defRPr sz="4700"/>
            </a:lvl8pPr>
            <a:lvl9pPr marL="19214974" indent="0">
              <a:buNone/>
              <a:defRPr sz="4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95CB06-4B1A-40D2-AB66-BA454D2D6B8A}" type="datetimeFigureOut">
              <a:rPr lang="en-US" smtClean="0"/>
              <a:t>4/30/2014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3CEBCF-3470-40AF-B09F-AB0A0FBDE7DC}" type="slidenum">
              <a:rPr lang="en-US" smtClean="0"/>
              <a:t>‹#›</a:t>
            </a:fld>
            <a:endParaRPr lang="en-US" dirty="0"/>
          </a:p>
        </p:txBody>
      </p:sp>
    </p:spTree>
    <p:extLst>
      <p:ext uri="{BB962C8B-B14F-4D97-AF65-F5344CB8AC3E}">
        <p14:creationId xmlns:p14="http://schemas.microsoft.com/office/powerpoint/2010/main" val="2153842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3042880"/>
            <a:ext cx="30723840" cy="2720342"/>
          </a:xfrm>
        </p:spPr>
        <p:txBody>
          <a:bodyPr anchor="b"/>
          <a:lstStyle>
            <a:lvl1pPr algn="l">
              <a:defRPr sz="10500" b="1"/>
            </a:lvl1pPr>
          </a:lstStyle>
          <a:p>
            <a:r>
              <a:rPr lang="en-US" smtClean="0"/>
              <a:t>Click to edit Master title style</a:t>
            </a:r>
            <a:endParaRPr lang="en-US"/>
          </a:p>
        </p:txBody>
      </p:sp>
      <p:sp>
        <p:nvSpPr>
          <p:cNvPr id="3" name="Picture Placeholder 2"/>
          <p:cNvSpPr>
            <a:spLocks noGrp="1"/>
          </p:cNvSpPr>
          <p:nvPr>
            <p:ph type="pic" idx="1"/>
          </p:nvPr>
        </p:nvSpPr>
        <p:spPr>
          <a:xfrm>
            <a:off x="10036813" y="2941320"/>
            <a:ext cx="30723840" cy="19751040"/>
          </a:xfrm>
        </p:spPr>
        <p:txBody>
          <a:bodyPr/>
          <a:lstStyle>
            <a:lvl1pPr marL="0" indent="0">
              <a:buNone/>
              <a:defRPr sz="16800"/>
            </a:lvl1pPr>
            <a:lvl2pPr marL="2401859" indent="0">
              <a:buNone/>
              <a:defRPr sz="14700"/>
            </a:lvl2pPr>
            <a:lvl3pPr marL="4803743" indent="0">
              <a:buNone/>
              <a:defRPr sz="12600"/>
            </a:lvl3pPr>
            <a:lvl4pPr marL="7205618" indent="0">
              <a:buNone/>
              <a:defRPr sz="10500"/>
            </a:lvl4pPr>
            <a:lvl5pPr marL="9607487" indent="0">
              <a:buNone/>
              <a:defRPr sz="10500"/>
            </a:lvl5pPr>
            <a:lvl6pPr marL="12009346" indent="0">
              <a:buNone/>
              <a:defRPr sz="10500"/>
            </a:lvl6pPr>
            <a:lvl7pPr marL="14411230" indent="0">
              <a:buNone/>
              <a:defRPr sz="10500"/>
            </a:lvl7pPr>
            <a:lvl8pPr marL="16813089" indent="0">
              <a:buNone/>
              <a:defRPr sz="10500"/>
            </a:lvl8pPr>
            <a:lvl9pPr marL="19214974" indent="0">
              <a:buNone/>
              <a:defRPr sz="10500"/>
            </a:lvl9pPr>
          </a:lstStyle>
          <a:p>
            <a:endParaRPr lang="en-US" dirty="0"/>
          </a:p>
        </p:txBody>
      </p:sp>
      <p:sp>
        <p:nvSpPr>
          <p:cNvPr id="4" name="Text Placeholder 3"/>
          <p:cNvSpPr>
            <a:spLocks noGrp="1"/>
          </p:cNvSpPr>
          <p:nvPr>
            <p:ph type="body" sz="half" idx="2"/>
          </p:nvPr>
        </p:nvSpPr>
        <p:spPr>
          <a:xfrm>
            <a:off x="10036813" y="25763222"/>
            <a:ext cx="30723840" cy="3863338"/>
          </a:xfrm>
        </p:spPr>
        <p:txBody>
          <a:bodyPr/>
          <a:lstStyle>
            <a:lvl1pPr marL="0" indent="0">
              <a:buNone/>
              <a:defRPr sz="7400"/>
            </a:lvl1pPr>
            <a:lvl2pPr marL="2401859" indent="0">
              <a:buNone/>
              <a:defRPr sz="6300"/>
            </a:lvl2pPr>
            <a:lvl3pPr marL="4803743" indent="0">
              <a:buNone/>
              <a:defRPr sz="5300"/>
            </a:lvl3pPr>
            <a:lvl4pPr marL="7205618" indent="0">
              <a:buNone/>
              <a:defRPr sz="4700"/>
            </a:lvl4pPr>
            <a:lvl5pPr marL="9607487" indent="0">
              <a:buNone/>
              <a:defRPr sz="4700"/>
            </a:lvl5pPr>
            <a:lvl6pPr marL="12009346" indent="0">
              <a:buNone/>
              <a:defRPr sz="4700"/>
            </a:lvl6pPr>
            <a:lvl7pPr marL="14411230" indent="0">
              <a:buNone/>
              <a:defRPr sz="4700"/>
            </a:lvl7pPr>
            <a:lvl8pPr marL="16813089" indent="0">
              <a:buNone/>
              <a:defRPr sz="4700"/>
            </a:lvl8pPr>
            <a:lvl9pPr marL="19214974" indent="0">
              <a:buNone/>
              <a:defRPr sz="4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95CB06-4B1A-40D2-AB66-BA454D2D6B8A}" type="datetimeFigureOut">
              <a:rPr lang="en-US" smtClean="0"/>
              <a:t>4/30/2014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3CEBCF-3470-40AF-B09F-AB0A0FBDE7DC}" type="slidenum">
              <a:rPr lang="en-US" smtClean="0"/>
              <a:t>‹#›</a:t>
            </a:fld>
            <a:endParaRPr lang="en-US" dirty="0"/>
          </a:p>
        </p:txBody>
      </p:sp>
    </p:spTree>
    <p:extLst>
      <p:ext uri="{BB962C8B-B14F-4D97-AF65-F5344CB8AC3E}">
        <p14:creationId xmlns:p14="http://schemas.microsoft.com/office/powerpoint/2010/main" val="3938425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318262"/>
            <a:ext cx="46085760" cy="5486400"/>
          </a:xfrm>
          <a:prstGeom prst="rect">
            <a:avLst/>
          </a:prstGeom>
        </p:spPr>
        <p:txBody>
          <a:bodyPr vert="horz" lIns="480378" tIns="240192" rIns="480378" bIns="240192"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560320" y="7680967"/>
            <a:ext cx="46085760" cy="21724622"/>
          </a:xfrm>
          <a:prstGeom prst="rect">
            <a:avLst/>
          </a:prstGeom>
        </p:spPr>
        <p:txBody>
          <a:bodyPr vert="horz" lIns="480378" tIns="240192" rIns="480378" bIns="24019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560320" y="30510482"/>
            <a:ext cx="11948160" cy="1752600"/>
          </a:xfrm>
          <a:prstGeom prst="rect">
            <a:avLst/>
          </a:prstGeom>
        </p:spPr>
        <p:txBody>
          <a:bodyPr vert="horz" lIns="480378" tIns="240192" rIns="480378" bIns="240192" rtlCol="0" anchor="ctr"/>
          <a:lstStyle>
            <a:lvl1pPr algn="l">
              <a:defRPr sz="6300">
                <a:solidFill>
                  <a:schemeClr val="tx1">
                    <a:tint val="75000"/>
                  </a:schemeClr>
                </a:solidFill>
              </a:defRPr>
            </a:lvl1pPr>
          </a:lstStyle>
          <a:p>
            <a:fld id="{6095CB06-4B1A-40D2-AB66-BA454D2D6B8A}" type="datetimeFigureOut">
              <a:rPr lang="en-US" smtClean="0"/>
              <a:t>4/30/2014</a:t>
            </a:fld>
            <a:endParaRPr lang="en-US" dirty="0"/>
          </a:p>
        </p:txBody>
      </p:sp>
      <p:sp>
        <p:nvSpPr>
          <p:cNvPr id="5" name="Footer Placeholder 4"/>
          <p:cNvSpPr>
            <a:spLocks noGrp="1"/>
          </p:cNvSpPr>
          <p:nvPr>
            <p:ph type="ftr" sz="quarter" idx="3"/>
          </p:nvPr>
        </p:nvSpPr>
        <p:spPr>
          <a:xfrm>
            <a:off x="17495520" y="30510482"/>
            <a:ext cx="16215360" cy="1752600"/>
          </a:xfrm>
          <a:prstGeom prst="rect">
            <a:avLst/>
          </a:prstGeom>
        </p:spPr>
        <p:txBody>
          <a:bodyPr vert="horz" lIns="480378" tIns="240192" rIns="480378" bIns="240192" rtlCol="0" anchor="ctr"/>
          <a:lstStyle>
            <a:lvl1pPr algn="ctr">
              <a:defRPr sz="63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6697920" y="30510482"/>
            <a:ext cx="11948160" cy="1752600"/>
          </a:xfrm>
          <a:prstGeom prst="rect">
            <a:avLst/>
          </a:prstGeom>
        </p:spPr>
        <p:txBody>
          <a:bodyPr vert="horz" lIns="480378" tIns="240192" rIns="480378" bIns="240192" rtlCol="0" anchor="ctr"/>
          <a:lstStyle>
            <a:lvl1pPr algn="r">
              <a:defRPr sz="6300">
                <a:solidFill>
                  <a:schemeClr val="tx1">
                    <a:tint val="75000"/>
                  </a:schemeClr>
                </a:solidFill>
              </a:defRPr>
            </a:lvl1pPr>
          </a:lstStyle>
          <a:p>
            <a:fld id="{963CEBCF-3470-40AF-B09F-AB0A0FBDE7DC}" type="slidenum">
              <a:rPr lang="en-US" smtClean="0"/>
              <a:t>‹#›</a:t>
            </a:fld>
            <a:endParaRPr lang="en-US" dirty="0"/>
          </a:p>
        </p:txBody>
      </p:sp>
    </p:spTree>
    <p:extLst>
      <p:ext uri="{BB962C8B-B14F-4D97-AF65-F5344CB8AC3E}">
        <p14:creationId xmlns:p14="http://schemas.microsoft.com/office/powerpoint/2010/main" val="2651964216"/>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defTabSz="4803743" rtl="0" eaLnBrk="1" latinLnBrk="0" hangingPunct="1">
        <a:spcBef>
          <a:spcPct val="0"/>
        </a:spcBef>
        <a:buNone/>
        <a:defRPr sz="23100" kern="1200">
          <a:solidFill>
            <a:schemeClr val="tx1"/>
          </a:solidFill>
          <a:latin typeface="+mj-lt"/>
          <a:ea typeface="+mj-ea"/>
          <a:cs typeface="+mj-cs"/>
        </a:defRPr>
      </a:lvl1pPr>
    </p:titleStyle>
    <p:bodyStyle>
      <a:lvl1pPr marL="1801408" indent="-1801408" algn="l" defTabSz="4803743" rtl="0" eaLnBrk="1" latinLnBrk="0" hangingPunct="1">
        <a:spcBef>
          <a:spcPct val="20000"/>
        </a:spcBef>
        <a:buFont typeface="Arial" pitchFamily="34" charset="0"/>
        <a:buChar char="•"/>
        <a:defRPr sz="16800" kern="1200">
          <a:solidFill>
            <a:schemeClr val="tx1"/>
          </a:solidFill>
          <a:latin typeface="+mn-lt"/>
          <a:ea typeface="+mn-ea"/>
          <a:cs typeface="+mn-cs"/>
        </a:defRPr>
      </a:lvl1pPr>
      <a:lvl2pPr marL="3903039" indent="-1501175" algn="l" defTabSz="4803743" rtl="0" eaLnBrk="1" latinLnBrk="0" hangingPunct="1">
        <a:spcBef>
          <a:spcPct val="20000"/>
        </a:spcBef>
        <a:buFont typeface="Arial" pitchFamily="34" charset="0"/>
        <a:buChar char="–"/>
        <a:defRPr sz="14700" kern="1200">
          <a:solidFill>
            <a:schemeClr val="tx1"/>
          </a:solidFill>
          <a:latin typeface="+mn-lt"/>
          <a:ea typeface="+mn-ea"/>
          <a:cs typeface="+mn-cs"/>
        </a:defRPr>
      </a:lvl2pPr>
      <a:lvl3pPr marL="6004670" indent="-1200927" algn="l" defTabSz="4803743" rtl="0" eaLnBrk="1" latinLnBrk="0" hangingPunct="1">
        <a:spcBef>
          <a:spcPct val="20000"/>
        </a:spcBef>
        <a:buFont typeface="Arial" pitchFamily="34" charset="0"/>
        <a:buChar char="•"/>
        <a:defRPr sz="12600" kern="1200">
          <a:solidFill>
            <a:schemeClr val="tx1"/>
          </a:solidFill>
          <a:latin typeface="+mn-lt"/>
          <a:ea typeface="+mn-ea"/>
          <a:cs typeface="+mn-cs"/>
        </a:defRPr>
      </a:lvl3pPr>
      <a:lvl4pPr marL="8406560" indent="-1200927" algn="l" defTabSz="4803743" rtl="0" eaLnBrk="1" latinLnBrk="0" hangingPunct="1">
        <a:spcBef>
          <a:spcPct val="20000"/>
        </a:spcBef>
        <a:buFont typeface="Arial" pitchFamily="34" charset="0"/>
        <a:buChar char="–"/>
        <a:defRPr sz="10500" kern="1200">
          <a:solidFill>
            <a:schemeClr val="tx1"/>
          </a:solidFill>
          <a:latin typeface="+mn-lt"/>
          <a:ea typeface="+mn-ea"/>
          <a:cs typeface="+mn-cs"/>
        </a:defRPr>
      </a:lvl4pPr>
      <a:lvl5pPr marL="10808414" indent="-1200927" algn="l" defTabSz="4803743" rtl="0" eaLnBrk="1" latinLnBrk="0" hangingPunct="1">
        <a:spcBef>
          <a:spcPct val="20000"/>
        </a:spcBef>
        <a:buFont typeface="Arial" pitchFamily="34" charset="0"/>
        <a:buChar char="»"/>
        <a:defRPr sz="10500" kern="1200">
          <a:solidFill>
            <a:schemeClr val="tx1"/>
          </a:solidFill>
          <a:latin typeface="+mn-lt"/>
          <a:ea typeface="+mn-ea"/>
          <a:cs typeface="+mn-cs"/>
        </a:defRPr>
      </a:lvl5pPr>
      <a:lvl6pPr marL="13210304" indent="-1200927" algn="l" defTabSz="4803743" rtl="0" eaLnBrk="1" latinLnBrk="0" hangingPunct="1">
        <a:spcBef>
          <a:spcPct val="20000"/>
        </a:spcBef>
        <a:buFont typeface="Arial" pitchFamily="34" charset="0"/>
        <a:buChar char="•"/>
        <a:defRPr sz="10500" kern="1200">
          <a:solidFill>
            <a:schemeClr val="tx1"/>
          </a:solidFill>
          <a:latin typeface="+mn-lt"/>
          <a:ea typeface="+mn-ea"/>
          <a:cs typeface="+mn-cs"/>
        </a:defRPr>
      </a:lvl6pPr>
      <a:lvl7pPr marL="15612157" indent="-1200927" algn="l" defTabSz="4803743" rtl="0" eaLnBrk="1" latinLnBrk="0" hangingPunct="1">
        <a:spcBef>
          <a:spcPct val="20000"/>
        </a:spcBef>
        <a:buFont typeface="Arial" pitchFamily="34" charset="0"/>
        <a:buChar char="•"/>
        <a:defRPr sz="10500" kern="1200">
          <a:solidFill>
            <a:schemeClr val="tx1"/>
          </a:solidFill>
          <a:latin typeface="+mn-lt"/>
          <a:ea typeface="+mn-ea"/>
          <a:cs typeface="+mn-cs"/>
        </a:defRPr>
      </a:lvl7pPr>
      <a:lvl8pPr marL="18014047" indent="-1200927" algn="l" defTabSz="4803743" rtl="0" eaLnBrk="1" latinLnBrk="0" hangingPunct="1">
        <a:spcBef>
          <a:spcPct val="20000"/>
        </a:spcBef>
        <a:buFont typeface="Arial" pitchFamily="34" charset="0"/>
        <a:buChar char="•"/>
        <a:defRPr sz="10500" kern="1200">
          <a:solidFill>
            <a:schemeClr val="tx1"/>
          </a:solidFill>
          <a:latin typeface="+mn-lt"/>
          <a:ea typeface="+mn-ea"/>
          <a:cs typeface="+mn-cs"/>
        </a:defRPr>
      </a:lvl8pPr>
      <a:lvl9pPr marL="20415901" indent="-1200927" algn="l" defTabSz="4803743" rtl="0" eaLnBrk="1" latinLnBrk="0" hangingPunct="1">
        <a:spcBef>
          <a:spcPct val="20000"/>
        </a:spcBef>
        <a:buFont typeface="Arial" pitchFamily="34" charset="0"/>
        <a:buChar char="•"/>
        <a:defRPr sz="10500" kern="1200">
          <a:solidFill>
            <a:schemeClr val="tx1"/>
          </a:solidFill>
          <a:latin typeface="+mn-lt"/>
          <a:ea typeface="+mn-ea"/>
          <a:cs typeface="+mn-cs"/>
        </a:defRPr>
      </a:lvl9pPr>
    </p:bodyStyle>
    <p:otherStyle>
      <a:defPPr>
        <a:defRPr lang="en-US"/>
      </a:defPPr>
      <a:lvl1pPr marL="0" algn="l" defTabSz="4803743" rtl="0" eaLnBrk="1" latinLnBrk="0" hangingPunct="1">
        <a:defRPr sz="9500" kern="1200">
          <a:solidFill>
            <a:schemeClr val="tx1"/>
          </a:solidFill>
          <a:latin typeface="+mn-lt"/>
          <a:ea typeface="+mn-ea"/>
          <a:cs typeface="+mn-cs"/>
        </a:defRPr>
      </a:lvl1pPr>
      <a:lvl2pPr marL="2401859" algn="l" defTabSz="4803743" rtl="0" eaLnBrk="1" latinLnBrk="0" hangingPunct="1">
        <a:defRPr sz="9500" kern="1200">
          <a:solidFill>
            <a:schemeClr val="tx1"/>
          </a:solidFill>
          <a:latin typeface="+mn-lt"/>
          <a:ea typeface="+mn-ea"/>
          <a:cs typeface="+mn-cs"/>
        </a:defRPr>
      </a:lvl2pPr>
      <a:lvl3pPr marL="4803743" algn="l" defTabSz="4803743" rtl="0" eaLnBrk="1" latinLnBrk="0" hangingPunct="1">
        <a:defRPr sz="9500" kern="1200">
          <a:solidFill>
            <a:schemeClr val="tx1"/>
          </a:solidFill>
          <a:latin typeface="+mn-lt"/>
          <a:ea typeface="+mn-ea"/>
          <a:cs typeface="+mn-cs"/>
        </a:defRPr>
      </a:lvl3pPr>
      <a:lvl4pPr marL="7205618" algn="l" defTabSz="4803743" rtl="0" eaLnBrk="1" latinLnBrk="0" hangingPunct="1">
        <a:defRPr sz="9500" kern="1200">
          <a:solidFill>
            <a:schemeClr val="tx1"/>
          </a:solidFill>
          <a:latin typeface="+mn-lt"/>
          <a:ea typeface="+mn-ea"/>
          <a:cs typeface="+mn-cs"/>
        </a:defRPr>
      </a:lvl4pPr>
      <a:lvl5pPr marL="9607487" algn="l" defTabSz="4803743" rtl="0" eaLnBrk="1" latinLnBrk="0" hangingPunct="1">
        <a:defRPr sz="9500" kern="1200">
          <a:solidFill>
            <a:schemeClr val="tx1"/>
          </a:solidFill>
          <a:latin typeface="+mn-lt"/>
          <a:ea typeface="+mn-ea"/>
          <a:cs typeface="+mn-cs"/>
        </a:defRPr>
      </a:lvl5pPr>
      <a:lvl6pPr marL="12009346" algn="l" defTabSz="4803743" rtl="0" eaLnBrk="1" latinLnBrk="0" hangingPunct="1">
        <a:defRPr sz="9500" kern="1200">
          <a:solidFill>
            <a:schemeClr val="tx1"/>
          </a:solidFill>
          <a:latin typeface="+mn-lt"/>
          <a:ea typeface="+mn-ea"/>
          <a:cs typeface="+mn-cs"/>
        </a:defRPr>
      </a:lvl6pPr>
      <a:lvl7pPr marL="14411230" algn="l" defTabSz="4803743" rtl="0" eaLnBrk="1" latinLnBrk="0" hangingPunct="1">
        <a:defRPr sz="9500" kern="1200">
          <a:solidFill>
            <a:schemeClr val="tx1"/>
          </a:solidFill>
          <a:latin typeface="+mn-lt"/>
          <a:ea typeface="+mn-ea"/>
          <a:cs typeface="+mn-cs"/>
        </a:defRPr>
      </a:lvl7pPr>
      <a:lvl8pPr marL="16813089" algn="l" defTabSz="4803743" rtl="0" eaLnBrk="1" latinLnBrk="0" hangingPunct="1">
        <a:defRPr sz="9500" kern="1200">
          <a:solidFill>
            <a:schemeClr val="tx1"/>
          </a:solidFill>
          <a:latin typeface="+mn-lt"/>
          <a:ea typeface="+mn-ea"/>
          <a:cs typeface="+mn-cs"/>
        </a:defRPr>
      </a:lvl8pPr>
      <a:lvl9pPr marL="19214974" algn="l" defTabSz="4803743" rtl="0" eaLnBrk="1" latinLnBrk="0" hangingPunct="1">
        <a:defRPr sz="9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emf"/><Relationship Id="rId13" Type="http://schemas.openxmlformats.org/officeDocument/2006/relationships/image" Target="../media/image10.emf"/><Relationship Id="rId18" Type="http://schemas.openxmlformats.org/officeDocument/2006/relationships/oleObject" Target="../embeddings/oleObject3.bin"/><Relationship Id="rId3" Type="http://schemas.openxmlformats.org/officeDocument/2006/relationships/image" Target="../media/image4.png"/><Relationship Id="rId7" Type="http://schemas.openxmlformats.org/officeDocument/2006/relationships/oleObject" Target="../embeddings/oleObject1.bin"/><Relationship Id="rId12" Type="http://schemas.openxmlformats.org/officeDocument/2006/relationships/image" Target="../media/image9.emf"/><Relationship Id="rId17" Type="http://schemas.openxmlformats.org/officeDocument/2006/relationships/image" Target="../media/image14.emf"/><Relationship Id="rId2" Type="http://schemas.openxmlformats.org/officeDocument/2006/relationships/slideLayout" Target="../slideLayouts/slideLayout7.xml"/><Relationship Id="rId16" Type="http://schemas.openxmlformats.org/officeDocument/2006/relationships/image" Target="../media/image13.emf"/><Relationship Id="rId1" Type="http://schemas.openxmlformats.org/officeDocument/2006/relationships/vmlDrawing" Target="../drawings/vmlDrawing1.vml"/><Relationship Id="rId6" Type="http://schemas.openxmlformats.org/officeDocument/2006/relationships/image" Target="../media/image7.emf"/><Relationship Id="rId11" Type="http://schemas.openxmlformats.org/officeDocument/2006/relationships/image" Target="../media/image8.emf"/><Relationship Id="rId5" Type="http://schemas.openxmlformats.org/officeDocument/2006/relationships/image" Target="../media/image6.png"/><Relationship Id="rId15" Type="http://schemas.openxmlformats.org/officeDocument/2006/relationships/image" Target="../media/image12.emf"/><Relationship Id="rId10" Type="http://schemas.openxmlformats.org/officeDocument/2006/relationships/image" Target="../media/image2.wmf"/><Relationship Id="rId19" Type="http://schemas.openxmlformats.org/officeDocument/2006/relationships/image" Target="../media/image3.emf"/><Relationship Id="rId4" Type="http://schemas.openxmlformats.org/officeDocument/2006/relationships/image" Target="../media/image5.png"/><Relationship Id="rId9" Type="http://schemas.openxmlformats.org/officeDocument/2006/relationships/oleObject" Target="../embeddings/oleObject2.bin"/><Relationship Id="rId14" Type="http://schemas.openxmlformats.org/officeDocument/2006/relationships/image" Target="../media/image1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6" descr="C:\Users\ryao4\AppData\Local\Temp\linkedinlogo-500px.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126" y="448405"/>
            <a:ext cx="4508500" cy="45085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0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67468" y="860367"/>
            <a:ext cx="3983950" cy="2919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6536633" y="919691"/>
            <a:ext cx="38616828" cy="2800767"/>
          </a:xfrm>
          <a:prstGeom prst="rect">
            <a:avLst/>
          </a:prstGeom>
          <a:gradFill flip="none"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5400000" scaled="1"/>
            <a:tileRect/>
          </a:gradFill>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n-US" sz="8800" b="1" dirty="0">
                <a:solidFill>
                  <a:schemeClr val="accent3">
                    <a:lumMod val="50000"/>
                  </a:schemeClr>
                </a:solidFill>
              </a:rPr>
              <a:t> Investigation of Oxidation Reaction Products of 2-Phenylethanol</a:t>
            </a:r>
          </a:p>
          <a:p>
            <a:pPr algn="ctr"/>
            <a:r>
              <a:rPr lang="en-US" sz="8800" b="1" dirty="0">
                <a:solidFill>
                  <a:schemeClr val="accent3">
                    <a:lumMod val="50000"/>
                  </a:schemeClr>
                </a:solidFill>
              </a:rPr>
              <a:t>using Synchrotron Photoionization</a:t>
            </a:r>
            <a:endParaRPr lang="en-US" dirty="0"/>
          </a:p>
        </p:txBody>
      </p:sp>
      <p:sp>
        <p:nvSpPr>
          <p:cNvPr id="6" name="TextBox 5"/>
          <p:cNvSpPr txBox="1"/>
          <p:nvPr/>
        </p:nvSpPr>
        <p:spPr>
          <a:xfrm>
            <a:off x="5679528" y="3775751"/>
            <a:ext cx="39847343" cy="2492990"/>
          </a:xfrm>
          <a:prstGeom prst="rect">
            <a:avLst/>
          </a:prstGeom>
          <a:noFill/>
        </p:spPr>
        <p:txBody>
          <a:bodyPr wrap="square" rtlCol="0">
            <a:spAutoFit/>
          </a:bodyPr>
          <a:lstStyle/>
          <a:p>
            <a:pPr algn="ctr"/>
            <a:r>
              <a:rPr lang="en-US" sz="6500" u="sng" dirty="0" smtClean="0"/>
              <a:t>Magaly Wooten</a:t>
            </a:r>
            <a:r>
              <a:rPr lang="en-US" sz="6500" dirty="0" smtClean="0"/>
              <a:t>,</a:t>
            </a:r>
            <a:r>
              <a:rPr lang="en-US" sz="6500" baseline="30000" dirty="0" smtClean="0"/>
              <a:t>a</a:t>
            </a:r>
            <a:r>
              <a:rPr lang="en-US" sz="6500" dirty="0" smtClean="0"/>
              <a:t> Anthony Medrano,</a:t>
            </a:r>
            <a:r>
              <a:rPr lang="en-US" sz="6500" baseline="30000" dirty="0" smtClean="0"/>
              <a:t>a</a:t>
            </a:r>
            <a:r>
              <a:rPr lang="en-US" sz="6500" dirty="0" smtClean="0"/>
              <a:t> David Osborn,</a:t>
            </a:r>
            <a:r>
              <a:rPr lang="en-US" sz="6500" baseline="30000" dirty="0" smtClean="0"/>
              <a:t>b</a:t>
            </a:r>
            <a:r>
              <a:rPr lang="en-US" sz="6500" dirty="0" smtClean="0"/>
              <a:t> Craig Taatjes,</a:t>
            </a:r>
            <a:r>
              <a:rPr lang="en-US" sz="6500" baseline="30000" dirty="0" smtClean="0"/>
              <a:t>b</a:t>
            </a:r>
            <a:r>
              <a:rPr lang="en-US" sz="6500" dirty="0" smtClean="0"/>
              <a:t> and Giovanni Meloni</a:t>
            </a:r>
            <a:r>
              <a:rPr lang="en-US" sz="6500" baseline="30000" dirty="0" smtClean="0"/>
              <a:t>a*</a:t>
            </a:r>
          </a:p>
          <a:p>
            <a:pPr algn="ctr"/>
            <a:r>
              <a:rPr lang="en-US" sz="4500" baseline="30000" dirty="0" smtClean="0"/>
              <a:t>a</a:t>
            </a:r>
            <a:r>
              <a:rPr lang="en-US" sz="4500" dirty="0" smtClean="0"/>
              <a:t>Department of Chemistry, University of San Francisco, San Francisco, CA 94117</a:t>
            </a:r>
          </a:p>
          <a:p>
            <a:pPr algn="ctr"/>
            <a:r>
              <a:rPr lang="en-US" sz="4500" baseline="30000" dirty="0" smtClean="0"/>
              <a:t>b</a:t>
            </a:r>
            <a:r>
              <a:rPr lang="en-US" sz="4500" dirty="0" smtClean="0"/>
              <a:t>Combustion Research Facility, Sandia National Laboratories, Livermore, CA 94551</a:t>
            </a:r>
            <a:endParaRPr lang="en-US" sz="4500" dirty="0"/>
          </a:p>
        </p:txBody>
      </p:sp>
      <p:grpSp>
        <p:nvGrpSpPr>
          <p:cNvPr id="23" name="Group 22"/>
          <p:cNvGrpSpPr/>
          <p:nvPr/>
        </p:nvGrpSpPr>
        <p:grpSpPr>
          <a:xfrm>
            <a:off x="17373599" y="6585508"/>
            <a:ext cx="16459200" cy="1446550"/>
            <a:chOff x="1128091" y="6272440"/>
            <a:chExt cx="15773400" cy="1446550"/>
          </a:xfrm>
        </p:grpSpPr>
        <p:sp>
          <p:nvSpPr>
            <p:cNvPr id="24" name="Rectangle 23"/>
            <p:cNvSpPr/>
            <p:nvPr/>
          </p:nvSpPr>
          <p:spPr>
            <a:xfrm>
              <a:off x="1128091" y="6272440"/>
              <a:ext cx="15773400" cy="1446550"/>
            </a:xfrm>
            <a:prstGeom prst="rect">
              <a:avLst/>
            </a:prstGeom>
            <a:gradFill flip="none"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5400000" scaled="1"/>
              <a:tileRect/>
            </a:gradFill>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n-US" sz="8800" b="1" dirty="0">
                  <a:solidFill>
                    <a:schemeClr val="accent3">
                      <a:lumMod val="50000"/>
                    </a:schemeClr>
                  </a:solidFill>
                </a:rPr>
                <a:t> </a:t>
              </a:r>
              <a:endParaRPr lang="en-US" dirty="0"/>
            </a:p>
          </p:txBody>
        </p:sp>
        <p:sp>
          <p:nvSpPr>
            <p:cNvPr id="25" name="TextBox 24"/>
            <p:cNvSpPr txBox="1"/>
            <p:nvPr/>
          </p:nvSpPr>
          <p:spPr>
            <a:xfrm>
              <a:off x="1600200" y="6487883"/>
              <a:ext cx="5943600" cy="1015663"/>
            </a:xfrm>
            <a:prstGeom prst="rect">
              <a:avLst/>
            </a:prstGeom>
            <a:noFill/>
          </p:spPr>
          <p:txBody>
            <a:bodyPr wrap="square" rtlCol="0">
              <a:spAutoFit/>
            </a:bodyPr>
            <a:lstStyle/>
            <a:p>
              <a:r>
                <a:rPr lang="en-US" sz="6000" b="1" dirty="0" smtClean="0">
                  <a:solidFill>
                    <a:schemeClr val="accent3">
                      <a:lumMod val="50000"/>
                    </a:schemeClr>
                  </a:solidFill>
                </a:rPr>
                <a:t>Results</a:t>
              </a:r>
              <a:endParaRPr lang="en-US" sz="6000" b="1" dirty="0">
                <a:solidFill>
                  <a:schemeClr val="accent3">
                    <a:lumMod val="50000"/>
                  </a:schemeClr>
                </a:solidFill>
              </a:endParaRPr>
            </a:p>
          </p:txBody>
        </p:sp>
      </p:grpSp>
      <p:grpSp>
        <p:nvGrpSpPr>
          <p:cNvPr id="29" name="Group 28"/>
          <p:cNvGrpSpPr/>
          <p:nvPr/>
        </p:nvGrpSpPr>
        <p:grpSpPr>
          <a:xfrm>
            <a:off x="583803" y="6600188"/>
            <a:ext cx="16055938" cy="1431870"/>
            <a:chOff x="1128091" y="6272440"/>
            <a:chExt cx="15773400" cy="1446550"/>
          </a:xfrm>
        </p:grpSpPr>
        <p:sp>
          <p:nvSpPr>
            <p:cNvPr id="30" name="Rectangle 29"/>
            <p:cNvSpPr/>
            <p:nvPr/>
          </p:nvSpPr>
          <p:spPr>
            <a:xfrm>
              <a:off x="1128091" y="6272440"/>
              <a:ext cx="15773400" cy="1446550"/>
            </a:xfrm>
            <a:prstGeom prst="rect">
              <a:avLst/>
            </a:prstGeom>
            <a:gradFill flip="none"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5400000" scaled="1"/>
              <a:tileRect/>
            </a:gradFill>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n-US" sz="8800" b="1" dirty="0">
                  <a:solidFill>
                    <a:schemeClr val="accent3">
                      <a:lumMod val="50000"/>
                    </a:schemeClr>
                  </a:solidFill>
                </a:rPr>
                <a:t> </a:t>
              </a:r>
              <a:endParaRPr lang="en-US" dirty="0"/>
            </a:p>
          </p:txBody>
        </p:sp>
        <p:sp>
          <p:nvSpPr>
            <p:cNvPr id="31" name="TextBox 30"/>
            <p:cNvSpPr txBox="1"/>
            <p:nvPr/>
          </p:nvSpPr>
          <p:spPr>
            <a:xfrm>
              <a:off x="1600200" y="6487883"/>
              <a:ext cx="5943600" cy="1015663"/>
            </a:xfrm>
            <a:prstGeom prst="rect">
              <a:avLst/>
            </a:prstGeom>
            <a:noFill/>
          </p:spPr>
          <p:txBody>
            <a:bodyPr wrap="square" rtlCol="0">
              <a:spAutoFit/>
            </a:bodyPr>
            <a:lstStyle/>
            <a:p>
              <a:r>
                <a:rPr lang="en-US" sz="6000" b="1" dirty="0" smtClean="0">
                  <a:solidFill>
                    <a:schemeClr val="accent3">
                      <a:lumMod val="50000"/>
                    </a:schemeClr>
                  </a:solidFill>
                </a:rPr>
                <a:t>Abstract</a:t>
              </a:r>
              <a:endParaRPr lang="en-US" sz="6000" b="1" dirty="0">
                <a:solidFill>
                  <a:schemeClr val="accent3">
                    <a:lumMod val="50000"/>
                  </a:schemeClr>
                </a:solidFill>
              </a:endParaRPr>
            </a:p>
          </p:txBody>
        </p:sp>
      </p:grpSp>
      <p:sp>
        <p:nvSpPr>
          <p:cNvPr id="32" name="TextBox 31"/>
          <p:cNvSpPr txBox="1"/>
          <p:nvPr/>
        </p:nvSpPr>
        <p:spPr>
          <a:xfrm>
            <a:off x="709415" y="8198346"/>
            <a:ext cx="15725102" cy="3231654"/>
          </a:xfrm>
          <a:prstGeom prst="rect">
            <a:avLst/>
          </a:prstGeom>
          <a:noFill/>
          <a:ln>
            <a:noFill/>
          </a:ln>
        </p:spPr>
        <p:txBody>
          <a:bodyPr wrap="square" rtlCol="0">
            <a:spAutoFit/>
          </a:bodyPr>
          <a:lstStyle/>
          <a:p>
            <a:pPr algn="just"/>
            <a:r>
              <a:rPr lang="en-US" sz="3400" dirty="0" smtClean="0"/>
              <a:t>         Photolytically </a:t>
            </a:r>
            <a:r>
              <a:rPr lang="en-US" sz="3400" dirty="0"/>
              <a:t>Cl-initiated oxidation reaction of 2-phenylethanol (2-PE) was carried out at the Advanced Light Source (ALS) in the Lawrence Berkeley National Laboratory. Using the multiplex photoionization mass spectrometer, coupled with the tunable vacuum ultraviolet radiation of the ALS, data were collected at low pressure (4 – 6 Torr) and temperature (298 – 550 K) regimes. Data analysis was performed via characterization of the reaction species photoionization spectra and kinetic traces.</a:t>
            </a:r>
          </a:p>
        </p:txBody>
      </p:sp>
      <p:sp>
        <p:nvSpPr>
          <p:cNvPr id="37" name="Round Same Side Corner Rectangle 36"/>
          <p:cNvSpPr/>
          <p:nvPr/>
        </p:nvSpPr>
        <p:spPr>
          <a:xfrm rot="10800000">
            <a:off x="583803" y="8032058"/>
            <a:ext cx="16055938" cy="3790554"/>
          </a:xfrm>
          <a:prstGeom prst="round2Same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0" name="Picture 3"/>
          <p:cNvPicPr>
            <a:picLocks noChangeAspect="1" noChangeArrowheads="1"/>
          </p:cNvPicPr>
          <p:nvPr/>
        </p:nvPicPr>
        <p:blipFill rotWithShape="1">
          <a:blip r:embed="rId5">
            <a:extLst>
              <a:ext uri="{28A0092B-C50C-407E-A947-70E740481C1C}">
                <a14:useLocalDpi xmlns:a14="http://schemas.microsoft.com/office/drawing/2010/main" val="0"/>
              </a:ext>
            </a:extLst>
          </a:blip>
          <a:srcRect l="5651" t="4086" r="872" b="3050"/>
          <a:stretch/>
        </p:blipFill>
        <p:spPr bwMode="auto">
          <a:xfrm>
            <a:off x="4114800" y="26173029"/>
            <a:ext cx="9144000" cy="5134194"/>
          </a:xfrm>
          <a:prstGeom prst="rect">
            <a:avLst/>
          </a:prstGeom>
          <a:solidFill>
            <a:schemeClr val="accent3">
              <a:lumMod val="75000"/>
            </a:schemeClr>
          </a:solidFill>
          <a:ln>
            <a:headEnd/>
            <a:tailEnd/>
          </a:ln>
          <a:extLst/>
        </p:spPr>
        <p:style>
          <a:lnRef idx="2">
            <a:schemeClr val="accent3">
              <a:shade val="50000"/>
            </a:schemeClr>
          </a:lnRef>
          <a:fillRef idx="1">
            <a:schemeClr val="accent3"/>
          </a:fillRef>
          <a:effectRef idx="0">
            <a:schemeClr val="accent3"/>
          </a:effectRef>
          <a:fontRef idx="minor">
            <a:schemeClr val="lt1"/>
          </a:fontRef>
        </p:style>
      </p:pic>
      <p:sp>
        <p:nvSpPr>
          <p:cNvPr id="41" name="TextBox 40"/>
          <p:cNvSpPr txBox="1"/>
          <p:nvPr/>
        </p:nvSpPr>
        <p:spPr>
          <a:xfrm>
            <a:off x="2537254" y="31461888"/>
            <a:ext cx="12299091" cy="1015663"/>
          </a:xfrm>
          <a:prstGeom prst="rect">
            <a:avLst/>
          </a:prstGeom>
          <a:solidFill>
            <a:schemeClr val="accent3">
              <a:lumMod val="20000"/>
              <a:lumOff val="80000"/>
            </a:schemeClr>
          </a:solidFill>
          <a:ln>
            <a:solidFill>
              <a:schemeClr val="accent3">
                <a:lumMod val="50000"/>
              </a:schemeClr>
            </a:solidFill>
          </a:ln>
        </p:spPr>
        <p:txBody>
          <a:bodyPr wrap="square" rtlCol="0">
            <a:spAutoFit/>
          </a:bodyPr>
          <a:lstStyle/>
          <a:p>
            <a:pPr algn="just"/>
            <a:r>
              <a:rPr lang="en-US" sz="2900" b="1" dirty="0"/>
              <a:t>Figure </a:t>
            </a:r>
            <a:r>
              <a:rPr lang="en-US" sz="2900" b="1" dirty="0" smtClean="0"/>
              <a:t>1. </a:t>
            </a:r>
            <a:r>
              <a:rPr lang="en-US" sz="2900" dirty="0" smtClean="0"/>
              <a:t>Schematic depiction of reactor tube that combines tunable synchrotron radiation with time-of-flight mass detection. </a:t>
            </a:r>
            <a:endParaRPr lang="en-US" sz="2900" dirty="0"/>
          </a:p>
        </p:txBody>
      </p:sp>
      <p:grpSp>
        <p:nvGrpSpPr>
          <p:cNvPr id="57" name="Group 56"/>
          <p:cNvGrpSpPr/>
          <p:nvPr/>
        </p:nvGrpSpPr>
        <p:grpSpPr>
          <a:xfrm>
            <a:off x="34549225" y="28510653"/>
            <a:ext cx="15971373" cy="4072510"/>
            <a:chOff x="17247703" y="22641027"/>
            <a:chExt cx="15773400" cy="5463035"/>
          </a:xfrm>
        </p:grpSpPr>
        <p:grpSp>
          <p:nvGrpSpPr>
            <p:cNvPr id="45" name="Group 44"/>
            <p:cNvGrpSpPr/>
            <p:nvPr/>
          </p:nvGrpSpPr>
          <p:grpSpPr>
            <a:xfrm>
              <a:off x="17247703" y="22641027"/>
              <a:ext cx="15773400" cy="1446550"/>
              <a:chOff x="1128091" y="6272440"/>
              <a:chExt cx="15773400" cy="1446550"/>
            </a:xfrm>
          </p:grpSpPr>
          <p:sp>
            <p:nvSpPr>
              <p:cNvPr id="48" name="Rectangle 47"/>
              <p:cNvSpPr/>
              <p:nvPr/>
            </p:nvSpPr>
            <p:spPr>
              <a:xfrm>
                <a:off x="1128091" y="6272440"/>
                <a:ext cx="15773400" cy="1446550"/>
              </a:xfrm>
              <a:prstGeom prst="rect">
                <a:avLst/>
              </a:prstGeom>
              <a:gradFill flip="none"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5400000" scaled="1"/>
                <a:tileRect/>
              </a:gradFill>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n-US" sz="8800" b="1" dirty="0">
                    <a:solidFill>
                      <a:schemeClr val="accent3">
                        <a:lumMod val="50000"/>
                      </a:schemeClr>
                    </a:solidFill>
                  </a:rPr>
                  <a:t> </a:t>
                </a:r>
                <a:endParaRPr lang="en-US" dirty="0"/>
              </a:p>
            </p:txBody>
          </p:sp>
          <p:sp>
            <p:nvSpPr>
              <p:cNvPr id="49" name="TextBox 48"/>
              <p:cNvSpPr txBox="1"/>
              <p:nvPr/>
            </p:nvSpPr>
            <p:spPr>
              <a:xfrm>
                <a:off x="1600199" y="6487883"/>
                <a:ext cx="6614491" cy="1015663"/>
              </a:xfrm>
              <a:prstGeom prst="rect">
                <a:avLst/>
              </a:prstGeom>
              <a:noFill/>
            </p:spPr>
            <p:txBody>
              <a:bodyPr wrap="square" rtlCol="0">
                <a:spAutoFit/>
              </a:bodyPr>
              <a:lstStyle/>
              <a:p>
                <a:r>
                  <a:rPr lang="en-US" sz="6000" b="1" dirty="0" smtClean="0">
                    <a:solidFill>
                      <a:schemeClr val="accent3">
                        <a:lumMod val="50000"/>
                      </a:schemeClr>
                    </a:solidFill>
                  </a:rPr>
                  <a:t>Acknowledgments</a:t>
                </a:r>
              </a:p>
            </p:txBody>
          </p:sp>
        </p:grpSp>
        <p:sp>
          <p:nvSpPr>
            <p:cNvPr id="46" name="TextBox 45"/>
            <p:cNvSpPr txBox="1"/>
            <p:nvPr/>
          </p:nvSpPr>
          <p:spPr>
            <a:xfrm>
              <a:off x="17602936" y="23840411"/>
              <a:ext cx="15191961" cy="3046988"/>
            </a:xfrm>
            <a:prstGeom prst="rect">
              <a:avLst/>
            </a:prstGeom>
            <a:noFill/>
            <a:ln>
              <a:noFill/>
            </a:ln>
          </p:spPr>
          <p:txBody>
            <a:bodyPr wrap="square" rtlCol="0">
              <a:spAutoFit/>
            </a:bodyPr>
            <a:lstStyle/>
            <a:p>
              <a:pPr algn="just"/>
              <a:r>
                <a:rPr lang="en-US" sz="2400" dirty="0" smtClean="0"/>
                <a:t>        </a:t>
              </a:r>
            </a:p>
            <a:p>
              <a:pPr algn="just"/>
              <a:r>
                <a:rPr lang="en-US" sz="2400" dirty="0" smtClean="0"/>
                <a:t>This work is supported by American Chemical Society – Petroleum Research Fund Grant # 51170 UNI6, the University of San Francisco via the Faculty Development Fund, and the Division of Chemical Sciences, Geosciences, and Biosciences, the Office of Basic Energy Sciences, the U.S. Department of Energy. Sandia National Laboratories is a multi-program laboratory operated by Sandia Corporation, a Lockheed Martin Company, for the National Nuclear Security Administration under contract DE-AC04-94-AL85000. The Advanced Light Source is supported by the Director, Office of Science, Office of Basic Energy Sciences, of the U.S. Department of Energy under Contract No. DE-AC02-05CH11231 at Lawrence Berkeley National Laboratory.</a:t>
              </a:r>
              <a:endParaRPr lang="en-US" sz="2400" dirty="0"/>
            </a:p>
          </p:txBody>
        </p:sp>
        <p:sp>
          <p:nvSpPr>
            <p:cNvPr id="47" name="Round Same Side Corner Rectangle 46"/>
            <p:cNvSpPr/>
            <p:nvPr/>
          </p:nvSpPr>
          <p:spPr>
            <a:xfrm rot="10800000">
              <a:off x="17247703" y="24087576"/>
              <a:ext cx="15773400" cy="4016486"/>
            </a:xfrm>
            <a:prstGeom prst="round2Same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2" name="Group 51"/>
          <p:cNvGrpSpPr/>
          <p:nvPr/>
        </p:nvGrpSpPr>
        <p:grpSpPr>
          <a:xfrm>
            <a:off x="34495021" y="6585508"/>
            <a:ext cx="16025578" cy="1496030"/>
            <a:chOff x="1128091" y="6272440"/>
            <a:chExt cx="15773400" cy="1446550"/>
          </a:xfrm>
        </p:grpSpPr>
        <p:sp>
          <p:nvSpPr>
            <p:cNvPr id="55" name="Rectangle 54"/>
            <p:cNvSpPr/>
            <p:nvPr/>
          </p:nvSpPr>
          <p:spPr>
            <a:xfrm>
              <a:off x="1128091" y="6272440"/>
              <a:ext cx="15773400" cy="1446550"/>
            </a:xfrm>
            <a:prstGeom prst="rect">
              <a:avLst/>
            </a:prstGeom>
            <a:gradFill flip="none"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5400000" scaled="1"/>
              <a:tileRect/>
            </a:gradFill>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n-US" sz="8800" b="1" dirty="0">
                  <a:solidFill>
                    <a:schemeClr val="accent3">
                      <a:lumMod val="50000"/>
                    </a:schemeClr>
                  </a:solidFill>
                </a:rPr>
                <a:t> </a:t>
              </a:r>
              <a:endParaRPr lang="en-US" dirty="0"/>
            </a:p>
          </p:txBody>
        </p:sp>
        <p:sp>
          <p:nvSpPr>
            <p:cNvPr id="56" name="TextBox 55"/>
            <p:cNvSpPr txBox="1"/>
            <p:nvPr/>
          </p:nvSpPr>
          <p:spPr>
            <a:xfrm>
              <a:off x="1600200" y="6487883"/>
              <a:ext cx="5943600" cy="1015663"/>
            </a:xfrm>
            <a:prstGeom prst="rect">
              <a:avLst/>
            </a:prstGeom>
            <a:noFill/>
          </p:spPr>
          <p:txBody>
            <a:bodyPr wrap="square" rtlCol="0">
              <a:spAutoFit/>
            </a:bodyPr>
            <a:lstStyle/>
            <a:p>
              <a:r>
                <a:rPr lang="en-US" sz="6000" b="1" dirty="0">
                  <a:solidFill>
                    <a:schemeClr val="accent3">
                      <a:lumMod val="50000"/>
                    </a:schemeClr>
                  </a:solidFill>
                </a:rPr>
                <a:t>C</a:t>
              </a:r>
              <a:r>
                <a:rPr lang="en-US" sz="6000" b="1" dirty="0" smtClean="0">
                  <a:solidFill>
                    <a:schemeClr val="accent3">
                      <a:lumMod val="50000"/>
                    </a:schemeClr>
                  </a:solidFill>
                </a:rPr>
                <a:t>onclusion</a:t>
              </a:r>
            </a:p>
          </p:txBody>
        </p:sp>
      </p:grpSp>
      <p:sp>
        <p:nvSpPr>
          <p:cNvPr id="53" name="TextBox 52"/>
          <p:cNvSpPr txBox="1"/>
          <p:nvPr/>
        </p:nvSpPr>
        <p:spPr>
          <a:xfrm>
            <a:off x="35121920" y="14365605"/>
            <a:ext cx="15191961" cy="6894195"/>
          </a:xfrm>
          <a:prstGeom prst="rect">
            <a:avLst/>
          </a:prstGeom>
          <a:noFill/>
          <a:ln>
            <a:noFill/>
          </a:ln>
        </p:spPr>
        <p:txBody>
          <a:bodyPr wrap="square" rtlCol="0">
            <a:spAutoFit/>
          </a:bodyPr>
          <a:lstStyle/>
          <a:p>
            <a:pPr algn="just"/>
            <a:r>
              <a:rPr lang="en-US" sz="3400" dirty="0" smtClean="0"/>
              <a:t>        </a:t>
            </a:r>
            <a:r>
              <a:rPr lang="en-US" sz="3400" dirty="0"/>
              <a:t>Quantification of products was performed using temporal resolved plots and absolute photoionization spectra. Branching fractions and ratios were </a:t>
            </a:r>
            <a:r>
              <a:rPr lang="en-US" sz="3400" dirty="0" smtClean="0"/>
              <a:t>calculated for both T. </a:t>
            </a:r>
            <a:r>
              <a:rPr lang="en-US" sz="3400" dirty="0"/>
              <a:t>Results can be seen in Fig. 2 and Fig. 3. At RT formaldehyde, acetaldehyde, toluene, and </a:t>
            </a:r>
            <a:r>
              <a:rPr lang="en-US" sz="3400" dirty="0" smtClean="0"/>
              <a:t>phenylacetaldehyde</a:t>
            </a:r>
            <a:r>
              <a:rPr lang="en-US" sz="3400" dirty="0"/>
              <a:t> </a:t>
            </a:r>
            <a:r>
              <a:rPr lang="en-US" sz="3400" dirty="0" smtClean="0"/>
              <a:t>are </a:t>
            </a:r>
            <a:r>
              <a:rPr lang="en-US" sz="3400" dirty="0"/>
              <a:t>determined as the main </a:t>
            </a:r>
            <a:r>
              <a:rPr lang="en-US" sz="3400" dirty="0" smtClean="0"/>
              <a:t>products, </a:t>
            </a:r>
            <a:r>
              <a:rPr lang="en-US" sz="3400" dirty="0"/>
              <a:t>with branching ratios as shown in Fig. </a:t>
            </a:r>
            <a:r>
              <a:rPr lang="en-US" sz="3400" dirty="0" smtClean="0"/>
              <a:t>2(</a:t>
            </a:r>
            <a:r>
              <a:rPr lang="en-US" sz="3400" dirty="0"/>
              <a:t>g</a:t>
            </a:r>
            <a:r>
              <a:rPr lang="en-US" sz="3400" dirty="0" smtClean="0"/>
              <a:t>). </a:t>
            </a:r>
            <a:r>
              <a:rPr lang="en-US" sz="3400" dirty="0"/>
              <a:t>The same products </a:t>
            </a:r>
            <a:r>
              <a:rPr lang="en-US" sz="3400" dirty="0" smtClean="0"/>
              <a:t>are formed at 550 </a:t>
            </a:r>
            <a:r>
              <a:rPr lang="en-US" sz="3400" dirty="0"/>
              <a:t>K, in addition to methanol, ethanol, 1,6-heptadiyne, and styrene. At 550 K, the main product (phenylacetaldehyde) shows branching fractions of 51.8% and 73.0%, with and without O</a:t>
            </a:r>
            <a:r>
              <a:rPr lang="en-US" sz="3400" baseline="-25000" dirty="0"/>
              <a:t>2</a:t>
            </a:r>
            <a:r>
              <a:rPr lang="en-US" sz="3400" dirty="0"/>
              <a:t>, </a:t>
            </a:r>
            <a:r>
              <a:rPr lang="en-US" sz="3400" dirty="0" smtClean="0"/>
              <a:t>respectively. A schematic for phenylacetaldehyde formation, the dominant product at both investigated T, is displayed on Fig. 2(i). It is proposed that 2-PE, after initial H-abstraction, reacts with O</a:t>
            </a:r>
            <a:r>
              <a:rPr lang="en-US" sz="3400" baseline="-25000" dirty="0" smtClean="0"/>
              <a:t>2</a:t>
            </a:r>
            <a:r>
              <a:rPr lang="en-US" sz="3400" dirty="0" smtClean="0"/>
              <a:t> to form a peroxy species, which isomerizes to QOOH (Waddington’s mechanism, characteristic of alcohol oxidation); </a:t>
            </a:r>
            <a:r>
              <a:rPr lang="en-US" sz="3400" dirty="0"/>
              <a:t>phenylacetaldehyde is </a:t>
            </a:r>
            <a:r>
              <a:rPr lang="en-US" sz="3400" dirty="0" smtClean="0"/>
              <a:t>then formed through the removal of the HO</a:t>
            </a:r>
            <a:r>
              <a:rPr lang="en-US" sz="3400" baseline="-25000" dirty="0" smtClean="0"/>
              <a:t>2 </a:t>
            </a:r>
            <a:r>
              <a:rPr lang="en-US" sz="3400" dirty="0" smtClean="0"/>
              <a:t>radical and formation of the C=O bond. </a:t>
            </a:r>
            <a:endParaRPr lang="en-US" sz="3400" dirty="0"/>
          </a:p>
        </p:txBody>
      </p:sp>
      <p:sp>
        <p:nvSpPr>
          <p:cNvPr id="54" name="Round Same Side Corner Rectangle 53"/>
          <p:cNvSpPr/>
          <p:nvPr/>
        </p:nvSpPr>
        <p:spPr>
          <a:xfrm rot="10800000">
            <a:off x="17388253" y="8052731"/>
            <a:ext cx="16444546" cy="24540190"/>
          </a:xfrm>
          <a:prstGeom prst="round2Same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4" name="Group 63"/>
          <p:cNvGrpSpPr/>
          <p:nvPr/>
        </p:nvGrpSpPr>
        <p:grpSpPr>
          <a:xfrm>
            <a:off x="34549225" y="22131505"/>
            <a:ext cx="15971374" cy="6167595"/>
            <a:chOff x="1262271" y="7300511"/>
            <a:chExt cx="15773400" cy="6243102"/>
          </a:xfrm>
        </p:grpSpPr>
        <p:grpSp>
          <p:nvGrpSpPr>
            <p:cNvPr id="65" name="Group 64"/>
            <p:cNvGrpSpPr/>
            <p:nvPr/>
          </p:nvGrpSpPr>
          <p:grpSpPr>
            <a:xfrm>
              <a:off x="1262271" y="7300511"/>
              <a:ext cx="15773400" cy="1446550"/>
              <a:chOff x="1128091" y="6272440"/>
              <a:chExt cx="15773400" cy="1446550"/>
            </a:xfrm>
          </p:grpSpPr>
          <p:sp>
            <p:nvSpPr>
              <p:cNvPr id="68" name="Rectangle 67"/>
              <p:cNvSpPr/>
              <p:nvPr/>
            </p:nvSpPr>
            <p:spPr>
              <a:xfrm>
                <a:off x="1128091" y="6272440"/>
                <a:ext cx="15773400" cy="1446550"/>
              </a:xfrm>
              <a:prstGeom prst="rect">
                <a:avLst/>
              </a:prstGeom>
              <a:gradFill flip="none"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5400000" scaled="1"/>
                <a:tileRect/>
              </a:gradFill>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n-US" sz="8800" b="1" dirty="0">
                    <a:solidFill>
                      <a:schemeClr val="accent3">
                        <a:lumMod val="50000"/>
                      </a:schemeClr>
                    </a:solidFill>
                  </a:rPr>
                  <a:t> </a:t>
                </a:r>
                <a:endParaRPr lang="en-US" dirty="0"/>
              </a:p>
            </p:txBody>
          </p:sp>
          <p:sp>
            <p:nvSpPr>
              <p:cNvPr id="69" name="TextBox 68"/>
              <p:cNvSpPr txBox="1"/>
              <p:nvPr/>
            </p:nvSpPr>
            <p:spPr>
              <a:xfrm>
                <a:off x="1600200" y="6487883"/>
                <a:ext cx="5943600" cy="1015663"/>
              </a:xfrm>
              <a:prstGeom prst="rect">
                <a:avLst/>
              </a:prstGeom>
              <a:noFill/>
            </p:spPr>
            <p:txBody>
              <a:bodyPr wrap="square" rtlCol="0">
                <a:spAutoFit/>
              </a:bodyPr>
              <a:lstStyle/>
              <a:p>
                <a:r>
                  <a:rPr lang="en-US" sz="6000" b="1" dirty="0" smtClean="0">
                    <a:solidFill>
                      <a:schemeClr val="accent3">
                        <a:lumMod val="50000"/>
                      </a:schemeClr>
                    </a:solidFill>
                  </a:rPr>
                  <a:t>References</a:t>
                </a:r>
              </a:p>
            </p:txBody>
          </p:sp>
        </p:grpSp>
        <p:sp>
          <p:nvSpPr>
            <p:cNvPr id="66" name="TextBox 65"/>
            <p:cNvSpPr txBox="1"/>
            <p:nvPr/>
          </p:nvSpPr>
          <p:spPr>
            <a:xfrm>
              <a:off x="1552990" y="8962503"/>
              <a:ext cx="15191961" cy="3710427"/>
            </a:xfrm>
            <a:prstGeom prst="rect">
              <a:avLst/>
            </a:prstGeom>
            <a:noFill/>
            <a:ln>
              <a:noFill/>
            </a:ln>
          </p:spPr>
          <p:txBody>
            <a:bodyPr wrap="square" rtlCol="0">
              <a:spAutoFit/>
            </a:bodyPr>
            <a:lstStyle/>
            <a:p>
              <a:pPr marL="1143000" indent="-1143000" algn="just">
                <a:buFont typeface="+mj-lt"/>
                <a:buAutoNum type="arabicPeriod"/>
              </a:pPr>
              <a:r>
                <a:rPr lang="en-US" sz="2400" dirty="0"/>
                <a:t>Atsumi, S.; Hanai, T.; Liao, J. C. </a:t>
              </a:r>
              <a:r>
                <a:rPr lang="en-US" sz="2400" i="1" dirty="0"/>
                <a:t>Nature (London, U. K.)</a:t>
              </a:r>
              <a:r>
                <a:rPr lang="en-US" sz="2400" dirty="0"/>
                <a:t> </a:t>
              </a:r>
              <a:r>
                <a:rPr lang="en-US" sz="2400" b="1" dirty="0"/>
                <a:t>2008</a:t>
              </a:r>
              <a:r>
                <a:rPr lang="en-US" sz="2400" dirty="0"/>
                <a:t>, </a:t>
              </a:r>
              <a:r>
                <a:rPr lang="en-US" sz="2400" i="1" dirty="0"/>
                <a:t>451</a:t>
              </a:r>
              <a:r>
                <a:rPr lang="en-US" sz="2400" dirty="0"/>
                <a:t>, 86.</a:t>
              </a:r>
            </a:p>
            <a:p>
              <a:pPr marL="1143000" indent="-1143000" algn="just">
                <a:buFont typeface="+mj-lt"/>
                <a:buAutoNum type="arabicPeriod"/>
              </a:pPr>
              <a:r>
                <a:rPr lang="de-DE" sz="2400" dirty="0"/>
                <a:t>Etschmann, M. M. W.; Bluemke, W.; Sell, D.; Schrader, J. </a:t>
              </a:r>
              <a:r>
                <a:rPr lang="de-DE" sz="2400" i="1" dirty="0"/>
                <a:t>Appl. Microbiol. Biotechnol.</a:t>
              </a:r>
              <a:r>
                <a:rPr lang="de-DE" sz="2400" dirty="0"/>
                <a:t> </a:t>
              </a:r>
              <a:r>
                <a:rPr lang="de-DE" sz="2400" b="1" dirty="0"/>
                <a:t>2002</a:t>
              </a:r>
              <a:r>
                <a:rPr lang="de-DE" sz="2400" dirty="0"/>
                <a:t>, </a:t>
              </a:r>
              <a:r>
                <a:rPr lang="de-DE" sz="2400" i="1" dirty="0"/>
                <a:t>59</a:t>
              </a:r>
              <a:r>
                <a:rPr lang="de-DE" sz="2400" dirty="0"/>
                <a:t>, 1.</a:t>
              </a:r>
            </a:p>
            <a:p>
              <a:pPr marL="1143000" indent="-1143000" algn="just">
                <a:buFont typeface="+mj-lt"/>
                <a:buAutoNum type="arabicPeriod"/>
              </a:pPr>
              <a:r>
                <a:rPr lang="en-US" sz="2400" dirty="0"/>
                <a:t>Fahlbusch, Karl-Georg; Hammerschmidt, Franz-Josef; Panten, Johannes; Pickenhagen, Wilhelm; Schatkowski, Dietmar; Bauer, Kurt; Garbe, Dorothea;  Surburg, Horst. </a:t>
              </a:r>
              <a:r>
                <a:rPr lang="en-US" sz="2400" i="1" dirty="0"/>
                <a:t>Ullmann's Ency. of Ind. Chem.</a:t>
              </a:r>
              <a:r>
                <a:rPr lang="en-US" sz="2400" dirty="0"/>
                <a:t> </a:t>
              </a:r>
              <a:r>
                <a:rPr lang="en-US" sz="2400" b="1" dirty="0"/>
                <a:t>2003.</a:t>
              </a:r>
            </a:p>
            <a:p>
              <a:pPr marL="1143000" indent="-1143000" algn="just">
                <a:buFont typeface="+mj-lt"/>
                <a:buAutoNum type="arabicPeriod"/>
              </a:pPr>
              <a:r>
                <a:rPr lang="de-DE" sz="2400" dirty="0"/>
                <a:t>Chen, H.; Chen, W.-q.; Zhang, J.-f. </a:t>
              </a:r>
              <a:r>
                <a:rPr lang="de-DE" sz="2400" i="1" dirty="0"/>
                <a:t>Guocheng Gongcheng Xuebao</a:t>
              </a:r>
              <a:r>
                <a:rPr lang="de-DE" sz="2400" dirty="0"/>
                <a:t> </a:t>
              </a:r>
              <a:r>
                <a:rPr lang="de-DE" sz="2400" b="1" dirty="0"/>
                <a:t>2011</a:t>
              </a:r>
              <a:r>
                <a:rPr lang="de-DE" sz="2400" dirty="0"/>
                <a:t>, </a:t>
              </a:r>
              <a:r>
                <a:rPr lang="de-DE" sz="2400" i="1" dirty="0"/>
                <a:t>11</a:t>
              </a:r>
              <a:r>
                <a:rPr lang="de-DE" sz="2400" dirty="0"/>
                <a:t>, 782.</a:t>
              </a:r>
            </a:p>
            <a:p>
              <a:pPr marL="1143000" indent="-1143000" algn="just">
                <a:buFont typeface="+mj-lt"/>
                <a:buAutoNum type="arabicPeriod"/>
              </a:pPr>
              <a:r>
                <a:rPr lang="en-US" sz="2400" dirty="0"/>
                <a:t>Costa, M. A.; Marques, J. V.; Dalisay, D. S.; Herman, B.; Bedgar, D. L.; Davin, L. B.; Lewis, N. G. </a:t>
              </a:r>
              <a:r>
                <a:rPr lang="en-US" sz="2400" i="1" dirty="0"/>
                <a:t>PLoS One</a:t>
              </a:r>
              <a:r>
                <a:rPr lang="en-US" sz="2400" dirty="0"/>
                <a:t> </a:t>
              </a:r>
              <a:r>
                <a:rPr lang="en-US" sz="2400" b="1" dirty="0"/>
                <a:t>2013</a:t>
              </a:r>
              <a:r>
                <a:rPr lang="en-US" sz="2400" dirty="0"/>
                <a:t>, </a:t>
              </a:r>
              <a:r>
                <a:rPr lang="en-US" sz="2400" i="1" dirty="0"/>
                <a:t>8</a:t>
              </a:r>
              <a:r>
                <a:rPr lang="en-US" sz="2400" dirty="0"/>
                <a:t>, e83169/1.</a:t>
              </a:r>
            </a:p>
            <a:p>
              <a:pPr marL="1143000" indent="-1143000" algn="just">
                <a:buFont typeface="+mj-lt"/>
                <a:buAutoNum type="arabicPeriod"/>
              </a:pPr>
              <a:r>
                <a:rPr lang="en-US" sz="2400" dirty="0"/>
                <a:t>Eshkol, N.; M. Sendovski M. Bahalul T. Katz-Ezov Y. Kashi &amp; A. Fishman. </a:t>
              </a:r>
              <a:r>
                <a:rPr lang="en-US" sz="2400" i="1" dirty="0"/>
                <a:t>J. Applied Microbiology</a:t>
              </a:r>
              <a:r>
                <a:rPr lang="en-US" sz="2400" dirty="0"/>
                <a:t> </a:t>
              </a:r>
              <a:r>
                <a:rPr lang="en-US" sz="2400" b="1" dirty="0"/>
                <a:t>2009,</a:t>
              </a:r>
              <a:r>
                <a:rPr lang="en-US" sz="2400" dirty="0"/>
                <a:t> 2, 534–542.</a:t>
              </a:r>
              <a:endParaRPr lang="en-US" sz="2400" i="1" dirty="0"/>
            </a:p>
            <a:p>
              <a:pPr marL="1143000" indent="-1143000" algn="just">
                <a:buFont typeface="+mj-lt"/>
                <a:buAutoNum type="arabicPeriod"/>
              </a:pPr>
              <a:r>
                <a:rPr lang="en-US" sz="2400" dirty="0" smtClean="0"/>
                <a:t>Czekner, J.; Taatjes, C. A.; Osborn, D.L.; Meloni, G. </a:t>
              </a:r>
              <a:r>
                <a:rPr lang="en-US" sz="2400" i="1" dirty="0" smtClean="0"/>
                <a:t>Int. J. Mass Spectrom.</a:t>
              </a:r>
              <a:r>
                <a:rPr lang="en-US" sz="2400" dirty="0" smtClean="0"/>
                <a:t> </a:t>
              </a:r>
              <a:r>
                <a:rPr lang="en-US" sz="2400" b="1" dirty="0" smtClean="0"/>
                <a:t>2013,</a:t>
              </a:r>
              <a:r>
                <a:rPr lang="en-US" sz="2400" dirty="0" smtClean="0"/>
                <a:t> 348, 39.</a:t>
              </a:r>
              <a:endParaRPr lang="en-US" sz="2400" dirty="0"/>
            </a:p>
            <a:p>
              <a:pPr marL="1143000" indent="-1143000" algn="just">
                <a:buFont typeface="+mj-lt"/>
                <a:buAutoNum type="arabicPeriod"/>
              </a:pPr>
              <a:r>
                <a:rPr lang="en-US" sz="2400" dirty="0"/>
                <a:t>Cool, T. A.; McIlroy, A.; Qi, F.; Westmoreland, P. R.; Poisson, L.; Peterka, D. S.; Ahmed, M. </a:t>
              </a:r>
              <a:r>
                <a:rPr lang="en-US" sz="2400" i="1" dirty="0"/>
                <a:t>Rev. Sci. Instrum.</a:t>
              </a:r>
              <a:r>
                <a:rPr lang="en-US" sz="2400" dirty="0"/>
                <a:t> </a:t>
              </a:r>
              <a:r>
                <a:rPr lang="en-US" sz="2400" b="1" dirty="0"/>
                <a:t>2005</a:t>
              </a:r>
              <a:r>
                <a:rPr lang="en-US" sz="2400" dirty="0"/>
                <a:t>, </a:t>
              </a:r>
              <a:r>
                <a:rPr lang="en-US" sz="2400" i="1" dirty="0"/>
                <a:t>76</a:t>
              </a:r>
              <a:r>
                <a:rPr lang="en-US" sz="2400" dirty="0"/>
                <a:t>, 094102/1</a:t>
              </a:r>
              <a:r>
                <a:rPr lang="en-US" sz="2400" dirty="0" smtClean="0"/>
                <a:t>.</a:t>
              </a:r>
              <a:endParaRPr lang="en-US" sz="2400" i="1" dirty="0"/>
            </a:p>
          </p:txBody>
        </p:sp>
        <p:sp>
          <p:nvSpPr>
            <p:cNvPr id="67" name="Round Same Side Corner Rectangle 66"/>
            <p:cNvSpPr/>
            <p:nvPr/>
          </p:nvSpPr>
          <p:spPr>
            <a:xfrm rot="10800000">
              <a:off x="1262271" y="8747059"/>
              <a:ext cx="15773400" cy="4796554"/>
            </a:xfrm>
            <a:prstGeom prst="round2Same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3" name="Picture 42"/>
          <p:cNvPicPr>
            <a:picLocks noChangeAspect="1"/>
          </p:cNvPicPr>
          <p:nvPr/>
        </p:nvPicPr>
        <p:blipFill>
          <a:blip r:embed="rId6"/>
          <a:stretch>
            <a:fillRect/>
          </a:stretch>
        </p:blipFill>
        <p:spPr>
          <a:xfrm>
            <a:off x="17612438" y="8510197"/>
            <a:ext cx="8283757" cy="4318539"/>
          </a:xfrm>
          <a:prstGeom prst="rect">
            <a:avLst/>
          </a:prstGeom>
          <a:noFill/>
        </p:spPr>
      </p:pic>
      <p:grpSp>
        <p:nvGrpSpPr>
          <p:cNvPr id="82" name="Group 81"/>
          <p:cNvGrpSpPr/>
          <p:nvPr/>
        </p:nvGrpSpPr>
        <p:grpSpPr>
          <a:xfrm>
            <a:off x="583803" y="12009386"/>
            <a:ext cx="16055939" cy="1332591"/>
            <a:chOff x="1128091" y="6272440"/>
            <a:chExt cx="15773400" cy="1446550"/>
          </a:xfrm>
        </p:grpSpPr>
        <p:sp>
          <p:nvSpPr>
            <p:cNvPr id="85" name="Rectangle 84"/>
            <p:cNvSpPr/>
            <p:nvPr/>
          </p:nvSpPr>
          <p:spPr>
            <a:xfrm>
              <a:off x="1128091" y="6272440"/>
              <a:ext cx="15773400" cy="1446550"/>
            </a:xfrm>
            <a:prstGeom prst="rect">
              <a:avLst/>
            </a:prstGeom>
            <a:gradFill flip="none"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5400000" scaled="1"/>
              <a:tileRect/>
            </a:gradFill>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n-US" sz="8800" b="1" dirty="0">
                  <a:solidFill>
                    <a:schemeClr val="accent3">
                      <a:lumMod val="50000"/>
                    </a:schemeClr>
                  </a:solidFill>
                </a:rPr>
                <a:t> </a:t>
              </a:r>
              <a:endParaRPr lang="en-US" dirty="0"/>
            </a:p>
          </p:txBody>
        </p:sp>
        <p:sp>
          <p:nvSpPr>
            <p:cNvPr id="86" name="TextBox 85"/>
            <p:cNvSpPr txBox="1"/>
            <p:nvPr/>
          </p:nvSpPr>
          <p:spPr>
            <a:xfrm>
              <a:off x="1607939" y="6487883"/>
              <a:ext cx="5943600" cy="1015663"/>
            </a:xfrm>
            <a:prstGeom prst="rect">
              <a:avLst/>
            </a:prstGeom>
            <a:noFill/>
          </p:spPr>
          <p:txBody>
            <a:bodyPr wrap="square" rtlCol="0">
              <a:spAutoFit/>
            </a:bodyPr>
            <a:lstStyle/>
            <a:p>
              <a:r>
                <a:rPr lang="en-US" sz="6000" b="1" dirty="0" smtClean="0">
                  <a:solidFill>
                    <a:schemeClr val="accent3">
                      <a:lumMod val="50000"/>
                    </a:schemeClr>
                  </a:solidFill>
                </a:rPr>
                <a:t>Introduction</a:t>
              </a:r>
              <a:endParaRPr lang="en-US" sz="6000" b="1" dirty="0">
                <a:solidFill>
                  <a:schemeClr val="accent3">
                    <a:lumMod val="50000"/>
                  </a:schemeClr>
                </a:solidFill>
              </a:endParaRPr>
            </a:p>
          </p:txBody>
        </p:sp>
      </p:grpSp>
      <p:sp>
        <p:nvSpPr>
          <p:cNvPr id="83" name="TextBox 82"/>
          <p:cNvSpPr txBox="1"/>
          <p:nvPr/>
        </p:nvSpPr>
        <p:spPr>
          <a:xfrm>
            <a:off x="709414" y="13317155"/>
            <a:ext cx="15713193" cy="4278094"/>
          </a:xfrm>
          <a:prstGeom prst="rect">
            <a:avLst/>
          </a:prstGeom>
          <a:noFill/>
          <a:ln>
            <a:noFill/>
          </a:ln>
        </p:spPr>
        <p:txBody>
          <a:bodyPr wrap="square" rtlCol="0">
            <a:spAutoFit/>
          </a:bodyPr>
          <a:lstStyle/>
          <a:p>
            <a:pPr algn="just"/>
            <a:r>
              <a:rPr lang="en-US" sz="3400" dirty="0" smtClean="0"/>
              <a:t>         Due </a:t>
            </a:r>
            <a:r>
              <a:rPr lang="en-US" sz="3400" dirty="0"/>
              <a:t>to </a:t>
            </a:r>
            <a:r>
              <a:rPr lang="en-US" sz="3400" dirty="0" smtClean="0"/>
              <a:t>its </a:t>
            </a:r>
            <a:r>
              <a:rPr lang="en-US" sz="3400" dirty="0"/>
              <a:t>high energy density, low volatility, and low hygroscopicity, 2-phenylethanol (2-PE) is a promising biofuel candidate.</a:t>
            </a:r>
            <a:r>
              <a:rPr lang="en-US" sz="3400" baseline="30000" dirty="0"/>
              <a:t>1</a:t>
            </a:r>
            <a:r>
              <a:rPr lang="en-US" sz="3400" dirty="0"/>
              <a:t> 2-PE occurs naturally in the essential oils of various plans and flowers.</a:t>
            </a:r>
            <a:r>
              <a:rPr lang="en-US" sz="3400" baseline="30000" dirty="0"/>
              <a:t>2</a:t>
            </a:r>
            <a:r>
              <a:rPr lang="en-US" sz="3400" dirty="0"/>
              <a:t> It is traditionally synthesized from benzene and ethylene oxide through Friedel–Crafts alkylation reaction.</a:t>
            </a:r>
            <a:r>
              <a:rPr lang="en-US" sz="3400" baseline="30000" dirty="0"/>
              <a:t>3</a:t>
            </a:r>
            <a:r>
              <a:rPr lang="en-US" sz="3400" dirty="0"/>
              <a:t> </a:t>
            </a:r>
            <a:r>
              <a:rPr lang="en-US" sz="3400" dirty="0" smtClean="0"/>
              <a:t>Research </a:t>
            </a:r>
            <a:r>
              <a:rPr lang="en-US" sz="3400" dirty="0"/>
              <a:t>is </a:t>
            </a:r>
            <a:r>
              <a:rPr lang="en-US" sz="3400" dirty="0" smtClean="0"/>
              <a:t>underway </a:t>
            </a:r>
            <a:r>
              <a:rPr lang="en-US" sz="3400" dirty="0"/>
              <a:t>on the production of high enough </a:t>
            </a:r>
            <a:r>
              <a:rPr lang="en-US" sz="3400" dirty="0" smtClean="0"/>
              <a:t>yields of </a:t>
            </a:r>
            <a:r>
              <a:rPr lang="en-US" sz="3400" dirty="0"/>
              <a:t>2-PE to make it economically </a:t>
            </a:r>
            <a:r>
              <a:rPr lang="en-US" sz="3400" dirty="0" smtClean="0"/>
              <a:t>feasible.</a:t>
            </a:r>
            <a:r>
              <a:rPr lang="en-US" sz="3400" baseline="30000" dirty="0" smtClean="0"/>
              <a:t>4,5,6</a:t>
            </a:r>
            <a:r>
              <a:rPr lang="en-US" sz="3400" dirty="0" smtClean="0"/>
              <a:t> </a:t>
            </a:r>
            <a:r>
              <a:rPr lang="en-US" sz="3400" dirty="0"/>
              <a:t>The </a:t>
            </a:r>
            <a:r>
              <a:rPr lang="en-US" sz="3400" dirty="0" smtClean="0"/>
              <a:t>study </a:t>
            </a:r>
            <a:r>
              <a:rPr lang="en-US" sz="3400" dirty="0"/>
              <a:t>of </a:t>
            </a:r>
            <a:r>
              <a:rPr lang="en-US" sz="3400" dirty="0" smtClean="0"/>
              <a:t>2-PE combustion facilitates </a:t>
            </a:r>
            <a:r>
              <a:rPr lang="en-US" sz="3400" dirty="0"/>
              <a:t>chemical kinetic </a:t>
            </a:r>
            <a:r>
              <a:rPr lang="en-US" sz="3400" dirty="0" smtClean="0"/>
              <a:t>modeling, important to the design of new advanced engines (e.g., HCCI), and allows for the investigation of its products </a:t>
            </a:r>
            <a:r>
              <a:rPr lang="en-US" sz="3400" dirty="0"/>
              <a:t>and potential </a:t>
            </a:r>
            <a:r>
              <a:rPr lang="en-US" sz="3400" dirty="0" smtClean="0"/>
              <a:t>pollutants.</a:t>
            </a:r>
            <a:endParaRPr lang="en-US" sz="3400" dirty="0">
              <a:solidFill>
                <a:srgbClr val="FF0000"/>
              </a:solidFill>
            </a:endParaRPr>
          </a:p>
        </p:txBody>
      </p:sp>
      <p:sp>
        <p:nvSpPr>
          <p:cNvPr id="84" name="Round Same Side Corner Rectangle 83"/>
          <p:cNvSpPr/>
          <p:nvPr/>
        </p:nvSpPr>
        <p:spPr>
          <a:xfrm rot="10800000">
            <a:off x="583801" y="13341977"/>
            <a:ext cx="16055939" cy="5519860"/>
          </a:xfrm>
          <a:prstGeom prst="round2Same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8" name="Group 87"/>
          <p:cNvGrpSpPr/>
          <p:nvPr/>
        </p:nvGrpSpPr>
        <p:grpSpPr>
          <a:xfrm>
            <a:off x="807000" y="19141779"/>
            <a:ext cx="15725616" cy="1492566"/>
            <a:chOff x="1128091" y="6272440"/>
            <a:chExt cx="15773400" cy="1446550"/>
          </a:xfrm>
        </p:grpSpPr>
        <p:sp>
          <p:nvSpPr>
            <p:cNvPr id="91" name="Rectangle 90"/>
            <p:cNvSpPr/>
            <p:nvPr/>
          </p:nvSpPr>
          <p:spPr>
            <a:xfrm>
              <a:off x="1128091" y="6272440"/>
              <a:ext cx="15773400" cy="1446550"/>
            </a:xfrm>
            <a:prstGeom prst="rect">
              <a:avLst/>
            </a:prstGeom>
            <a:gradFill flip="none"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5400000" scaled="1"/>
              <a:tileRect/>
            </a:gradFill>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n-US" sz="8800" b="1" dirty="0">
                  <a:solidFill>
                    <a:schemeClr val="accent3">
                      <a:lumMod val="50000"/>
                    </a:schemeClr>
                  </a:solidFill>
                </a:rPr>
                <a:t> </a:t>
              </a:r>
              <a:endParaRPr lang="en-US" dirty="0"/>
            </a:p>
          </p:txBody>
        </p:sp>
        <p:sp>
          <p:nvSpPr>
            <p:cNvPr id="92" name="TextBox 91"/>
            <p:cNvSpPr txBox="1"/>
            <p:nvPr/>
          </p:nvSpPr>
          <p:spPr>
            <a:xfrm>
              <a:off x="1600200" y="6487883"/>
              <a:ext cx="5943600" cy="1015663"/>
            </a:xfrm>
            <a:prstGeom prst="rect">
              <a:avLst/>
            </a:prstGeom>
            <a:noFill/>
          </p:spPr>
          <p:txBody>
            <a:bodyPr wrap="square" rtlCol="0">
              <a:spAutoFit/>
            </a:bodyPr>
            <a:lstStyle/>
            <a:p>
              <a:r>
                <a:rPr lang="en-US" sz="6000" b="1" dirty="0" smtClean="0">
                  <a:solidFill>
                    <a:schemeClr val="accent3">
                      <a:lumMod val="50000"/>
                    </a:schemeClr>
                  </a:solidFill>
                </a:rPr>
                <a:t>Apparatus</a:t>
              </a:r>
              <a:endParaRPr lang="en-US" sz="6000" b="1" dirty="0">
                <a:solidFill>
                  <a:schemeClr val="accent3">
                    <a:lumMod val="50000"/>
                  </a:schemeClr>
                </a:solidFill>
              </a:endParaRPr>
            </a:p>
          </p:txBody>
        </p:sp>
      </p:grpSp>
      <p:sp>
        <p:nvSpPr>
          <p:cNvPr id="89" name="TextBox 88"/>
          <p:cNvSpPr txBox="1"/>
          <p:nvPr/>
        </p:nvSpPr>
        <p:spPr>
          <a:xfrm>
            <a:off x="1037153" y="20559179"/>
            <a:ext cx="15145938" cy="938719"/>
          </a:xfrm>
          <a:prstGeom prst="rect">
            <a:avLst/>
          </a:prstGeom>
          <a:noFill/>
          <a:ln>
            <a:noFill/>
          </a:ln>
        </p:spPr>
        <p:txBody>
          <a:bodyPr wrap="square" rtlCol="0">
            <a:spAutoFit/>
          </a:bodyPr>
          <a:lstStyle/>
          <a:p>
            <a:pPr algn="just"/>
            <a:r>
              <a:rPr lang="en-US" sz="1500" dirty="0" smtClean="0"/>
              <a:t>        </a:t>
            </a:r>
          </a:p>
          <a:p>
            <a:pPr algn="just"/>
            <a:r>
              <a:rPr lang="en-US" sz="4000" dirty="0"/>
              <a:t> </a:t>
            </a:r>
            <a:endParaRPr lang="en-US" sz="3600" dirty="0"/>
          </a:p>
        </p:txBody>
      </p:sp>
      <p:sp>
        <p:nvSpPr>
          <p:cNvPr id="90" name="Round Same Side Corner Rectangle 89"/>
          <p:cNvSpPr/>
          <p:nvPr/>
        </p:nvSpPr>
        <p:spPr>
          <a:xfrm rot="10800000">
            <a:off x="807000" y="20634344"/>
            <a:ext cx="15725616" cy="11958575"/>
          </a:xfrm>
          <a:prstGeom prst="round2Same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1037154" y="20634345"/>
            <a:ext cx="15385454" cy="5324535"/>
          </a:xfrm>
          <a:prstGeom prst="rect">
            <a:avLst/>
          </a:prstGeom>
          <a:noFill/>
        </p:spPr>
        <p:txBody>
          <a:bodyPr wrap="square" rtlCol="0">
            <a:spAutoFit/>
          </a:bodyPr>
          <a:lstStyle/>
          <a:p>
            <a:pPr algn="just"/>
            <a:r>
              <a:rPr lang="en-US" sz="3400" dirty="0"/>
              <a:t> </a:t>
            </a:r>
            <a:r>
              <a:rPr lang="en-US" sz="3400" dirty="0" smtClean="0"/>
              <a:t>        Reactions </a:t>
            </a:r>
            <a:r>
              <a:rPr lang="en-US" sz="3400" dirty="0"/>
              <a:t>are carried out using a multiplexed time-resolved mass spectrometer. A brief description of the apparatus is presented here; a more detailed description is presented elsewhere.</a:t>
            </a:r>
            <a:r>
              <a:rPr lang="en-US" sz="3400" baseline="30000" dirty="0"/>
              <a:t>7,8</a:t>
            </a:r>
            <a:r>
              <a:rPr lang="en-US" sz="3400" dirty="0"/>
              <a:t> A gas mixture of radical precursor (Cl</a:t>
            </a:r>
            <a:r>
              <a:rPr lang="en-US" sz="3400" baseline="-25000" dirty="0"/>
              <a:t>2</a:t>
            </a:r>
            <a:r>
              <a:rPr lang="en-US" sz="3400" dirty="0"/>
              <a:t>) and starting material in excess helium enters a 60 cm quartz reactor tube. Chlorine free radicals are formed through photolysis </a:t>
            </a:r>
            <a:r>
              <a:rPr lang="en-US" sz="3400" dirty="0" smtClean="0"/>
              <a:t>using </a:t>
            </a:r>
            <a:r>
              <a:rPr lang="en-US" sz="3400" dirty="0"/>
              <a:t>351 nm excimer laser </a:t>
            </a:r>
            <a:r>
              <a:rPr lang="en-US" sz="3400" dirty="0" smtClean="0"/>
              <a:t>pulses </a:t>
            </a:r>
            <a:r>
              <a:rPr lang="en-US" sz="3400" dirty="0"/>
              <a:t>at a rate of 4 Hz. Reaction products effuse from the reactor tube through a 650 </a:t>
            </a:r>
            <a:r>
              <a:rPr lang="en-US" sz="3400" dirty="0">
                <a:sym typeface="Symbol"/>
              </a:rPr>
              <a:t></a:t>
            </a:r>
            <a:r>
              <a:rPr lang="en-US" sz="3400" dirty="0"/>
              <a:t>m pinhole and are perpendicularly intersected in the ionization chamber by synchrotron radiation selected by a 3-m monochromator. Ions are accelerated toward and detected by a multiplex time-of-flight mass spectrometer. The process takes place at photon energies ranging from 8.0-11.0 eV with 0.025 eV increments. </a:t>
            </a:r>
          </a:p>
        </p:txBody>
      </p:sp>
      <p:graphicFrame>
        <p:nvGraphicFramePr>
          <p:cNvPr id="93" name="Object 92"/>
          <p:cNvGraphicFramePr>
            <a:graphicFrameLocks noChangeAspect="1"/>
          </p:cNvGraphicFramePr>
          <p:nvPr>
            <p:extLst>
              <p:ext uri="{D42A27DB-BD31-4B8C-83A1-F6EECF244321}">
                <p14:modId xmlns:p14="http://schemas.microsoft.com/office/powerpoint/2010/main" val="1787424414"/>
              </p:ext>
            </p:extLst>
          </p:nvPr>
        </p:nvGraphicFramePr>
        <p:xfrm>
          <a:off x="6851510" y="17186514"/>
          <a:ext cx="3429000" cy="1458008"/>
        </p:xfrm>
        <a:graphic>
          <a:graphicData uri="http://schemas.openxmlformats.org/presentationml/2006/ole">
            <mc:AlternateContent xmlns:mc="http://schemas.openxmlformats.org/markup-compatibility/2006">
              <mc:Choice xmlns:v="urn:schemas-microsoft-com:vml" Requires="v">
                <p:oleObj spid="_x0000_s1143" name="CS ChemDraw Drawing" r:id="rId7" imgW="1838960" imgH="860479" progId="ChemDraw.Document.6.0">
                  <p:embed/>
                </p:oleObj>
              </mc:Choice>
              <mc:Fallback>
                <p:oleObj name="CS ChemDraw Drawing" r:id="rId7" imgW="1838960" imgH="860479" progId="ChemDraw.Document.6.0">
                  <p:embed/>
                  <p:pic>
                    <p:nvPicPr>
                      <p:cNvPr id="0" name=""/>
                      <p:cNvPicPr/>
                      <p:nvPr/>
                    </p:nvPicPr>
                    <p:blipFill>
                      <a:blip r:embed="rId8"/>
                      <a:stretch>
                        <a:fillRect/>
                      </a:stretch>
                    </p:blipFill>
                    <p:spPr>
                      <a:xfrm>
                        <a:off x="6851510" y="17186514"/>
                        <a:ext cx="3429000" cy="1458008"/>
                      </a:xfrm>
                      <a:prstGeom prst="rect">
                        <a:avLst/>
                      </a:prstGeom>
                      <a:noFill/>
                    </p:spPr>
                  </p:pic>
                </p:oleObj>
              </mc:Fallback>
            </mc:AlternateContent>
          </a:graphicData>
        </a:graphic>
      </p:graphicFrame>
      <p:graphicFrame>
        <p:nvGraphicFramePr>
          <p:cNvPr id="94" name="Object 93"/>
          <p:cNvGraphicFramePr>
            <a:graphicFrameLocks noChangeAspect="1"/>
          </p:cNvGraphicFramePr>
          <p:nvPr>
            <p:extLst>
              <p:ext uri="{D42A27DB-BD31-4B8C-83A1-F6EECF244321}">
                <p14:modId xmlns:p14="http://schemas.microsoft.com/office/powerpoint/2010/main" val="3886577858"/>
              </p:ext>
            </p:extLst>
          </p:nvPr>
        </p:nvGraphicFramePr>
        <p:xfrm>
          <a:off x="43120101" y="7757997"/>
          <a:ext cx="6817167" cy="5965679"/>
        </p:xfrm>
        <a:graphic>
          <a:graphicData uri="http://schemas.openxmlformats.org/presentationml/2006/ole">
            <mc:AlternateContent xmlns:mc="http://schemas.openxmlformats.org/markup-compatibility/2006">
              <mc:Choice xmlns:v="urn:schemas-microsoft-com:vml" Requires="v">
                <p:oleObj spid="_x0000_s1144" r:id="rId9" imgW="3394080" imgH="2728800" progId="">
                  <p:embed/>
                </p:oleObj>
              </mc:Choice>
              <mc:Fallback>
                <p:oleObj r:id="rId9" imgW="3394080" imgH="2728800" progId="">
                  <p:embed/>
                  <p:pic>
                    <p:nvPicPr>
                      <p:cNvPr id="0" name=""/>
                      <p:cNvPicPr/>
                      <p:nvPr/>
                    </p:nvPicPr>
                    <p:blipFill>
                      <a:blip r:embed="rId10"/>
                      <a:stretch>
                        <a:fillRect/>
                      </a:stretch>
                    </p:blipFill>
                    <p:spPr>
                      <a:xfrm>
                        <a:off x="43120101" y="7757997"/>
                        <a:ext cx="6817167" cy="5965679"/>
                      </a:xfrm>
                      <a:prstGeom prst="rect">
                        <a:avLst/>
                      </a:prstGeom>
                      <a:noFill/>
                      <a:ln w="38100">
                        <a:noFill/>
                      </a:ln>
                    </p:spPr>
                  </p:pic>
                </p:oleObj>
              </mc:Fallback>
            </mc:AlternateContent>
          </a:graphicData>
        </a:graphic>
      </p:graphicFrame>
      <p:pic>
        <p:nvPicPr>
          <p:cNvPr id="95" name="Picture 94"/>
          <p:cNvPicPr>
            <a:picLocks noChangeAspect="1"/>
          </p:cNvPicPr>
          <p:nvPr/>
        </p:nvPicPr>
        <p:blipFill>
          <a:blip r:embed="rId11"/>
          <a:stretch>
            <a:fillRect/>
          </a:stretch>
        </p:blipFill>
        <p:spPr>
          <a:xfrm>
            <a:off x="19649791" y="21754987"/>
            <a:ext cx="12492809" cy="3105034"/>
          </a:xfrm>
          <a:prstGeom prst="rect">
            <a:avLst/>
          </a:prstGeom>
          <a:ln>
            <a:solidFill>
              <a:schemeClr val="tx1"/>
            </a:solidFill>
          </a:ln>
        </p:spPr>
      </p:pic>
      <p:pic>
        <p:nvPicPr>
          <p:cNvPr id="96" name="Picture 95"/>
          <p:cNvPicPr>
            <a:picLocks noChangeAspect="1"/>
          </p:cNvPicPr>
          <p:nvPr/>
        </p:nvPicPr>
        <p:blipFill>
          <a:blip r:embed="rId12"/>
          <a:stretch>
            <a:fillRect/>
          </a:stretch>
        </p:blipFill>
        <p:spPr>
          <a:xfrm>
            <a:off x="35403603" y="8228519"/>
            <a:ext cx="7453302" cy="5024635"/>
          </a:xfrm>
          <a:prstGeom prst="rect">
            <a:avLst/>
          </a:prstGeom>
          <a:ln>
            <a:solidFill>
              <a:schemeClr val="tx1"/>
            </a:solidFill>
          </a:ln>
        </p:spPr>
      </p:pic>
      <p:pic>
        <p:nvPicPr>
          <p:cNvPr id="8" name="Picture 7"/>
          <p:cNvPicPr>
            <a:picLocks noChangeAspect="1"/>
          </p:cNvPicPr>
          <p:nvPr/>
        </p:nvPicPr>
        <p:blipFill>
          <a:blip r:embed="rId13"/>
          <a:stretch>
            <a:fillRect/>
          </a:stretch>
        </p:blipFill>
        <p:spPr>
          <a:xfrm>
            <a:off x="25898418" y="8510196"/>
            <a:ext cx="7673991" cy="4461283"/>
          </a:xfrm>
          <a:prstGeom prst="rect">
            <a:avLst/>
          </a:prstGeom>
        </p:spPr>
      </p:pic>
      <p:pic>
        <p:nvPicPr>
          <p:cNvPr id="9" name="Picture 8"/>
          <p:cNvPicPr>
            <a:picLocks noChangeAspect="1"/>
          </p:cNvPicPr>
          <p:nvPr/>
        </p:nvPicPr>
        <p:blipFill>
          <a:blip r:embed="rId14"/>
          <a:stretch>
            <a:fillRect/>
          </a:stretch>
        </p:blipFill>
        <p:spPr>
          <a:xfrm>
            <a:off x="17612437" y="12897508"/>
            <a:ext cx="8465631" cy="4317762"/>
          </a:xfrm>
          <a:prstGeom prst="rect">
            <a:avLst/>
          </a:prstGeom>
        </p:spPr>
      </p:pic>
      <p:pic>
        <p:nvPicPr>
          <p:cNvPr id="10" name="Picture 9"/>
          <p:cNvPicPr>
            <a:picLocks noChangeAspect="1"/>
          </p:cNvPicPr>
          <p:nvPr/>
        </p:nvPicPr>
        <p:blipFill>
          <a:blip r:embed="rId15"/>
          <a:stretch>
            <a:fillRect/>
          </a:stretch>
        </p:blipFill>
        <p:spPr>
          <a:xfrm>
            <a:off x="25967178" y="12770992"/>
            <a:ext cx="7605232" cy="4425487"/>
          </a:xfrm>
          <a:prstGeom prst="rect">
            <a:avLst/>
          </a:prstGeom>
        </p:spPr>
      </p:pic>
      <p:pic>
        <p:nvPicPr>
          <p:cNvPr id="16" name="Picture 15"/>
          <p:cNvPicPr>
            <a:picLocks noChangeAspect="1"/>
          </p:cNvPicPr>
          <p:nvPr/>
        </p:nvPicPr>
        <p:blipFill>
          <a:blip r:embed="rId16"/>
          <a:stretch>
            <a:fillRect/>
          </a:stretch>
        </p:blipFill>
        <p:spPr>
          <a:xfrm>
            <a:off x="17643372" y="17054238"/>
            <a:ext cx="8440245" cy="4464044"/>
          </a:xfrm>
          <a:prstGeom prst="rect">
            <a:avLst/>
          </a:prstGeom>
        </p:spPr>
      </p:pic>
      <p:pic>
        <p:nvPicPr>
          <p:cNvPr id="17" name="Picture 16"/>
          <p:cNvPicPr>
            <a:picLocks noChangeAspect="1"/>
          </p:cNvPicPr>
          <p:nvPr/>
        </p:nvPicPr>
        <p:blipFill>
          <a:blip r:embed="rId17"/>
          <a:stretch>
            <a:fillRect/>
          </a:stretch>
        </p:blipFill>
        <p:spPr>
          <a:xfrm>
            <a:off x="25968997" y="17215270"/>
            <a:ext cx="7603412" cy="4381278"/>
          </a:xfrm>
          <a:prstGeom prst="rect">
            <a:avLst/>
          </a:prstGeom>
        </p:spPr>
      </p:pic>
      <p:sp>
        <p:nvSpPr>
          <p:cNvPr id="18" name="TextBox 17"/>
          <p:cNvSpPr txBox="1"/>
          <p:nvPr/>
        </p:nvSpPr>
        <p:spPr>
          <a:xfrm>
            <a:off x="18877237" y="29689044"/>
            <a:ext cx="13466576" cy="2677656"/>
          </a:xfrm>
          <a:prstGeom prst="rect">
            <a:avLst/>
          </a:prstGeom>
          <a:noFill/>
          <a:ln>
            <a:noFill/>
          </a:ln>
        </p:spPr>
        <p:txBody>
          <a:bodyPr wrap="square" rtlCol="0">
            <a:spAutoFit/>
          </a:bodyPr>
          <a:lstStyle/>
          <a:p>
            <a:pPr algn="just"/>
            <a:r>
              <a:rPr lang="en-US" sz="2800" b="1" dirty="0"/>
              <a:t>Figure 2</a:t>
            </a:r>
            <a:r>
              <a:rPr lang="en-US" sz="2800" dirty="0"/>
              <a:t>. a) Experimental PIE curve of m/z = 120 at 550 with O</a:t>
            </a:r>
            <a:r>
              <a:rPr lang="en-US" sz="2800" baseline="-25000" dirty="0"/>
              <a:t>2</a:t>
            </a:r>
            <a:r>
              <a:rPr lang="en-US" sz="2800" dirty="0"/>
              <a:t>; b) experimental time-trace of m/z = 120 at 550 with O</a:t>
            </a:r>
            <a:r>
              <a:rPr lang="en-US" sz="2800" baseline="-25000" dirty="0"/>
              <a:t>2</a:t>
            </a:r>
            <a:r>
              <a:rPr lang="en-US" sz="2800" dirty="0"/>
              <a:t>; c) experimental PIE curve of m/z = 104 at 550 with O</a:t>
            </a:r>
            <a:r>
              <a:rPr lang="en-US" sz="2800" baseline="-25000" dirty="0"/>
              <a:t>2</a:t>
            </a:r>
            <a:r>
              <a:rPr lang="en-US" sz="2800" dirty="0"/>
              <a:t>; d) experimental time-trace of m/z = 104 at 550 with </a:t>
            </a:r>
            <a:r>
              <a:rPr lang="en-US" sz="2800" dirty="0" smtClean="0"/>
              <a:t>O</a:t>
            </a:r>
            <a:r>
              <a:rPr lang="en-US" sz="2800" baseline="-25000" dirty="0" smtClean="0"/>
              <a:t>2</a:t>
            </a:r>
            <a:r>
              <a:rPr lang="en-US" sz="2800" dirty="0" smtClean="0"/>
              <a:t>; </a:t>
            </a:r>
            <a:r>
              <a:rPr lang="en-US" sz="2800" dirty="0"/>
              <a:t>e</a:t>
            </a:r>
            <a:r>
              <a:rPr lang="en-US" sz="2800" dirty="0" smtClean="0"/>
              <a:t>) </a:t>
            </a:r>
            <a:r>
              <a:rPr lang="en-US" sz="2800" dirty="0"/>
              <a:t>experimental PIE curve of m/z = 44 at RT with O</a:t>
            </a:r>
            <a:r>
              <a:rPr lang="en-US" sz="2800" baseline="-25000" dirty="0"/>
              <a:t>2</a:t>
            </a:r>
            <a:r>
              <a:rPr lang="en-US" sz="2800" dirty="0"/>
              <a:t>; </a:t>
            </a:r>
            <a:r>
              <a:rPr lang="en-US" sz="2800" dirty="0" smtClean="0"/>
              <a:t>f) </a:t>
            </a:r>
            <a:r>
              <a:rPr lang="en-US" sz="2800" dirty="0"/>
              <a:t>experimental time-trace of m/z = 44 at RT with </a:t>
            </a:r>
            <a:r>
              <a:rPr lang="en-US" sz="2800" dirty="0" smtClean="0"/>
              <a:t>O</a:t>
            </a:r>
            <a:r>
              <a:rPr lang="en-US" sz="2800" baseline="-25000" dirty="0" smtClean="0"/>
              <a:t>2</a:t>
            </a:r>
            <a:r>
              <a:rPr lang="en-US" sz="2800" dirty="0" smtClean="0"/>
              <a:t>; </a:t>
            </a:r>
            <a:r>
              <a:rPr lang="en-US" sz="2800" dirty="0"/>
              <a:t>g</a:t>
            </a:r>
            <a:r>
              <a:rPr lang="en-US" sz="2800" dirty="0" smtClean="0"/>
              <a:t>) </a:t>
            </a:r>
            <a:r>
              <a:rPr lang="en-US" sz="2800" dirty="0"/>
              <a:t>experimentally determined branching ratios at RT and 550 (with &amp; without O</a:t>
            </a:r>
            <a:r>
              <a:rPr lang="en-US" sz="2800" baseline="-25000" dirty="0"/>
              <a:t>2</a:t>
            </a:r>
            <a:r>
              <a:rPr lang="en-US" sz="2800" dirty="0" smtClean="0"/>
              <a:t>); i) postulated schematic for the dominant product  (phenylacetaldehyde) of 2-PE oxidation reaction. </a:t>
            </a:r>
            <a:endParaRPr lang="en-US" sz="2800" dirty="0"/>
          </a:p>
        </p:txBody>
      </p:sp>
      <p:sp>
        <p:nvSpPr>
          <p:cNvPr id="97" name="Round Same Side Corner Rectangle 96"/>
          <p:cNvSpPr/>
          <p:nvPr/>
        </p:nvSpPr>
        <p:spPr>
          <a:xfrm rot="10800000">
            <a:off x="34495018" y="8078860"/>
            <a:ext cx="16025579" cy="13879498"/>
          </a:xfrm>
          <a:prstGeom prst="round2Same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p:cNvSpPr txBox="1"/>
          <p:nvPr/>
        </p:nvSpPr>
        <p:spPr>
          <a:xfrm>
            <a:off x="35764917" y="13324384"/>
            <a:ext cx="14373907" cy="1384995"/>
          </a:xfrm>
          <a:prstGeom prst="rect">
            <a:avLst/>
          </a:prstGeom>
          <a:noFill/>
        </p:spPr>
        <p:txBody>
          <a:bodyPr wrap="square" rtlCol="0">
            <a:spAutoFit/>
          </a:bodyPr>
          <a:lstStyle/>
          <a:p>
            <a:r>
              <a:rPr lang="en-US" sz="2700" b="1" dirty="0"/>
              <a:t>Figure 3</a:t>
            </a:r>
            <a:r>
              <a:rPr lang="en-US" sz="2700" dirty="0"/>
              <a:t>. a) Experimentally determined branching fractions at 550 (with &amp; without O</a:t>
            </a:r>
            <a:r>
              <a:rPr lang="en-US" sz="2700" baseline="-25000" dirty="0"/>
              <a:t>2</a:t>
            </a:r>
            <a:r>
              <a:rPr lang="en-US" sz="2700" dirty="0"/>
              <a:t>)</a:t>
            </a:r>
            <a:r>
              <a:rPr lang="en-US" sz="2700" baseline="-25000" dirty="0"/>
              <a:t> </a:t>
            </a:r>
            <a:r>
              <a:rPr lang="en-US" sz="2700" dirty="0"/>
              <a:t>relative to phenylacetaldehyde; b</a:t>
            </a:r>
            <a:r>
              <a:rPr lang="en-US" sz="2700" dirty="0" smtClean="0"/>
              <a:t>) </a:t>
            </a:r>
            <a:r>
              <a:rPr lang="en-US" sz="2700" dirty="0"/>
              <a:t>mass spectra for Cl-initiated oxidation of 2PE at RT and 550 without O</a:t>
            </a:r>
            <a:r>
              <a:rPr lang="en-US" sz="2700" baseline="-25000" dirty="0"/>
              <a:t>2</a:t>
            </a:r>
            <a:r>
              <a:rPr lang="en-US" sz="2700" dirty="0"/>
              <a:t>. </a:t>
            </a:r>
          </a:p>
          <a:p>
            <a:endParaRPr lang="en-US" sz="2700" dirty="0"/>
          </a:p>
        </p:txBody>
      </p:sp>
      <p:sp>
        <p:nvSpPr>
          <p:cNvPr id="20" name="Rounded Rectangle 19"/>
          <p:cNvSpPr/>
          <p:nvPr/>
        </p:nvSpPr>
        <p:spPr>
          <a:xfrm>
            <a:off x="18757602" y="29776114"/>
            <a:ext cx="13586211" cy="2619941"/>
          </a:xfrm>
          <a:prstGeom prst="round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ounded Rectangle 20"/>
          <p:cNvSpPr/>
          <p:nvPr/>
        </p:nvSpPr>
        <p:spPr>
          <a:xfrm>
            <a:off x="35735707" y="13401541"/>
            <a:ext cx="14214721" cy="852976"/>
          </a:xfrm>
          <a:prstGeom prst="round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p:cNvSpPr txBox="1"/>
          <p:nvPr/>
        </p:nvSpPr>
        <p:spPr>
          <a:xfrm>
            <a:off x="34843593" y="8292563"/>
            <a:ext cx="709825" cy="654074"/>
          </a:xfrm>
          <a:prstGeom prst="rect">
            <a:avLst/>
          </a:prstGeom>
          <a:noFill/>
        </p:spPr>
        <p:txBody>
          <a:bodyPr wrap="square" rtlCol="0">
            <a:spAutoFit/>
          </a:bodyPr>
          <a:lstStyle/>
          <a:p>
            <a:r>
              <a:rPr lang="en-US" sz="3500" dirty="0" smtClean="0"/>
              <a:t>a)</a:t>
            </a:r>
            <a:endParaRPr lang="en-US" sz="3500" dirty="0"/>
          </a:p>
        </p:txBody>
      </p:sp>
      <p:sp>
        <p:nvSpPr>
          <p:cNvPr id="98" name="TextBox 97"/>
          <p:cNvSpPr txBox="1"/>
          <p:nvPr/>
        </p:nvSpPr>
        <p:spPr>
          <a:xfrm>
            <a:off x="43205400" y="8277265"/>
            <a:ext cx="748512" cy="630942"/>
          </a:xfrm>
          <a:prstGeom prst="rect">
            <a:avLst/>
          </a:prstGeom>
          <a:noFill/>
        </p:spPr>
        <p:txBody>
          <a:bodyPr wrap="square" rtlCol="0">
            <a:spAutoFit/>
          </a:bodyPr>
          <a:lstStyle/>
          <a:p>
            <a:r>
              <a:rPr lang="en-US" sz="3500" dirty="0"/>
              <a:t>b</a:t>
            </a:r>
            <a:r>
              <a:rPr lang="en-US" sz="3500" dirty="0" smtClean="0"/>
              <a:t>)</a:t>
            </a:r>
            <a:endParaRPr lang="en-US" sz="3500" dirty="0"/>
          </a:p>
        </p:txBody>
      </p:sp>
      <p:sp>
        <p:nvSpPr>
          <p:cNvPr id="105" name="TextBox 104"/>
          <p:cNvSpPr txBox="1"/>
          <p:nvPr/>
        </p:nvSpPr>
        <p:spPr>
          <a:xfrm flipH="1">
            <a:off x="19089939" y="21642888"/>
            <a:ext cx="717041" cy="630942"/>
          </a:xfrm>
          <a:prstGeom prst="rect">
            <a:avLst/>
          </a:prstGeom>
          <a:noFill/>
        </p:spPr>
        <p:txBody>
          <a:bodyPr wrap="square" rtlCol="0">
            <a:spAutoFit/>
          </a:bodyPr>
          <a:lstStyle/>
          <a:p>
            <a:r>
              <a:rPr lang="en-US" sz="3500" dirty="0"/>
              <a:t>g</a:t>
            </a:r>
            <a:r>
              <a:rPr lang="en-US" sz="3500" dirty="0" smtClean="0"/>
              <a:t>)</a:t>
            </a:r>
            <a:endParaRPr lang="en-US" sz="3500" dirty="0"/>
          </a:p>
        </p:txBody>
      </p:sp>
      <p:sp>
        <p:nvSpPr>
          <p:cNvPr id="107" name="TextBox 106"/>
          <p:cNvSpPr txBox="1"/>
          <p:nvPr/>
        </p:nvSpPr>
        <p:spPr>
          <a:xfrm>
            <a:off x="20218730" y="25345306"/>
            <a:ext cx="748512" cy="630942"/>
          </a:xfrm>
          <a:prstGeom prst="rect">
            <a:avLst/>
          </a:prstGeom>
          <a:noFill/>
        </p:spPr>
        <p:txBody>
          <a:bodyPr wrap="square" rtlCol="0">
            <a:spAutoFit/>
          </a:bodyPr>
          <a:lstStyle/>
          <a:p>
            <a:r>
              <a:rPr lang="en-US" sz="3500" dirty="0" smtClean="0"/>
              <a:t>i)</a:t>
            </a:r>
            <a:endParaRPr lang="en-US" sz="3500" dirty="0"/>
          </a:p>
        </p:txBody>
      </p:sp>
      <p:sp>
        <p:nvSpPr>
          <p:cNvPr id="7" name="TextBox 6"/>
          <p:cNvSpPr txBox="1"/>
          <p:nvPr/>
        </p:nvSpPr>
        <p:spPr>
          <a:xfrm>
            <a:off x="29526866" y="16916565"/>
            <a:ext cx="1371600" cy="400110"/>
          </a:xfrm>
          <a:prstGeom prst="rect">
            <a:avLst/>
          </a:prstGeom>
          <a:noFill/>
        </p:spPr>
        <p:txBody>
          <a:bodyPr wrap="square" rtlCol="0">
            <a:spAutoFit/>
          </a:bodyPr>
          <a:lstStyle/>
          <a:p>
            <a:r>
              <a:rPr lang="en-US" sz="2000" dirty="0" smtClean="0"/>
              <a:t>Time (ms)</a:t>
            </a:r>
            <a:endParaRPr lang="en-US" sz="2000" dirty="0"/>
          </a:p>
        </p:txBody>
      </p:sp>
      <p:sp>
        <p:nvSpPr>
          <p:cNvPr id="74" name="TextBox 73"/>
          <p:cNvSpPr txBox="1"/>
          <p:nvPr/>
        </p:nvSpPr>
        <p:spPr>
          <a:xfrm>
            <a:off x="29526866" y="12643914"/>
            <a:ext cx="1371600" cy="400110"/>
          </a:xfrm>
          <a:prstGeom prst="rect">
            <a:avLst/>
          </a:prstGeom>
          <a:noFill/>
        </p:spPr>
        <p:txBody>
          <a:bodyPr wrap="square" rtlCol="0">
            <a:spAutoFit/>
          </a:bodyPr>
          <a:lstStyle/>
          <a:p>
            <a:r>
              <a:rPr lang="en-US" sz="2000" dirty="0" smtClean="0"/>
              <a:t>Time (ms)</a:t>
            </a:r>
            <a:endParaRPr lang="en-US" sz="2000" dirty="0"/>
          </a:p>
        </p:txBody>
      </p:sp>
      <p:sp>
        <p:nvSpPr>
          <p:cNvPr id="75" name="TextBox 74"/>
          <p:cNvSpPr txBox="1"/>
          <p:nvPr/>
        </p:nvSpPr>
        <p:spPr>
          <a:xfrm>
            <a:off x="29526866" y="21155237"/>
            <a:ext cx="1371600" cy="400110"/>
          </a:xfrm>
          <a:prstGeom prst="rect">
            <a:avLst/>
          </a:prstGeom>
          <a:noFill/>
        </p:spPr>
        <p:txBody>
          <a:bodyPr wrap="square" rtlCol="0">
            <a:spAutoFit/>
          </a:bodyPr>
          <a:lstStyle/>
          <a:p>
            <a:r>
              <a:rPr lang="en-US" sz="2000" dirty="0" smtClean="0"/>
              <a:t>Time (ms)</a:t>
            </a:r>
            <a:endParaRPr lang="en-US" sz="2000" dirty="0"/>
          </a:p>
        </p:txBody>
      </p:sp>
      <p:sp>
        <p:nvSpPr>
          <p:cNvPr id="108" name="TextBox 107"/>
          <p:cNvSpPr txBox="1"/>
          <p:nvPr/>
        </p:nvSpPr>
        <p:spPr>
          <a:xfrm>
            <a:off x="20858958" y="12497398"/>
            <a:ext cx="2286000" cy="400110"/>
          </a:xfrm>
          <a:prstGeom prst="rect">
            <a:avLst/>
          </a:prstGeom>
          <a:noFill/>
        </p:spPr>
        <p:txBody>
          <a:bodyPr wrap="square" rtlCol="0">
            <a:spAutoFit/>
          </a:bodyPr>
          <a:lstStyle/>
          <a:p>
            <a:r>
              <a:rPr lang="en-US" sz="2000" dirty="0" smtClean="0"/>
              <a:t>Photon Energy (eV)</a:t>
            </a:r>
            <a:endParaRPr lang="en-US" sz="2000" dirty="0"/>
          </a:p>
        </p:txBody>
      </p:sp>
      <p:sp>
        <p:nvSpPr>
          <p:cNvPr id="109" name="TextBox 108"/>
          <p:cNvSpPr txBox="1"/>
          <p:nvPr/>
        </p:nvSpPr>
        <p:spPr>
          <a:xfrm>
            <a:off x="20858958" y="16892667"/>
            <a:ext cx="2286000" cy="400110"/>
          </a:xfrm>
          <a:prstGeom prst="rect">
            <a:avLst/>
          </a:prstGeom>
          <a:noFill/>
        </p:spPr>
        <p:txBody>
          <a:bodyPr wrap="square" rtlCol="0">
            <a:spAutoFit/>
          </a:bodyPr>
          <a:lstStyle/>
          <a:p>
            <a:r>
              <a:rPr lang="en-US" sz="2000" dirty="0" smtClean="0"/>
              <a:t>Photon Energy (eV)</a:t>
            </a:r>
            <a:endParaRPr lang="en-US" sz="2000" dirty="0"/>
          </a:p>
        </p:txBody>
      </p:sp>
      <p:sp>
        <p:nvSpPr>
          <p:cNvPr id="110" name="TextBox 109"/>
          <p:cNvSpPr txBox="1"/>
          <p:nvPr/>
        </p:nvSpPr>
        <p:spPr>
          <a:xfrm>
            <a:off x="20864692" y="21097788"/>
            <a:ext cx="2286000" cy="400110"/>
          </a:xfrm>
          <a:prstGeom prst="rect">
            <a:avLst/>
          </a:prstGeom>
          <a:noFill/>
        </p:spPr>
        <p:txBody>
          <a:bodyPr wrap="square" rtlCol="0">
            <a:spAutoFit/>
          </a:bodyPr>
          <a:lstStyle/>
          <a:p>
            <a:r>
              <a:rPr lang="en-US" sz="2000" dirty="0" smtClean="0"/>
              <a:t>Photon Energy (eV)</a:t>
            </a:r>
            <a:endParaRPr lang="en-US" sz="2000" dirty="0"/>
          </a:p>
        </p:txBody>
      </p:sp>
      <p:grpSp>
        <p:nvGrpSpPr>
          <p:cNvPr id="27" name="Group 26"/>
          <p:cNvGrpSpPr/>
          <p:nvPr/>
        </p:nvGrpSpPr>
        <p:grpSpPr>
          <a:xfrm>
            <a:off x="21711965" y="25203786"/>
            <a:ext cx="9010672" cy="4485258"/>
            <a:chOff x="21711965" y="25203786"/>
            <a:chExt cx="9010672" cy="4485258"/>
          </a:xfrm>
        </p:grpSpPr>
        <p:graphicFrame>
          <p:nvGraphicFramePr>
            <p:cNvPr id="14" name="Object 13"/>
            <p:cNvGraphicFramePr>
              <a:graphicFrameLocks noChangeAspect="1"/>
            </p:cNvGraphicFramePr>
            <p:nvPr>
              <p:extLst>
                <p:ext uri="{D42A27DB-BD31-4B8C-83A1-F6EECF244321}">
                  <p14:modId xmlns:p14="http://schemas.microsoft.com/office/powerpoint/2010/main" val="1844053580"/>
                </p:ext>
              </p:extLst>
            </p:nvPr>
          </p:nvGraphicFramePr>
          <p:xfrm>
            <a:off x="21711965" y="25203786"/>
            <a:ext cx="8875211" cy="4485258"/>
          </p:xfrm>
          <a:graphic>
            <a:graphicData uri="http://schemas.openxmlformats.org/presentationml/2006/ole">
              <mc:AlternateContent xmlns:mc="http://schemas.openxmlformats.org/markup-compatibility/2006">
                <mc:Choice xmlns:v="urn:schemas-microsoft-com:vml" Requires="v">
                  <p:oleObj spid="_x0000_s1145" name="CS ChemDraw Drawing" r:id="rId18" imgW="5184036" imgH="2621029" progId="ChemDraw.Document.6.0">
                    <p:embed/>
                  </p:oleObj>
                </mc:Choice>
                <mc:Fallback>
                  <p:oleObj name="CS ChemDraw Drawing" r:id="rId18" imgW="5184036" imgH="2621029" progId="ChemDraw.Document.6.0">
                    <p:embed/>
                    <p:pic>
                      <p:nvPicPr>
                        <p:cNvPr id="0" name="Object 6"/>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1711965" y="25203786"/>
                          <a:ext cx="8875211" cy="4485258"/>
                        </a:xfrm>
                        <a:prstGeom prst="rect">
                          <a:avLst/>
                        </a:prstGeom>
                        <a:noFill/>
                        <a:ln>
                          <a:noFill/>
                        </a:ln>
                      </p:spPr>
                    </p:pic>
                  </p:oleObj>
                </mc:Fallback>
              </mc:AlternateContent>
            </a:graphicData>
          </a:graphic>
        </p:graphicFrame>
        <p:sp>
          <p:nvSpPr>
            <p:cNvPr id="26" name="Rounded Rectangle 25"/>
            <p:cNvSpPr/>
            <p:nvPr/>
          </p:nvSpPr>
          <p:spPr>
            <a:xfrm>
              <a:off x="28331095" y="26283287"/>
              <a:ext cx="2391542" cy="457200"/>
            </a:xfrm>
            <a:prstGeom prst="round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ounded Rectangle 111"/>
            <p:cNvSpPr/>
            <p:nvPr/>
          </p:nvSpPr>
          <p:spPr>
            <a:xfrm>
              <a:off x="23912748" y="26173029"/>
              <a:ext cx="792269" cy="448168"/>
            </a:xfrm>
            <a:prstGeom prst="round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3" name="Group 32"/>
          <p:cNvGrpSpPr/>
          <p:nvPr/>
        </p:nvGrpSpPr>
        <p:grpSpPr>
          <a:xfrm>
            <a:off x="25874123" y="9127773"/>
            <a:ext cx="892462" cy="2825280"/>
            <a:chOff x="25874123" y="9127773"/>
            <a:chExt cx="892462" cy="2825280"/>
          </a:xfrm>
        </p:grpSpPr>
        <p:sp>
          <p:nvSpPr>
            <p:cNvPr id="28" name="Rectangle 27"/>
            <p:cNvSpPr/>
            <p:nvPr/>
          </p:nvSpPr>
          <p:spPr>
            <a:xfrm>
              <a:off x="25874123" y="9127773"/>
              <a:ext cx="892462" cy="2825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TextBox 77"/>
            <p:cNvSpPr txBox="1"/>
            <p:nvPr/>
          </p:nvSpPr>
          <p:spPr>
            <a:xfrm rot="16200000">
              <a:off x="25524487" y="10118199"/>
              <a:ext cx="1828800" cy="400110"/>
            </a:xfrm>
            <a:prstGeom prst="rect">
              <a:avLst/>
            </a:prstGeom>
            <a:noFill/>
          </p:spPr>
          <p:txBody>
            <a:bodyPr wrap="square" rtlCol="0">
              <a:spAutoFit/>
            </a:bodyPr>
            <a:lstStyle/>
            <a:p>
              <a:r>
                <a:rPr lang="en-US" sz="2000" dirty="0" smtClean="0"/>
                <a:t>Ion Signal (a.u.)</a:t>
              </a:r>
              <a:endParaRPr lang="en-US" sz="2000" dirty="0"/>
            </a:p>
          </p:txBody>
        </p:sp>
      </p:grpSp>
      <p:sp>
        <p:nvSpPr>
          <p:cNvPr id="115" name="Rectangle 114"/>
          <p:cNvSpPr/>
          <p:nvPr/>
        </p:nvSpPr>
        <p:spPr>
          <a:xfrm>
            <a:off x="25824264" y="9280173"/>
            <a:ext cx="892462" cy="2825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TextBox 115"/>
          <p:cNvSpPr txBox="1"/>
          <p:nvPr/>
        </p:nvSpPr>
        <p:spPr>
          <a:xfrm rot="16200000">
            <a:off x="25606009" y="10270598"/>
            <a:ext cx="1828800" cy="400110"/>
          </a:xfrm>
          <a:prstGeom prst="rect">
            <a:avLst/>
          </a:prstGeom>
          <a:noFill/>
        </p:spPr>
        <p:txBody>
          <a:bodyPr wrap="square" rtlCol="0">
            <a:spAutoFit/>
          </a:bodyPr>
          <a:lstStyle/>
          <a:p>
            <a:r>
              <a:rPr lang="en-US" sz="2000" dirty="0" smtClean="0"/>
              <a:t>Ion Signal (a.u.)</a:t>
            </a:r>
            <a:endParaRPr lang="en-US" sz="2000" dirty="0"/>
          </a:p>
        </p:txBody>
      </p:sp>
      <p:sp>
        <p:nvSpPr>
          <p:cNvPr id="100" name="TextBox 99"/>
          <p:cNvSpPr txBox="1"/>
          <p:nvPr/>
        </p:nvSpPr>
        <p:spPr>
          <a:xfrm>
            <a:off x="26098498" y="8766938"/>
            <a:ext cx="748512" cy="630942"/>
          </a:xfrm>
          <a:prstGeom prst="rect">
            <a:avLst/>
          </a:prstGeom>
          <a:noFill/>
        </p:spPr>
        <p:txBody>
          <a:bodyPr wrap="square" rtlCol="0">
            <a:spAutoFit/>
          </a:bodyPr>
          <a:lstStyle/>
          <a:p>
            <a:r>
              <a:rPr lang="en-US" sz="3500" dirty="0"/>
              <a:t>b</a:t>
            </a:r>
            <a:r>
              <a:rPr lang="en-US" sz="3500" dirty="0" smtClean="0"/>
              <a:t>)</a:t>
            </a:r>
            <a:endParaRPr lang="en-US" sz="3500" dirty="0"/>
          </a:p>
        </p:txBody>
      </p:sp>
      <p:sp>
        <p:nvSpPr>
          <p:cNvPr id="34" name="Rectangle 33"/>
          <p:cNvSpPr/>
          <p:nvPr/>
        </p:nvSpPr>
        <p:spPr>
          <a:xfrm>
            <a:off x="25845047" y="12897508"/>
            <a:ext cx="921538" cy="35616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TextBox 76"/>
          <p:cNvSpPr txBox="1"/>
          <p:nvPr/>
        </p:nvSpPr>
        <p:spPr>
          <a:xfrm rot="16200000">
            <a:off x="25556150" y="14638454"/>
            <a:ext cx="1828800" cy="400110"/>
          </a:xfrm>
          <a:prstGeom prst="rect">
            <a:avLst/>
          </a:prstGeom>
          <a:noFill/>
        </p:spPr>
        <p:txBody>
          <a:bodyPr wrap="square" rtlCol="0">
            <a:spAutoFit/>
          </a:bodyPr>
          <a:lstStyle/>
          <a:p>
            <a:r>
              <a:rPr lang="en-US" sz="2000" dirty="0" smtClean="0"/>
              <a:t>Ion Signal (a.u.)</a:t>
            </a:r>
            <a:endParaRPr lang="en-US" sz="2000" dirty="0"/>
          </a:p>
        </p:txBody>
      </p:sp>
      <p:sp>
        <p:nvSpPr>
          <p:cNvPr id="102" name="TextBox 101"/>
          <p:cNvSpPr txBox="1"/>
          <p:nvPr/>
        </p:nvSpPr>
        <p:spPr>
          <a:xfrm>
            <a:off x="26098498" y="12971479"/>
            <a:ext cx="748512" cy="630942"/>
          </a:xfrm>
          <a:prstGeom prst="rect">
            <a:avLst/>
          </a:prstGeom>
          <a:noFill/>
        </p:spPr>
        <p:txBody>
          <a:bodyPr wrap="square" rtlCol="0">
            <a:spAutoFit/>
          </a:bodyPr>
          <a:lstStyle/>
          <a:p>
            <a:r>
              <a:rPr lang="en-US" sz="3500" dirty="0" smtClean="0"/>
              <a:t>d)</a:t>
            </a:r>
            <a:endParaRPr lang="en-US" sz="3500" dirty="0"/>
          </a:p>
        </p:txBody>
      </p:sp>
      <p:sp>
        <p:nvSpPr>
          <p:cNvPr id="35" name="Rectangle 34"/>
          <p:cNvSpPr/>
          <p:nvPr/>
        </p:nvSpPr>
        <p:spPr>
          <a:xfrm>
            <a:off x="25845047" y="17347942"/>
            <a:ext cx="921538" cy="36805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TextBox 103"/>
          <p:cNvSpPr txBox="1"/>
          <p:nvPr/>
        </p:nvSpPr>
        <p:spPr>
          <a:xfrm>
            <a:off x="26064631" y="17316675"/>
            <a:ext cx="748512" cy="630942"/>
          </a:xfrm>
          <a:prstGeom prst="rect">
            <a:avLst/>
          </a:prstGeom>
          <a:noFill/>
        </p:spPr>
        <p:txBody>
          <a:bodyPr wrap="square" rtlCol="0">
            <a:spAutoFit/>
          </a:bodyPr>
          <a:lstStyle/>
          <a:p>
            <a:r>
              <a:rPr lang="en-US" sz="3500" dirty="0"/>
              <a:t>f</a:t>
            </a:r>
            <a:r>
              <a:rPr lang="en-US" sz="3500" dirty="0" smtClean="0"/>
              <a:t>)</a:t>
            </a:r>
            <a:endParaRPr lang="en-US" sz="3500" dirty="0"/>
          </a:p>
        </p:txBody>
      </p:sp>
      <p:sp>
        <p:nvSpPr>
          <p:cNvPr id="13" name="TextBox 12"/>
          <p:cNvSpPr txBox="1"/>
          <p:nvPr/>
        </p:nvSpPr>
        <p:spPr>
          <a:xfrm rot="16200000">
            <a:off x="25556150" y="18879199"/>
            <a:ext cx="1828800" cy="400110"/>
          </a:xfrm>
          <a:prstGeom prst="rect">
            <a:avLst/>
          </a:prstGeom>
          <a:noFill/>
        </p:spPr>
        <p:txBody>
          <a:bodyPr wrap="square" rtlCol="0">
            <a:spAutoFit/>
          </a:bodyPr>
          <a:lstStyle/>
          <a:p>
            <a:r>
              <a:rPr lang="en-US" sz="2000" dirty="0" smtClean="0"/>
              <a:t>Ion Signal (a.u.)</a:t>
            </a:r>
            <a:endParaRPr lang="en-US" sz="2000" dirty="0"/>
          </a:p>
        </p:txBody>
      </p:sp>
      <p:sp>
        <p:nvSpPr>
          <p:cNvPr id="36" name="Rectangle 35"/>
          <p:cNvSpPr/>
          <p:nvPr/>
        </p:nvSpPr>
        <p:spPr>
          <a:xfrm>
            <a:off x="17624386" y="8619600"/>
            <a:ext cx="892214" cy="34858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TextBox 79"/>
          <p:cNvSpPr txBox="1"/>
          <p:nvPr/>
        </p:nvSpPr>
        <p:spPr>
          <a:xfrm rot="16200000">
            <a:off x="17308869" y="10270597"/>
            <a:ext cx="1828800" cy="400110"/>
          </a:xfrm>
          <a:prstGeom prst="rect">
            <a:avLst/>
          </a:prstGeom>
          <a:noFill/>
        </p:spPr>
        <p:txBody>
          <a:bodyPr wrap="square" rtlCol="0">
            <a:spAutoFit/>
          </a:bodyPr>
          <a:lstStyle/>
          <a:p>
            <a:r>
              <a:rPr lang="en-US" sz="2000" dirty="0" smtClean="0"/>
              <a:t>Ion Signal (a.u.)</a:t>
            </a:r>
            <a:endParaRPr lang="en-US" sz="2000" dirty="0"/>
          </a:p>
        </p:txBody>
      </p:sp>
      <p:sp>
        <p:nvSpPr>
          <p:cNvPr id="99" name="TextBox 98"/>
          <p:cNvSpPr txBox="1"/>
          <p:nvPr/>
        </p:nvSpPr>
        <p:spPr>
          <a:xfrm>
            <a:off x="17798587" y="8649231"/>
            <a:ext cx="748512" cy="630942"/>
          </a:xfrm>
          <a:prstGeom prst="rect">
            <a:avLst/>
          </a:prstGeom>
          <a:noFill/>
        </p:spPr>
        <p:txBody>
          <a:bodyPr wrap="square" rtlCol="0">
            <a:spAutoFit/>
          </a:bodyPr>
          <a:lstStyle/>
          <a:p>
            <a:r>
              <a:rPr lang="en-US" sz="3500" dirty="0" smtClean="0"/>
              <a:t>a)</a:t>
            </a:r>
            <a:endParaRPr lang="en-US" sz="3500" dirty="0"/>
          </a:p>
        </p:txBody>
      </p:sp>
      <p:sp>
        <p:nvSpPr>
          <p:cNvPr id="38" name="Rectangle 37"/>
          <p:cNvSpPr/>
          <p:nvPr/>
        </p:nvSpPr>
        <p:spPr>
          <a:xfrm>
            <a:off x="17612438" y="13026506"/>
            <a:ext cx="904162" cy="34326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TextBox 80"/>
          <p:cNvSpPr txBox="1"/>
          <p:nvPr/>
        </p:nvSpPr>
        <p:spPr>
          <a:xfrm rot="16200000">
            <a:off x="17308869" y="14783680"/>
            <a:ext cx="1828800" cy="400110"/>
          </a:xfrm>
          <a:prstGeom prst="rect">
            <a:avLst/>
          </a:prstGeom>
          <a:noFill/>
        </p:spPr>
        <p:txBody>
          <a:bodyPr wrap="square" rtlCol="0">
            <a:spAutoFit/>
          </a:bodyPr>
          <a:lstStyle/>
          <a:p>
            <a:r>
              <a:rPr lang="en-US" sz="2000" dirty="0" smtClean="0"/>
              <a:t>Ion Signal (a.u.)</a:t>
            </a:r>
            <a:endParaRPr lang="en-US" sz="2000" dirty="0"/>
          </a:p>
        </p:txBody>
      </p:sp>
      <p:sp>
        <p:nvSpPr>
          <p:cNvPr id="101" name="TextBox 100"/>
          <p:cNvSpPr txBox="1"/>
          <p:nvPr/>
        </p:nvSpPr>
        <p:spPr>
          <a:xfrm>
            <a:off x="17798587" y="12917216"/>
            <a:ext cx="748512" cy="630942"/>
          </a:xfrm>
          <a:prstGeom prst="rect">
            <a:avLst/>
          </a:prstGeom>
          <a:noFill/>
        </p:spPr>
        <p:txBody>
          <a:bodyPr wrap="square" rtlCol="0">
            <a:spAutoFit/>
          </a:bodyPr>
          <a:lstStyle/>
          <a:p>
            <a:r>
              <a:rPr lang="en-US" sz="3500" dirty="0"/>
              <a:t>c</a:t>
            </a:r>
            <a:r>
              <a:rPr lang="en-US" sz="3500" dirty="0" smtClean="0"/>
              <a:t>)</a:t>
            </a:r>
            <a:endParaRPr lang="en-US" sz="3500" dirty="0"/>
          </a:p>
        </p:txBody>
      </p:sp>
      <p:sp>
        <p:nvSpPr>
          <p:cNvPr id="42" name="Rectangle 41"/>
          <p:cNvSpPr/>
          <p:nvPr/>
        </p:nvSpPr>
        <p:spPr>
          <a:xfrm>
            <a:off x="17594628" y="17347942"/>
            <a:ext cx="952471" cy="33415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TextBox 86"/>
          <p:cNvSpPr txBox="1"/>
          <p:nvPr/>
        </p:nvSpPr>
        <p:spPr>
          <a:xfrm rot="16200000">
            <a:off x="17308869" y="18879199"/>
            <a:ext cx="1828800" cy="400110"/>
          </a:xfrm>
          <a:prstGeom prst="rect">
            <a:avLst/>
          </a:prstGeom>
          <a:noFill/>
        </p:spPr>
        <p:txBody>
          <a:bodyPr wrap="square" rtlCol="0">
            <a:spAutoFit/>
          </a:bodyPr>
          <a:lstStyle/>
          <a:p>
            <a:r>
              <a:rPr lang="en-US" sz="2000" dirty="0" smtClean="0"/>
              <a:t>Ion Signal (a.u.)</a:t>
            </a:r>
            <a:endParaRPr lang="en-US" sz="2000" dirty="0"/>
          </a:p>
        </p:txBody>
      </p:sp>
      <p:sp>
        <p:nvSpPr>
          <p:cNvPr id="103" name="TextBox 102"/>
          <p:cNvSpPr txBox="1"/>
          <p:nvPr/>
        </p:nvSpPr>
        <p:spPr>
          <a:xfrm>
            <a:off x="17798587" y="17215270"/>
            <a:ext cx="748512" cy="630942"/>
          </a:xfrm>
          <a:prstGeom prst="rect">
            <a:avLst/>
          </a:prstGeom>
          <a:noFill/>
        </p:spPr>
        <p:txBody>
          <a:bodyPr wrap="square" rtlCol="0">
            <a:spAutoFit/>
          </a:bodyPr>
          <a:lstStyle/>
          <a:p>
            <a:r>
              <a:rPr lang="en-US" sz="3500" dirty="0" smtClean="0"/>
              <a:t>e)</a:t>
            </a:r>
            <a:endParaRPr lang="en-US" sz="3500" dirty="0"/>
          </a:p>
        </p:txBody>
      </p:sp>
    </p:spTree>
    <p:extLst>
      <p:ext uri="{BB962C8B-B14F-4D97-AF65-F5344CB8AC3E}">
        <p14:creationId xmlns:p14="http://schemas.microsoft.com/office/powerpoint/2010/main" val="3353744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fade">
                                      <p:cBhvr>
                                        <p:cTn id="7" dur="1000"/>
                                        <p:tgtEl>
                                          <p:spTgt spid="43"/>
                                        </p:tgtEl>
                                      </p:cBhvr>
                                    </p:animEffect>
                                    <p:anim calcmode="lin" valueType="num">
                                      <p:cBhvr>
                                        <p:cTn id="8" dur="1000" fill="hold"/>
                                        <p:tgtEl>
                                          <p:spTgt spid="43"/>
                                        </p:tgtEl>
                                        <p:attrNameLst>
                                          <p:attrName>ppt_x</p:attrName>
                                        </p:attrNameLst>
                                      </p:cBhvr>
                                      <p:tavLst>
                                        <p:tav tm="0">
                                          <p:val>
                                            <p:strVal val="#ppt_x"/>
                                          </p:val>
                                        </p:tav>
                                        <p:tav tm="100000">
                                          <p:val>
                                            <p:strVal val="#ppt_x"/>
                                          </p:val>
                                        </p:tav>
                                      </p:tavLst>
                                    </p:anim>
                                    <p:anim calcmode="lin" valueType="num">
                                      <p:cBhvr>
                                        <p:cTn id="9" dur="1000" fill="hold"/>
                                        <p:tgtEl>
                                          <p:spTgt spid="43"/>
                                        </p:tgtEl>
                                        <p:attrNameLst>
                                          <p:attrName>ppt_y</p:attrName>
                                        </p:attrNameLst>
                                      </p:cBhvr>
                                      <p:tavLst>
                                        <p:tav tm="0">
                                          <p:val>
                                            <p:strVal val="#ppt_y-.1"/>
                                          </p:val>
                                        </p:tav>
                                        <p:tav tm="100000">
                                          <p:val>
                                            <p:strVal val="#ppt_y"/>
                                          </p:val>
                                        </p:tav>
                                      </p:tavLst>
                                    </p:anim>
                                  </p:childTnLst>
                                </p:cTn>
                              </p:par>
                              <p:par>
                                <p:cTn id="10" presetID="6" presetClass="entr" presetSubtype="16" fill="hold" nodeType="withEffect">
                                  <p:stCondLst>
                                    <p:cond delay="0"/>
                                  </p:stCondLst>
                                  <p:childTnLst>
                                    <p:set>
                                      <p:cBhvr>
                                        <p:cTn id="11" dur="1" fill="hold">
                                          <p:stCondLst>
                                            <p:cond delay="0"/>
                                          </p:stCondLst>
                                        </p:cTn>
                                        <p:tgtEl>
                                          <p:spTgt spid="93"/>
                                        </p:tgtEl>
                                        <p:attrNameLst>
                                          <p:attrName>style.visibility</p:attrName>
                                        </p:attrNameLst>
                                      </p:cBhvr>
                                      <p:to>
                                        <p:strVal val="visible"/>
                                      </p:to>
                                    </p:set>
                                    <p:animEffect transition="in" filter="circle(in)">
                                      <p:cBhvr>
                                        <p:cTn id="12" dur="1500"/>
                                        <p:tgtEl>
                                          <p:spTgt spid="93"/>
                                        </p:tgtEl>
                                      </p:cBhvr>
                                    </p:animEffect>
                                  </p:childTnLst>
                                </p:cTn>
                              </p:par>
                            </p:childTnLst>
                          </p:cTn>
                        </p:par>
                        <p:par>
                          <p:cTn id="13" fill="hold">
                            <p:stCondLst>
                              <p:cond delay="1500"/>
                            </p:stCondLst>
                            <p:childTnLst>
                              <p:par>
                                <p:cTn id="14" presetID="2" presetClass="entr" presetSubtype="1" fill="hold" nodeType="afterEffect">
                                  <p:stCondLst>
                                    <p:cond delay="500"/>
                                  </p:stCondLst>
                                  <p:childTnLst>
                                    <p:set>
                                      <p:cBhvr>
                                        <p:cTn id="15" dur="1" fill="hold">
                                          <p:stCondLst>
                                            <p:cond delay="0"/>
                                          </p:stCondLst>
                                        </p:cTn>
                                        <p:tgtEl>
                                          <p:spTgt spid="94"/>
                                        </p:tgtEl>
                                        <p:attrNameLst>
                                          <p:attrName>style.visibility</p:attrName>
                                        </p:attrNameLst>
                                      </p:cBhvr>
                                      <p:to>
                                        <p:strVal val="visible"/>
                                      </p:to>
                                    </p:set>
                                    <p:anim calcmode="lin" valueType="num">
                                      <p:cBhvr additive="base">
                                        <p:cTn id="16" dur="1250" fill="hold"/>
                                        <p:tgtEl>
                                          <p:spTgt spid="94"/>
                                        </p:tgtEl>
                                        <p:attrNameLst>
                                          <p:attrName>ppt_x</p:attrName>
                                        </p:attrNameLst>
                                      </p:cBhvr>
                                      <p:tavLst>
                                        <p:tav tm="0">
                                          <p:val>
                                            <p:strVal val="#ppt_x"/>
                                          </p:val>
                                        </p:tav>
                                        <p:tav tm="100000">
                                          <p:val>
                                            <p:strVal val="#ppt_x"/>
                                          </p:val>
                                        </p:tav>
                                      </p:tavLst>
                                    </p:anim>
                                    <p:anim calcmode="lin" valueType="num">
                                      <p:cBhvr additive="base">
                                        <p:cTn id="17" dur="1250" fill="hold"/>
                                        <p:tgtEl>
                                          <p:spTgt spid="9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11444</TotalTime>
  <Words>1133</Words>
  <Application>Microsoft Office PowerPoint</Application>
  <PresentationFormat>Custom</PresentationFormat>
  <Paragraphs>61</Paragraphs>
  <Slides>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Calibri</vt:lpstr>
      <vt:lpstr>Symbol</vt:lpstr>
      <vt:lpstr>Office Theme</vt:lpstr>
      <vt:lpstr>CS ChemDraw Drawing</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Brittany M. Bryan</dc:creator>
  <cp:lastModifiedBy>Magaly Wooten</cp:lastModifiedBy>
  <cp:revision>235</cp:revision>
  <dcterms:created xsi:type="dcterms:W3CDTF">2013-04-11T18:54:38Z</dcterms:created>
  <dcterms:modified xsi:type="dcterms:W3CDTF">2014-04-30T20:00:10Z</dcterms:modified>
</cp:coreProperties>
</file>