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theme/theme6.xml" ContentType="application/vnd.openxmlformats-officedocument.them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6"/>
  </p:notesMasterIdLst>
  <p:handoutMasterIdLst>
    <p:handoutMasterId r:id="rId7"/>
  </p:handoutMasterIdLst>
  <p:sldIdLst>
    <p:sldId id="286" r:id="rId5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  <p:cmAuthor id="4" name="Ed Munnich" initials="EM" lastIdx="6" clrIdx="4"/>
  <p:cmAuthor id="5" name="admin" initials="a" lastIdx="5" clrIdx="5"/>
  <p:cmAuthor id="6" name="Jennifer  Milazzo" initials="JM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vertBarState="minimized">
    <p:restoredLeft sz="10659" autoAdjust="0"/>
    <p:restoredTop sz="94505" autoAdjust="0"/>
  </p:normalViewPr>
  <p:slideViewPr>
    <p:cSldViewPr snapToGrid="0" snapToObjects="1" showGuides="1">
      <p:cViewPr>
        <p:scale>
          <a:sx n="25" d="100"/>
          <a:sy n="25" d="100"/>
        </p:scale>
        <p:origin x="-1408" y="280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5" dt="2012-04-04T20:04:54.166" idx="4">
    <p:pos x="-774" y="15804"/>
    <p:text>Estimate...random 'e'</p:text>
  </p:cm>
  <p:cm authorId="5" dt="2012-04-04T20:10:33.482" idx="5">
    <p:pos x="32220" y="17082"/>
    <p:text>&lt;space&gt;</p:text>
  </p:cm>
  <p:cm authorId="4" dt="2012-04-12T05:50:20.527" idx="3">
    <p:pos x="29952" y="3936"/>
    <p:text/>
  </p:cm>
  <p:cm authorId="4" dt="2012-04-12T05:56:07.679" idx="4">
    <p:pos x="29056" y="10240"/>
    <p:text/>
  </p:cm>
  <p:cm authorId="4" dt="2012-04-12T06:40:25.028" idx="5">
    <p:pos x="25280" y="4736"/>
    <p:text/>
  </p:cm>
  <p:cm authorId="4" dt="2012-04-12T07:18:57.097" idx="6">
    <p:pos x="23872" y="3696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5210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4/12/12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96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5996467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004405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257801"/>
            <a:ext cx="1005840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7940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004405"/>
            <a:ext cx="1359127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265739"/>
            <a:ext cx="1357312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7949530"/>
            <a:ext cx="135928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242973"/>
            <a:ext cx="1357312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304135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573407"/>
            <a:ext cx="13571534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012343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265739"/>
            <a:ext cx="135794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265739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004405"/>
            <a:ext cx="135760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210866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7949530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679401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418067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58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4919070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599646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9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13410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69876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4919070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6" y="5996467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9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14919070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5" y="14212888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1587164" y="23505310"/>
            <a:ext cx="2072004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1587164" y="24243974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8" y="6004405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829198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24751" y="29030647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250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3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150536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9386670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2" y="5257800"/>
            <a:ext cx="20724813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42057638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3" name="Rounded Rectangle 32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5304" y="128413"/>
            <a:ext cx="32009976" cy="3385536"/>
          </a:xfrm>
        </p:spPr>
        <p:txBody>
          <a:bodyPr>
            <a:spAutoFit/>
          </a:bodyPr>
          <a:lstStyle/>
          <a:p>
            <a:r>
              <a:rPr lang="en-US" sz="7200" dirty="0" smtClean="0"/>
              <a:t>How Base Rate Statistics and Counterfactuals Influence Causal Models and Recommendations for Traffic Safety</a:t>
            </a:r>
            <a:br>
              <a:rPr lang="en-US" sz="7200" dirty="0" smtClean="0"/>
            </a:br>
            <a:endParaRPr lang="en-US" sz="7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04188" y="5996469"/>
            <a:ext cx="10056813" cy="10556713"/>
          </a:xfrm>
        </p:spPr>
        <p:txBody>
          <a:bodyPr/>
          <a:lstStyle/>
          <a:p>
            <a:pPr marL="342900" lvl="0" indent="-342900" defTabSz="2507943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How </a:t>
            </a:r>
            <a:r>
              <a:rPr lang="en-US" sz="4000" dirty="0">
                <a:latin typeface="Times New Roman"/>
                <a:cs typeface="Times New Roman"/>
              </a:rPr>
              <a:t>does counterfactual </a:t>
            </a:r>
            <a:r>
              <a:rPr lang="en-US" sz="4000" dirty="0" smtClean="0">
                <a:latin typeface="Times New Roman"/>
                <a:cs typeface="Times New Roman"/>
              </a:rPr>
              <a:t>thinking—thinking about how events could have been different—affect </a:t>
            </a:r>
            <a:r>
              <a:rPr lang="en-US" sz="4000" dirty="0">
                <a:latin typeface="Times New Roman"/>
                <a:cs typeface="Times New Roman"/>
              </a:rPr>
              <a:t>our </a:t>
            </a:r>
            <a:r>
              <a:rPr lang="en-US" sz="4000" dirty="0" smtClean="0">
                <a:latin typeface="Times New Roman"/>
                <a:cs typeface="Times New Roman"/>
              </a:rPr>
              <a:t>beliefs about factors that cause changes </a:t>
            </a:r>
            <a:r>
              <a:rPr lang="en-US" sz="4000" dirty="0">
                <a:latin typeface="Times New Roman"/>
                <a:cs typeface="Times New Roman"/>
              </a:rPr>
              <a:t>in </a:t>
            </a:r>
            <a:r>
              <a:rPr lang="en-US" sz="4000" dirty="0" smtClean="0">
                <a:latin typeface="Times New Roman"/>
                <a:cs typeface="Times New Roman"/>
              </a:rPr>
              <a:t>statistics?</a:t>
            </a:r>
          </a:p>
          <a:p>
            <a:pPr marL="342900" lvl="0" indent="-342900" defTabSz="2507943">
              <a:buFont typeface="Arial"/>
              <a:buChar char="•"/>
            </a:pPr>
            <a:r>
              <a:rPr lang="en-US" sz="4000" dirty="0" err="1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Slovic</a:t>
            </a:r>
            <a:r>
              <a:rPr lang="en-US" sz="4000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and Fischhoff</a:t>
            </a:r>
            <a:r>
              <a:rPr lang="en-US" sz="40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 </a:t>
            </a:r>
            <a:r>
              <a:rPr lang="en-US" sz="4000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(1977): Participants were given the outcome of an experiment, then asked to think of how it could have turned out </a:t>
            </a:r>
            <a:r>
              <a:rPr lang="en-US" sz="4000" i="1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otherwise, </a:t>
            </a:r>
            <a:r>
              <a:rPr lang="en-US" sz="4000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which</a:t>
            </a:r>
            <a:r>
              <a:rPr lang="en-US" sz="4000" i="1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reduced bias.</a:t>
            </a:r>
          </a:p>
          <a:p>
            <a:pPr marL="342900" lvl="0" indent="-342900" defTabSz="2507943"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Lord</a:t>
            </a:r>
            <a:r>
              <a:rPr lang="en-US" sz="4000" dirty="0">
                <a:solidFill>
                  <a:srgbClr val="000000"/>
                </a:solidFill>
                <a:latin typeface="Times New Roman"/>
                <a:cs typeface="Times New Roman"/>
              </a:rPr>
              <a:t>, Lepper, and Preston (1984</a:t>
            </a:r>
            <a:r>
              <a:rPr lang="en-US" sz="4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): Participants </a:t>
            </a:r>
            <a:r>
              <a:rPr lang="en-US" sz="4000" dirty="0">
                <a:solidFill>
                  <a:srgbClr val="000000"/>
                </a:solidFill>
                <a:latin typeface="Times New Roman"/>
                <a:cs typeface="Times New Roman"/>
              </a:rPr>
              <a:t>who considered possible causes for the </a:t>
            </a:r>
            <a:r>
              <a:rPr lang="en-US" sz="4000" i="1" dirty="0">
                <a:solidFill>
                  <a:srgbClr val="000000"/>
                </a:solidFill>
                <a:latin typeface="Times New Roman"/>
                <a:cs typeface="Times New Roman"/>
              </a:rPr>
              <a:t>opposite </a:t>
            </a:r>
            <a:r>
              <a:rPr lang="en-US" sz="4000" dirty="0">
                <a:solidFill>
                  <a:srgbClr val="000000"/>
                </a:solidFill>
                <a:latin typeface="Times New Roman"/>
                <a:cs typeface="Times New Roman"/>
              </a:rPr>
              <a:t>of their expected </a:t>
            </a:r>
            <a:r>
              <a:rPr lang="en-US" sz="4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outcomes, </a:t>
            </a:r>
            <a:r>
              <a:rPr lang="en-US" sz="4000" dirty="0">
                <a:solidFill>
                  <a:srgbClr val="000000"/>
                </a:solidFill>
                <a:latin typeface="Times New Roman"/>
                <a:cs typeface="Times New Roman"/>
              </a:rPr>
              <a:t>expressed less extreme beliefs than controls</a:t>
            </a:r>
            <a:r>
              <a:rPr lang="en-US" sz="4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42900" indent="-342900" defTabSz="2507943">
              <a:buFont typeface="Arial"/>
              <a:buChar char="•"/>
            </a:pPr>
            <a:r>
              <a:rPr lang="en-US" sz="4000" dirty="0" smtClean="0">
                <a:latin typeface="Times New Roman"/>
                <a:cs typeface="Times New Roman"/>
              </a:rPr>
              <a:t>The </a:t>
            </a:r>
            <a:r>
              <a:rPr lang="en-US" sz="4000" dirty="0">
                <a:latin typeface="Times New Roman"/>
                <a:cs typeface="Times New Roman"/>
              </a:rPr>
              <a:t>present project focused on </a:t>
            </a:r>
            <a:r>
              <a:rPr lang="en-US" sz="4000" dirty="0" smtClean="0">
                <a:latin typeface="Times New Roman"/>
                <a:cs typeface="Times New Roman"/>
              </a:rPr>
              <a:t>beliefs about </a:t>
            </a:r>
            <a:r>
              <a:rPr lang="en-US" sz="4000" dirty="0">
                <a:latin typeface="Times New Roman"/>
                <a:cs typeface="Times New Roman"/>
              </a:rPr>
              <a:t>causes and ways to prevent traffic fatalities.</a:t>
            </a:r>
          </a:p>
          <a:p>
            <a:pPr marL="342900" lvl="0" indent="-342900" defTabSz="2507943">
              <a:buFont typeface="Arial"/>
              <a:buChar char="•"/>
            </a:pPr>
            <a:endParaRPr lang="en-US" sz="4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22215478" y="6082787"/>
            <a:ext cx="10048874" cy="9922696"/>
          </a:xfrm>
        </p:spPr>
        <p:txBody>
          <a:bodyPr/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Consider the Opposite and </a:t>
            </a:r>
            <a:endParaRPr lang="en-US" sz="3600" b="1" dirty="0" smtClean="0">
              <a:latin typeface="Times New Roman"/>
              <a:cs typeface="Times New Roman"/>
            </a:endParaRPr>
          </a:p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Incorporation </a:t>
            </a:r>
            <a:r>
              <a:rPr lang="en-US" sz="3600" b="1" dirty="0">
                <a:latin typeface="Times New Roman"/>
                <a:cs typeface="Times New Roman"/>
              </a:rPr>
              <a:t>of 2010 Statistic 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No reliable difference in </a:t>
            </a:r>
            <a:r>
              <a:rPr lang="en-US" sz="3600" i="1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surprise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 or </a:t>
            </a:r>
            <a:r>
              <a:rPr lang="en-US" sz="3600" i="1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number of new causes 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given between those who </a:t>
            </a:r>
            <a:r>
              <a:rPr lang="en-US" sz="3600" dirty="0" err="1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consideed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 the opposite and those who did not</a:t>
            </a:r>
            <a:r>
              <a:rPr lang="en-US" sz="3600" b="1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However, </a:t>
            </a:r>
            <a:r>
              <a:rPr lang="en-US" sz="3600" dirty="0" smtClean="0">
                <a:latin typeface="Times New Roman"/>
              </a:rPr>
              <a:t>Foresight participants who initially thought there had been an increase in fatalities were reliably more surprised 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than Hindsight participants </a:t>
            </a:r>
            <a:r>
              <a:rPr lang="en-US" sz="3600" dirty="0">
                <a:latin typeface="Times New Roman"/>
              </a:rPr>
              <a:t>(Mann-Whitney U,</a:t>
            </a:r>
            <a:r>
              <a:rPr lang="en-US" sz="3600" i="1" dirty="0">
                <a:latin typeface="Times New Roman"/>
              </a:rPr>
              <a:t> z</a:t>
            </a:r>
            <a:r>
              <a:rPr lang="en-US" sz="3600" dirty="0">
                <a:latin typeface="Times New Roman"/>
              </a:rPr>
              <a:t>= -4.08, </a:t>
            </a:r>
            <a:r>
              <a:rPr lang="en-US" sz="3600" i="1" dirty="0">
                <a:latin typeface="Times New Roman"/>
              </a:rPr>
              <a:t>p</a:t>
            </a:r>
            <a:r>
              <a:rPr lang="en-US" sz="3600" dirty="0">
                <a:latin typeface="Times New Roman"/>
              </a:rPr>
              <a:t>&lt;.001)</a:t>
            </a:r>
            <a:r>
              <a:rPr lang="en-US" sz="3600" b="1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and provided numerically more new causes (</a:t>
            </a:r>
            <a:r>
              <a:rPr lang="en-US" sz="3600" i="1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t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(52)=1.358, </a:t>
            </a:r>
            <a:r>
              <a:rPr lang="en-US" sz="3600" i="1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p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=.09, one-tailed) </a:t>
            </a:r>
            <a:r>
              <a:rPr lang="en-US" sz="3600" dirty="0" smtClean="0">
                <a:latin typeface="Times New Roman"/>
              </a:rPr>
              <a:t>after learning actual statistic.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Of those who considered the opposite and changed their estimates, change in  </a:t>
            </a:r>
            <a:r>
              <a:rPr lang="en-US" sz="3600" dirty="0" err="1" smtClean="0">
                <a:latin typeface="Times New Roman"/>
                <a:cs typeface="Times New Roman"/>
              </a:rPr>
              <a:t>reestimate</a:t>
            </a:r>
            <a:r>
              <a:rPr lang="en-US" sz="3600" dirty="0" smtClean="0">
                <a:latin typeface="Times New Roman"/>
                <a:cs typeface="Times New Roman"/>
              </a:rPr>
              <a:t> did not predict surprise. (Spearman’s rho =-.02, </a:t>
            </a:r>
            <a:r>
              <a:rPr lang="en-US" sz="3600" dirty="0" err="1" smtClean="0">
                <a:latin typeface="Times New Roman"/>
                <a:cs typeface="Times New Roman"/>
              </a:rPr>
              <a:t>n.s</a:t>
            </a:r>
            <a:r>
              <a:rPr lang="en-US" sz="3600" dirty="0" smtClean="0">
                <a:latin typeface="Times New Roman"/>
                <a:cs typeface="Times New Roman"/>
              </a:rPr>
              <a:t>.)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>
          <a:xfrm>
            <a:off x="32895450" y="12852996"/>
            <a:ext cx="10073780" cy="907933"/>
          </a:xfrm>
        </p:spPr>
        <p:txBody>
          <a:bodyPr/>
          <a:lstStyle/>
          <a:p>
            <a:r>
              <a:rPr lang="en-US" sz="4500" dirty="0" smtClean="0"/>
              <a:t>Discussion </a:t>
            </a:r>
            <a:endParaRPr lang="en-US" sz="45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32929782" y="25702691"/>
            <a:ext cx="10073780" cy="907933"/>
          </a:xfrm>
        </p:spPr>
        <p:txBody>
          <a:bodyPr/>
          <a:lstStyle/>
          <a:p>
            <a:r>
              <a:rPr lang="en-US" sz="4500" dirty="0" smtClean="0"/>
              <a:t>References</a:t>
            </a:r>
            <a:endParaRPr lang="en-US" sz="45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4"/>
          </p:nvPr>
        </p:nvSpPr>
        <p:spPr>
          <a:xfrm>
            <a:off x="32946749" y="26610625"/>
            <a:ext cx="10056813" cy="609395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 smtClean="0">
                <a:latin typeface="Times New Roman"/>
                <a:ea typeface="ＭＳ 明朝"/>
                <a:cs typeface="Times New Roman"/>
              </a:rPr>
              <a:t>Lord, C., Lepper, M., &amp; Preston, E. (1984). Considering the opposite: A corrective strategy for social judgment. </a:t>
            </a:r>
            <a:r>
              <a:rPr lang="en-US" sz="2600" i="1" dirty="0" smtClean="0">
                <a:latin typeface="Times New Roman"/>
                <a:ea typeface="ＭＳ 明朝"/>
                <a:cs typeface="Times New Roman"/>
              </a:rPr>
              <a:t>Journal of Personality and Social Psychology, 47, </a:t>
            </a:r>
            <a:r>
              <a:rPr lang="en-US" sz="2600" dirty="0" smtClean="0">
                <a:latin typeface="Times New Roman"/>
                <a:ea typeface="ＭＳ 明朝"/>
                <a:cs typeface="Times New Roman"/>
              </a:rPr>
              <a:t>1231-1243. 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/>
              <a:ea typeface="ＭＳ 明朝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latin typeface="Times New Roman"/>
                <a:ea typeface="ＭＳ 明朝"/>
                <a:cs typeface="Times New Roman"/>
              </a:rPr>
              <a:t>Markman, K., Lindberg, M., Kray, L., &amp; Galinsky, A. (2007). </a:t>
            </a:r>
            <a:r>
              <a:rPr lang="en-US" sz="2600" dirty="0" smtClean="0">
                <a:latin typeface="Times New Roman"/>
                <a:cs typeface="Times New Roman"/>
              </a:rPr>
              <a:t>Implications of counterfactual structure for creative generation and analytical problem solving. </a:t>
            </a:r>
            <a:r>
              <a:rPr lang="en-US" sz="2600" i="1" dirty="0" smtClean="0">
                <a:latin typeface="Times New Roman"/>
                <a:cs typeface="Times New Roman"/>
              </a:rPr>
              <a:t>Personality and Social Psychology Bulletin, 33, </a:t>
            </a:r>
            <a:r>
              <a:rPr lang="en-US" sz="2600" dirty="0" smtClean="0">
                <a:latin typeface="Times New Roman"/>
                <a:cs typeface="Times New Roman"/>
              </a:rPr>
              <a:t>312-324. 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latin typeface="Times New Roman"/>
                <a:ea typeface="ＭＳ 明朝"/>
                <a:cs typeface="Times New Roman"/>
              </a:rPr>
              <a:t>Slovic, P., &amp; Fischhoff, B. (1977). On the psychology of experimental    surprises. </a:t>
            </a:r>
            <a:r>
              <a:rPr lang="en-US" sz="2600" i="1" dirty="0" smtClean="0">
                <a:latin typeface="Times New Roman"/>
                <a:ea typeface="ＭＳ 明朝"/>
                <a:cs typeface="Times New Roman"/>
              </a:rPr>
              <a:t>Journal of Experimental Psychology: Human Perception and Performance, 3</a:t>
            </a:r>
            <a:r>
              <a:rPr lang="en-US" sz="2600" dirty="0" smtClean="0">
                <a:latin typeface="Times New Roman"/>
                <a:ea typeface="ＭＳ 明朝"/>
                <a:cs typeface="Times New Roman"/>
              </a:rPr>
              <a:t>, 544-551.</a:t>
            </a:r>
          </a:p>
          <a:p>
            <a:pPr>
              <a:spcBef>
                <a:spcPts val="0"/>
              </a:spcBef>
            </a:pPr>
            <a:endParaRPr lang="en-US" sz="2400" dirty="0" smtClean="0">
              <a:latin typeface="Times New Roman"/>
              <a:ea typeface="ＭＳ 明朝"/>
              <a:cs typeface="Times New Roman"/>
            </a:endParaRPr>
          </a:p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5"/>
          </p:nvPr>
        </p:nvSpPr>
        <p:spPr>
          <a:xfrm>
            <a:off x="11556197" y="25314275"/>
            <a:ext cx="10056813" cy="6666419"/>
          </a:xfrm>
        </p:spPr>
        <p:txBody>
          <a:bodyPr/>
          <a:lstStyle/>
          <a:p>
            <a:r>
              <a:rPr lang="en-US" sz="3600" dirty="0" smtClean="0">
                <a:latin typeface="Times New Roman"/>
                <a:cs typeface="Times New Roman"/>
              </a:rPr>
              <a:t>Upon learning that one estimated in the wrong direction, how does one explain actual statistics?</a:t>
            </a:r>
          </a:p>
          <a:p>
            <a:r>
              <a:rPr lang="en-US" sz="3600" b="1" dirty="0" smtClean="0">
                <a:latin typeface="Times New Roman"/>
                <a:cs typeface="Times New Roman"/>
              </a:rPr>
              <a:t>Examples:</a:t>
            </a:r>
          </a:p>
          <a:p>
            <a:r>
              <a:rPr lang="en-US" sz="3600" b="1" dirty="0" smtClean="0">
                <a:latin typeface="Times New Roman"/>
                <a:cs typeface="Times New Roman"/>
              </a:rPr>
              <a:t>Original Believed Cause: </a:t>
            </a:r>
            <a:r>
              <a:rPr lang="en-US" sz="3600" dirty="0" smtClean="0">
                <a:latin typeface="Times New Roman"/>
                <a:cs typeface="Times New Roman"/>
              </a:rPr>
              <a:t>cell phone usage </a:t>
            </a:r>
          </a:p>
          <a:p>
            <a:r>
              <a:rPr lang="en-US" sz="3600" b="1" dirty="0" smtClean="0">
                <a:latin typeface="Times New Roman"/>
                <a:cs typeface="Times New Roman"/>
              </a:rPr>
              <a:t>Later “Old” Cause: </a:t>
            </a:r>
            <a:r>
              <a:rPr lang="en-US" sz="3600" dirty="0" smtClean="0">
                <a:latin typeface="Times New Roman"/>
                <a:cs typeface="Times New Roman"/>
              </a:rPr>
              <a:t>cell phone laws implemented </a:t>
            </a:r>
          </a:p>
          <a:p>
            <a:pPr marL="342900" indent="-3429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Similar to Markman et al.’s (2007) subtractive counterfactuals</a:t>
            </a:r>
            <a:endParaRPr lang="en-US" sz="3600" dirty="0">
              <a:latin typeface="Times New Roman"/>
              <a:cs typeface="Times New Roman"/>
            </a:endParaRPr>
          </a:p>
          <a:p>
            <a:r>
              <a:rPr lang="en-US" sz="3600" b="1" dirty="0" smtClean="0">
                <a:latin typeface="Times New Roman"/>
                <a:cs typeface="Times New Roman"/>
              </a:rPr>
              <a:t>Later “New” Cause: </a:t>
            </a:r>
            <a:r>
              <a:rPr lang="en-US" sz="3600" dirty="0" smtClean="0">
                <a:latin typeface="Times New Roman"/>
                <a:cs typeface="Times New Roman"/>
              </a:rPr>
              <a:t>safer roads</a:t>
            </a:r>
          </a:p>
          <a:p>
            <a:pPr marL="342900" indent="-3429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Similar to Markman et al.’s (2007) additive counterfactuals </a:t>
            </a:r>
          </a:p>
        </p:txBody>
      </p:sp>
      <p:graphicFrame>
        <p:nvGraphicFramePr>
          <p:cNvPr id="64" name="Picture Placeholder 63"/>
          <p:cNvGraphicFramePr>
            <a:graphicFrameLocks noGrp="1"/>
          </p:cNvGraphicFramePr>
          <p:nvPr>
            <p:ph type="pic" sz="quarter" idx="115"/>
          </p:nvPr>
        </p:nvGraphicFramePr>
        <p:xfrm>
          <a:off x="-9326563" y="25314275"/>
          <a:ext cx="7908924" cy="4206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36308"/>
                <a:gridCol w="2636308"/>
                <a:gridCol w="26363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4" name="Picture Placeholder 73"/>
          <p:cNvGraphicFramePr>
            <a:graphicFrameLocks noGrp="1"/>
          </p:cNvGraphicFramePr>
          <p:nvPr>
            <p:ph type="pic" sz="quarter" idx="126"/>
          </p:nvPr>
        </p:nvGraphicFramePr>
        <p:xfrm>
          <a:off x="-9326563" y="25314275"/>
          <a:ext cx="790892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463"/>
                <a:gridCol w="39544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Picture Placeholder 59"/>
          <p:cNvGraphicFramePr>
            <a:graphicFrameLocks noGrp="1"/>
          </p:cNvGraphicFramePr>
          <p:nvPr>
            <p:ph type="pic" sz="quarter" idx="127"/>
          </p:nvPr>
        </p:nvGraphicFramePr>
        <p:xfrm>
          <a:off x="-9326563" y="25314275"/>
          <a:ext cx="790892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308"/>
                <a:gridCol w="2636308"/>
                <a:gridCol w="26363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7" name="Picture Placeholder 66"/>
          <p:cNvGraphicFramePr>
            <a:graphicFrameLocks noGrp="1"/>
          </p:cNvGraphicFramePr>
          <p:nvPr>
            <p:ph type="pic" sz="quarter" idx="130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938559"/>
              </p:ext>
            </p:extLst>
          </p:nvPr>
        </p:nvGraphicFramePr>
        <p:xfrm>
          <a:off x="23115072" y="24824412"/>
          <a:ext cx="8584128" cy="633704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861376"/>
                <a:gridCol w="2861376"/>
                <a:gridCol w="2861376"/>
              </a:tblGrid>
              <a:tr h="1116172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Old Causes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New Causes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5219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Foresight</a:t>
                      </a:r>
                      <a:r>
                        <a:rPr lang="en-US" sz="3600" b="1" baseline="0" dirty="0" smtClean="0">
                          <a:latin typeface="Times New Roman"/>
                          <a:cs typeface="Times New Roman"/>
                        </a:rPr>
                        <a:t> + </a:t>
                      </a:r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1.17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1.0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5219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Foresight</a:t>
                      </a:r>
                    </a:p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0.9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1.07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5219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Hindsight + No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1.17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0.88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05219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Hindsight +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0.71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1.38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Picture Placeholder 36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1"/>
          </p:nvPr>
        </p:nvSpPr>
        <p:spPr>
          <a:xfrm>
            <a:off x="5943601" y="2377205"/>
            <a:ext cx="31998968" cy="1280160"/>
          </a:xfrm>
        </p:spPr>
        <p:txBody>
          <a:bodyPr/>
          <a:lstStyle/>
          <a:p>
            <a:r>
              <a:rPr lang="en-US" sz="6300" dirty="0" smtClean="0"/>
              <a:t>Jennifer Milazzo, Edward Munnich, Jade Stannard, and Katheryn Conde</a:t>
            </a:r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1"/>
          </p:nvPr>
        </p:nvSpPr>
        <p:spPr>
          <a:xfrm>
            <a:off x="923928" y="5265739"/>
            <a:ext cx="10048875" cy="907933"/>
          </a:xfrm>
        </p:spPr>
        <p:txBody>
          <a:bodyPr/>
          <a:lstStyle/>
          <a:p>
            <a:r>
              <a:rPr lang="en-US" sz="4500" dirty="0" smtClean="0"/>
              <a:t>Central Question</a:t>
            </a:r>
            <a:endParaRPr lang="en-US" sz="4500" dirty="0"/>
          </a:p>
        </p:txBody>
      </p:sp>
      <p:sp>
        <p:nvSpPr>
          <p:cNvPr id="62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92382" y="19933508"/>
            <a:ext cx="10068617" cy="907933"/>
          </a:xfrm>
        </p:spPr>
        <p:txBody>
          <a:bodyPr/>
          <a:lstStyle/>
          <a:p>
            <a:r>
              <a:rPr lang="en-US" sz="4500" dirty="0" smtClean="0"/>
              <a:t>Design</a:t>
            </a:r>
            <a:endParaRPr lang="en-US" sz="4500" dirty="0"/>
          </a:p>
        </p:txBody>
      </p:sp>
      <p:pic>
        <p:nvPicPr>
          <p:cNvPr id="72" name="Picture Placeholder 58" descr="usf logo.pn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-13550" r="-13550"/>
          <a:stretch>
            <a:fillRect/>
          </a:stretch>
        </p:blipFill>
        <p:spPr bwMode="auto">
          <a:xfrm>
            <a:off x="904188" y="670562"/>
            <a:ext cx="4419600" cy="2514600"/>
          </a:xfrm>
          <a:noFill/>
          <a:ln>
            <a:miter lim="800000"/>
            <a:headEnd/>
            <a:tailEnd/>
          </a:ln>
        </p:spPr>
      </p:pic>
      <p:sp>
        <p:nvSpPr>
          <p:cNvPr id="73" name="TextBox 72"/>
          <p:cNvSpPr txBox="1"/>
          <p:nvPr/>
        </p:nvSpPr>
        <p:spPr>
          <a:xfrm>
            <a:off x="16902875" y="3513949"/>
            <a:ext cx="851589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University of San Francisco</a:t>
            </a:r>
          </a:p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28"/>
          </p:nvPr>
        </p:nvSpPr>
        <p:spPr>
          <a:xfrm>
            <a:off x="32929782" y="13709831"/>
            <a:ext cx="10052050" cy="119847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 Surprise upon learning actual statistics may have overwhelmed differences between those who considered the opposite and those who did not in the Foresight group.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Times New Roman"/>
                <a:cs typeface="Times New Roman"/>
              </a:rPr>
              <a:t>After </a:t>
            </a:r>
            <a:r>
              <a:rPr lang="en-US" sz="3600" dirty="0">
                <a:latin typeface="Times New Roman"/>
                <a:cs typeface="Times New Roman"/>
              </a:rPr>
              <a:t>considering the opposite, </a:t>
            </a:r>
            <a:r>
              <a:rPr lang="en-US" sz="3600" dirty="0" smtClean="0">
                <a:latin typeface="Times New Roman"/>
                <a:cs typeface="Times New Roman"/>
              </a:rPr>
              <a:t>Hindsight </a:t>
            </a:r>
            <a:r>
              <a:rPr lang="en-US" sz="3600" dirty="0">
                <a:latin typeface="Times New Roman"/>
                <a:cs typeface="Times New Roman"/>
              </a:rPr>
              <a:t>participants provided more new </a:t>
            </a:r>
            <a:r>
              <a:rPr lang="en-US" sz="3600" dirty="0" smtClean="0">
                <a:latin typeface="Times New Roman"/>
                <a:cs typeface="Times New Roman"/>
              </a:rPr>
              <a:t>causes relative to old causes affecting 2015 statistics when they considered the opposite.</a:t>
            </a:r>
          </a:p>
          <a:p>
            <a:pPr marL="571472" lvl="2" indent="0">
              <a:buFont typeface="Arial" charset="0"/>
              <a:buChar char="•"/>
            </a:pP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Times New Roman"/>
                <a:cs typeface="Times New Roman"/>
              </a:rPr>
              <a:t>Suggests qualitative shift in thinking about causal factors in traffic fatalities—listing new causal factors rather than modifying original causal factors.</a:t>
            </a:r>
          </a:p>
          <a:p>
            <a:pPr>
              <a:buFont typeface="Arial" charset="0"/>
              <a:buChar char="•"/>
            </a:pPr>
            <a:r>
              <a:rPr lang="en-US" sz="3600" dirty="0">
                <a:latin typeface="Times New Roman"/>
                <a:cs typeface="Times New Roman"/>
              </a:rPr>
              <a:t>C</a:t>
            </a:r>
            <a:r>
              <a:rPr lang="en-US" sz="3600" dirty="0" smtClean="0">
                <a:latin typeface="Times New Roman"/>
                <a:cs typeface="Times New Roman"/>
              </a:rPr>
              <a:t>onsider the opposite may have produced an additive counterfactual mindset (</a:t>
            </a:r>
            <a:r>
              <a:rPr lang="en-US" sz="3600" dirty="0" err="1" smtClean="0">
                <a:latin typeface="Times New Roman"/>
                <a:cs typeface="Times New Roman"/>
              </a:rPr>
              <a:t>Markman</a:t>
            </a:r>
            <a:r>
              <a:rPr lang="en-US" sz="3600" dirty="0" smtClean="0">
                <a:latin typeface="Times New Roman"/>
                <a:cs typeface="Times New Roman"/>
              </a:rPr>
              <a:t> et al., 2007)—greater creativity—at least for those who received it </a:t>
            </a:r>
            <a:r>
              <a:rPr lang="en-US" sz="3600" i="1" dirty="0" smtClean="0">
                <a:latin typeface="Times New Roman"/>
                <a:cs typeface="Times New Roman"/>
              </a:rPr>
              <a:t>after</a:t>
            </a:r>
            <a:r>
              <a:rPr lang="en-US" sz="3600" dirty="0" smtClean="0">
                <a:latin typeface="Times New Roman"/>
                <a:cs typeface="Times New Roman"/>
              </a:rPr>
              <a:t> learning statistic (Hindsight).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 Our findings suggest that actively considering opposite causes leads to less rigid interpretation of statistics, and might be useful to educators teaching critical evaluation of media sources.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41418" y="6173671"/>
            <a:ext cx="9937266" cy="18221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98 </a:t>
            </a:r>
            <a:r>
              <a:rPr lang="en-US" sz="3200" dirty="0" smtClean="0">
                <a:latin typeface="Times New Roman"/>
                <a:cs typeface="Times New Roman"/>
              </a:rPr>
              <a:t>participants </a:t>
            </a:r>
            <a:r>
              <a:rPr lang="en-US" sz="3200" dirty="0">
                <a:latin typeface="Times New Roman"/>
                <a:cs typeface="Times New Roman"/>
              </a:rPr>
              <a:t>were recruited through Amazon Mechanical </a:t>
            </a:r>
            <a:r>
              <a:rPr lang="en-US" sz="3200" dirty="0" smtClean="0">
                <a:latin typeface="Times New Roman"/>
                <a:cs typeface="Times New Roman"/>
              </a:rPr>
              <a:t>Turk</a:t>
            </a:r>
            <a:endParaRPr lang="en-US" sz="32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Times New Roman"/>
                <a:cs typeface="Times New Roman"/>
              </a:rPr>
              <a:t>Completed one of four surveys on </a:t>
            </a:r>
            <a:r>
              <a:rPr lang="en-US" sz="3200" dirty="0">
                <a:latin typeface="Times New Roman"/>
                <a:cs typeface="Times New Roman"/>
              </a:rPr>
              <a:t>surveymonkey.com </a:t>
            </a:r>
            <a:endParaRPr lang="en-US" sz="3200" b="1" dirty="0">
              <a:latin typeface="Times New Roman"/>
              <a:cs typeface="Times New Roman"/>
            </a:endParaRPr>
          </a:p>
          <a:p>
            <a:r>
              <a:rPr lang="en-US" sz="3200" b="1" dirty="0" smtClean="0">
                <a:latin typeface="Times New Roman"/>
                <a:cs typeface="Times New Roman"/>
              </a:rPr>
              <a:t>Both </a:t>
            </a:r>
            <a:r>
              <a:rPr lang="en-US" sz="3200" b="1" dirty="0">
                <a:latin typeface="Times New Roman"/>
                <a:cs typeface="Times New Roman"/>
              </a:rPr>
              <a:t>Foresight Groups </a:t>
            </a:r>
            <a:r>
              <a:rPr lang="en-US" sz="3200" dirty="0">
                <a:latin typeface="Times New Roman"/>
                <a:cs typeface="Times New Roman"/>
              </a:rPr>
              <a:t>received a 2005 traffic fatalities statistic and answered questions about 2010 </a:t>
            </a:r>
            <a:r>
              <a:rPr lang="en-US" sz="3200" dirty="0" smtClean="0">
                <a:latin typeface="Times New Roman"/>
                <a:cs typeface="Times New Roman"/>
              </a:rPr>
              <a:t>fatalities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145 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out of every million Americans were killed in car accidents in 2005</a:t>
            </a:r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With 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this statistic in mind, please estimate how many Americans were killed in car accidents in 2010.  </a:t>
            </a:r>
            <a:endParaRPr lang="en-US" sz="32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Next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, think of the factor(s) you believe to have </a:t>
            </a:r>
            <a:r>
              <a:rPr lang="en-US" sz="3200" i="1" dirty="0">
                <a:solidFill>
                  <a:srgbClr val="0000FF"/>
                </a:solidFill>
                <a:latin typeface="Times New Roman"/>
                <a:cs typeface="Times New Roman"/>
              </a:rPr>
              <a:t>caused 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an increase/decrease in U.S. traffic fatalities between 2005 and 2010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Foresight + Consider The Opposite Group</a:t>
            </a:r>
          </a:p>
          <a:p>
            <a:r>
              <a:rPr lang="en-US" sz="3200" dirty="0">
                <a:latin typeface="Times New Roman"/>
                <a:cs typeface="Times New Roman"/>
              </a:rPr>
              <a:t>Participants were told to suppose </a:t>
            </a:r>
            <a:r>
              <a:rPr lang="en-US" sz="3200" dirty="0" smtClean="0">
                <a:latin typeface="Times New Roman"/>
                <a:cs typeface="Times New Roman"/>
              </a:rPr>
              <a:t>that the </a:t>
            </a:r>
            <a:r>
              <a:rPr lang="en-US" sz="3200" dirty="0">
                <a:latin typeface="Times New Roman"/>
                <a:cs typeface="Times New Roman"/>
              </a:rPr>
              <a:t>traffic fatality statistic actually moved in the </a:t>
            </a:r>
            <a:r>
              <a:rPr lang="en-US" sz="3200" i="1" dirty="0">
                <a:latin typeface="Times New Roman"/>
                <a:cs typeface="Times New Roman"/>
              </a:rPr>
              <a:t>opposite direction </a:t>
            </a:r>
            <a:r>
              <a:rPr lang="en-US" sz="3200" dirty="0">
                <a:latin typeface="Times New Roman"/>
                <a:cs typeface="Times New Roman"/>
              </a:rPr>
              <a:t>of what they predicted and to describe factor(s) that would have contributed to </a:t>
            </a:r>
            <a:r>
              <a:rPr lang="en-US" sz="3200" dirty="0" smtClean="0">
                <a:latin typeface="Times New Roman"/>
                <a:cs typeface="Times New Roman"/>
              </a:rPr>
              <a:t>this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Both Foresight Groups </a:t>
            </a:r>
            <a:r>
              <a:rPr lang="en-US" sz="3200" dirty="0" smtClean="0">
                <a:latin typeface="Times New Roman"/>
                <a:cs typeface="Times New Roman"/>
              </a:rPr>
              <a:t>re-estimated </a:t>
            </a:r>
            <a:r>
              <a:rPr lang="en-US" sz="3200" dirty="0">
                <a:latin typeface="Times New Roman"/>
                <a:cs typeface="Times New Roman"/>
              </a:rPr>
              <a:t>2010 </a:t>
            </a:r>
            <a:r>
              <a:rPr lang="en-US" sz="3200" dirty="0" smtClean="0">
                <a:latin typeface="Times New Roman"/>
                <a:cs typeface="Times New Roman"/>
              </a:rPr>
              <a:t>statistic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All Groups</a:t>
            </a:r>
            <a:r>
              <a:rPr lang="en-US" sz="3200" dirty="0">
                <a:latin typeface="Times New Roman"/>
                <a:cs typeface="Times New Roman"/>
              </a:rPr>
              <a:t> received statistics for both 2005 and 2010 and answered questions about 2010 </a:t>
            </a:r>
            <a:r>
              <a:rPr lang="en-US" sz="3200" dirty="0" smtClean="0">
                <a:latin typeface="Times New Roman"/>
                <a:cs typeface="Times New Roman"/>
              </a:rPr>
              <a:t>fatalities</a:t>
            </a:r>
            <a:endParaRPr lang="en-US" sz="3200" b="1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In 2005, 145 out of every million Americans were killed in car accidents, whereas in 2010, 106 out of every million Americans were killed in car accidents. 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Please choose the statement that indicates how surprised you are with the change in statistics between 2005 and 2010 (not at all surprised… extremely surprised).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Next, think of the factor(s) you believe to have </a:t>
            </a:r>
            <a:r>
              <a:rPr lang="en-US" sz="3200" i="1" dirty="0">
                <a:solidFill>
                  <a:srgbClr val="0000FF"/>
                </a:solidFill>
                <a:latin typeface="Times New Roman"/>
                <a:cs typeface="Times New Roman"/>
              </a:rPr>
              <a:t>caused 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</a:rPr>
              <a:t>an increase/decrease in U.S. traffic fatalities between 2005 and 2010.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Hindsight + Consider the Opposite Group</a:t>
            </a:r>
            <a:r>
              <a:rPr lang="en-US" sz="3200" dirty="0">
                <a:latin typeface="Times New Roman"/>
                <a:cs typeface="Times New Roman"/>
              </a:rPr>
              <a:t> considered why statistic could have moved in opposite </a:t>
            </a:r>
            <a:r>
              <a:rPr lang="en-US" sz="3200" dirty="0" smtClean="0">
                <a:latin typeface="Times New Roman"/>
                <a:cs typeface="Times New Roman"/>
              </a:rPr>
              <a:t>direction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All groups </a:t>
            </a:r>
            <a:endParaRPr lang="en-US" sz="3200" b="1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E</a:t>
            </a:r>
            <a:r>
              <a:rPr lang="en-US" sz="3200" dirty="0" smtClean="0">
                <a:latin typeface="Times New Roman"/>
                <a:cs typeface="Times New Roman"/>
              </a:rPr>
              <a:t>stimated </a:t>
            </a:r>
            <a:r>
              <a:rPr lang="en-US" sz="3200" dirty="0">
                <a:latin typeface="Times New Roman"/>
                <a:cs typeface="Times New Roman"/>
              </a:rPr>
              <a:t>car accident fatalities for 2015 and described factor(s) that would cause an increase/decrease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D</a:t>
            </a:r>
            <a:r>
              <a:rPr lang="en-US" sz="3200" dirty="0" smtClean="0">
                <a:latin typeface="Times New Roman"/>
                <a:cs typeface="Times New Roman"/>
              </a:rPr>
              <a:t>escribed </a:t>
            </a:r>
            <a:r>
              <a:rPr lang="en-US" sz="3200" dirty="0">
                <a:latin typeface="Times New Roman"/>
                <a:cs typeface="Times New Roman"/>
              </a:rPr>
              <a:t>action(s) that could reduce car accident fatalities by 2015 and estimated how low fatalities </a:t>
            </a:r>
            <a:r>
              <a:rPr lang="en-US" sz="3200" i="1" dirty="0">
                <a:latin typeface="Times New Roman"/>
                <a:cs typeface="Times New Roman"/>
              </a:rPr>
              <a:t>could go </a:t>
            </a:r>
            <a:r>
              <a:rPr lang="en-US" sz="3200" dirty="0">
                <a:latin typeface="Times New Roman"/>
                <a:cs typeface="Times New Roman"/>
              </a:rPr>
              <a:t>by </a:t>
            </a:r>
            <a:r>
              <a:rPr lang="en-US" sz="3200" dirty="0" smtClean="0">
                <a:latin typeface="Times New Roman"/>
                <a:cs typeface="Times New Roman"/>
              </a:rPr>
              <a:t>2015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63" name="Text Placeholder 54"/>
          <p:cNvSpPr>
            <a:spLocks noGrp="1"/>
          </p:cNvSpPr>
          <p:nvPr>
            <p:ph type="body" sz="quarter" idx="149"/>
          </p:nvPr>
        </p:nvSpPr>
        <p:spPr>
          <a:xfrm>
            <a:off x="11587722" y="5268416"/>
            <a:ext cx="10050462" cy="905256"/>
          </a:xfrm>
        </p:spPr>
        <p:txBody>
          <a:bodyPr/>
          <a:lstStyle/>
          <a:p>
            <a:r>
              <a:rPr lang="en-US" sz="4500" dirty="0" smtClean="0"/>
              <a:t>Participants and Procedure</a:t>
            </a:r>
            <a:endParaRPr lang="en-US" sz="4500" dirty="0"/>
          </a:p>
        </p:txBody>
      </p:sp>
      <p:sp>
        <p:nvSpPr>
          <p:cNvPr id="69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1587722" y="24406342"/>
            <a:ext cx="10052050" cy="907933"/>
          </a:xfrm>
        </p:spPr>
        <p:txBody>
          <a:bodyPr/>
          <a:lstStyle/>
          <a:p>
            <a:r>
              <a:rPr lang="en-US" sz="4500" dirty="0" smtClean="0"/>
              <a:t>Examples of New Vs. Old Causes</a:t>
            </a:r>
            <a:endParaRPr lang="en-US" sz="4500" dirty="0"/>
          </a:p>
        </p:txBody>
      </p:sp>
      <p:sp>
        <p:nvSpPr>
          <p:cNvPr id="70" name="Text Placeholder 18"/>
          <p:cNvSpPr>
            <a:spLocks noGrp="1"/>
          </p:cNvSpPr>
          <p:nvPr>
            <p:ph type="body" sz="quarter" idx="96"/>
          </p:nvPr>
        </p:nvSpPr>
        <p:spPr>
          <a:xfrm>
            <a:off x="904186" y="20555321"/>
            <a:ext cx="10056813" cy="11572375"/>
          </a:xfrm>
        </p:spPr>
        <p:txBody>
          <a:bodyPr/>
          <a:lstStyle/>
          <a:p>
            <a:pPr lvl="0" defTabSz="2507943">
              <a:spcBef>
                <a:spcPts val="0"/>
              </a:spcBef>
            </a:pPr>
            <a:r>
              <a:rPr lang="en-US" sz="38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Between-Subjects Independent Variables: </a:t>
            </a:r>
          </a:p>
          <a:p>
            <a:pPr lvl="0" defTabSz="2507943">
              <a:spcBef>
                <a:spcPts val="0"/>
              </a:spcBef>
            </a:pPr>
            <a:r>
              <a:rPr lang="en-US" sz="38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Prior Estimation</a:t>
            </a:r>
            <a:r>
              <a:rPr lang="en-US" sz="3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(Hindsight vs. Foresight): W</a:t>
            </a:r>
            <a:r>
              <a:rPr lang="en-US" sz="3800" dirty="0" smtClean="0">
                <a:latin typeface="Times New Roman"/>
                <a:cs typeface="Times" charset="0"/>
              </a:rPr>
              <a:t>hether </a:t>
            </a:r>
            <a:r>
              <a:rPr lang="en-US" sz="3800" dirty="0">
                <a:latin typeface="Times New Roman"/>
                <a:cs typeface="Times" charset="0"/>
              </a:rPr>
              <a:t>or not one estimated statistics and considered causes before receiving actual </a:t>
            </a:r>
            <a:r>
              <a:rPr lang="en-US" sz="3800" dirty="0" smtClean="0">
                <a:latin typeface="Times New Roman"/>
                <a:cs typeface="Times" charset="0"/>
              </a:rPr>
              <a:t>statistics.</a:t>
            </a:r>
            <a:endParaRPr lang="en-US" sz="38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defTabSz="2507943">
              <a:spcBef>
                <a:spcPts val="0"/>
              </a:spcBef>
            </a:pPr>
            <a:r>
              <a:rPr lang="en-US" sz="38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Considering the Opposite</a:t>
            </a:r>
            <a:r>
              <a:rPr lang="en-US" sz="3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: Whether participants were asked to consider changes in the statistic in the opposite direction.</a:t>
            </a:r>
            <a:endParaRPr lang="en-US" sz="3800" b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defTabSz="2507943">
              <a:spcBef>
                <a:spcPts val="0"/>
              </a:spcBef>
            </a:pPr>
            <a:r>
              <a:rPr lang="en-US" sz="38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Dependent Variables:</a:t>
            </a:r>
          </a:p>
          <a:p>
            <a:pPr marL="457200" lvl="0" indent="-457200" defTabSz="2507943">
              <a:spcBef>
                <a:spcPts val="0"/>
              </a:spcBef>
              <a:buFontTx/>
              <a:buAutoNum type="arabicPeriod"/>
            </a:pPr>
            <a:r>
              <a:rPr lang="en-US" sz="3800" dirty="0" smtClean="0">
                <a:latin typeface="Times New Roman"/>
                <a:cs typeface="Times New Roman"/>
              </a:rPr>
              <a:t>Incorporating 2010 fatality statistics: a. </a:t>
            </a:r>
            <a:r>
              <a:rPr lang="en-US" sz="38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3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evel of surprise upon learning the actual statistics, </a:t>
            </a:r>
            <a:r>
              <a:rPr lang="en-US" sz="3800" dirty="0" smtClean="0">
                <a:latin typeface="Times New Roman"/>
                <a:cs typeface="Times New Roman"/>
              </a:rPr>
              <a:t>b. </a:t>
            </a:r>
            <a:r>
              <a:rPr lang="en-US" sz="3800" dirty="0">
                <a:latin typeface="Times New Roman"/>
                <a:cs typeface="Times New Roman"/>
              </a:rPr>
              <a:t>N</a:t>
            </a:r>
            <a:r>
              <a:rPr lang="en-US" sz="3800" dirty="0" smtClean="0">
                <a:latin typeface="Times New Roman"/>
                <a:cs typeface="Times New Roman"/>
              </a:rPr>
              <a:t>umber </a:t>
            </a:r>
            <a:r>
              <a:rPr lang="en-US" sz="3800" dirty="0">
                <a:latin typeface="Times New Roman"/>
                <a:cs typeface="Times New Roman"/>
              </a:rPr>
              <a:t>of new </a:t>
            </a:r>
            <a:r>
              <a:rPr lang="en-US" sz="3800" dirty="0" smtClean="0">
                <a:latin typeface="Times New Roman"/>
                <a:cs typeface="Times New Roman"/>
              </a:rPr>
              <a:t>vs. old causes </a:t>
            </a:r>
            <a:r>
              <a:rPr lang="en-US" sz="3800" dirty="0">
                <a:latin typeface="Times New Roman"/>
                <a:cs typeface="Times New Roman"/>
              </a:rPr>
              <a:t>used to explain changes in statistics for </a:t>
            </a:r>
            <a:r>
              <a:rPr lang="en-US" sz="3800" dirty="0" smtClean="0">
                <a:latin typeface="Times New Roman"/>
                <a:cs typeface="Times New Roman"/>
              </a:rPr>
              <a:t>2010.</a:t>
            </a:r>
            <a:endParaRPr lang="en-US" sz="38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7200" lvl="0" indent="-457200" defTabSz="2507943">
              <a:spcBef>
                <a:spcPts val="0"/>
              </a:spcBef>
              <a:buFontTx/>
              <a:buAutoNum type="arabicPeriod"/>
            </a:pPr>
            <a:r>
              <a:rPr lang="en-US" sz="3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Expectations for 2015 fatalities:</a:t>
            </a:r>
            <a:r>
              <a:rPr lang="en-US" sz="3800" dirty="0" smtClean="0">
                <a:latin typeface="Times New Roman"/>
                <a:cs typeface="Times New Roman"/>
              </a:rPr>
              <a:t> Number of new vs. old </a:t>
            </a:r>
            <a:r>
              <a:rPr lang="en-US" sz="3800" dirty="0">
                <a:latin typeface="Times New Roman"/>
                <a:cs typeface="Times New Roman"/>
              </a:rPr>
              <a:t>factors </a:t>
            </a:r>
            <a:r>
              <a:rPr lang="en-US" sz="3800" dirty="0" smtClean="0">
                <a:latin typeface="Times New Roman"/>
                <a:cs typeface="Times New Roman"/>
              </a:rPr>
              <a:t>used to </a:t>
            </a:r>
            <a:r>
              <a:rPr lang="en-US" sz="3800" dirty="0">
                <a:latin typeface="Times New Roman"/>
                <a:cs typeface="Times New Roman"/>
              </a:rPr>
              <a:t>explain changes in statistics </a:t>
            </a:r>
            <a:r>
              <a:rPr lang="en-US" sz="3800" dirty="0" smtClean="0">
                <a:latin typeface="Times New Roman"/>
                <a:cs typeface="Times New Roman"/>
              </a:rPr>
              <a:t>expected for 2015. </a:t>
            </a:r>
          </a:p>
          <a:p>
            <a:pPr marL="457200" indent="-457200" defTabSz="2507943">
              <a:spcBef>
                <a:spcPts val="0"/>
              </a:spcBef>
              <a:buFontTx/>
              <a:buAutoNum type="arabicPeriod"/>
            </a:pPr>
            <a:r>
              <a:rPr lang="en-US" sz="3800" i="1" dirty="0" smtClean="0">
                <a:latin typeface="Times New Roman"/>
                <a:cs typeface="Times New Roman"/>
              </a:rPr>
              <a:t> Hopes</a:t>
            </a:r>
            <a:r>
              <a:rPr lang="en-US" sz="3800" dirty="0" smtClean="0">
                <a:latin typeface="Times New Roman"/>
                <a:cs typeface="Times New Roman"/>
              </a:rPr>
              <a:t> for 2015 fatalities: </a:t>
            </a:r>
            <a:r>
              <a:rPr lang="en-US" sz="3800" dirty="0">
                <a:latin typeface="Times New Roman"/>
                <a:cs typeface="Times New Roman"/>
              </a:rPr>
              <a:t>N</a:t>
            </a:r>
            <a:r>
              <a:rPr lang="en-US" sz="3800" dirty="0" smtClean="0">
                <a:latin typeface="Times New Roman"/>
                <a:cs typeface="Times New Roman"/>
              </a:rPr>
              <a:t>umber </a:t>
            </a:r>
            <a:r>
              <a:rPr lang="en-US" sz="3800" dirty="0">
                <a:latin typeface="Times New Roman"/>
                <a:cs typeface="Times New Roman"/>
              </a:rPr>
              <a:t>of new vs. old </a:t>
            </a:r>
            <a:r>
              <a:rPr lang="en-US" sz="3800" dirty="0" smtClean="0">
                <a:latin typeface="Times New Roman"/>
                <a:cs typeface="Times New Roman"/>
              </a:rPr>
              <a:t>actions that could be taken to reduce </a:t>
            </a:r>
            <a:r>
              <a:rPr lang="en-US" sz="3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traffic fatalities 2015.</a:t>
            </a:r>
          </a:p>
        </p:txBody>
      </p:sp>
      <p:graphicFrame>
        <p:nvGraphicFramePr>
          <p:cNvPr id="59" name="Picture Placeholder 58"/>
          <p:cNvGraphicFramePr>
            <a:graphicFrameLocks noGrp="1"/>
          </p:cNvGraphicFramePr>
          <p:nvPr>
            <p:ph type="pic" sz="quarter" idx="128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1838892"/>
              </p:ext>
            </p:extLst>
          </p:nvPr>
        </p:nvGraphicFramePr>
        <p:xfrm>
          <a:off x="23299739" y="16401970"/>
          <a:ext cx="7908924" cy="233999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636308"/>
                <a:gridCol w="2636308"/>
                <a:gridCol w="2636308"/>
              </a:tblGrid>
              <a:tr h="95469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Old</a:t>
                      </a:r>
                      <a:r>
                        <a:rPr lang="en-US" sz="3600" b="1" baseline="0" dirty="0" smtClean="0">
                          <a:latin typeface="Times New Roman"/>
                          <a:cs typeface="Times New Roman"/>
                        </a:rPr>
                        <a:t> Causes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lang="en-US" sz="3600" b="1" baseline="0" dirty="0" smtClean="0">
                          <a:latin typeface="Times New Roman"/>
                          <a:cs typeface="Times New Roman"/>
                        </a:rPr>
                        <a:t>w Causes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92651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1.09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1.22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92651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0.9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1.43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7" name="Text Placeholder 76"/>
          <p:cNvSpPr>
            <a:spLocks noGrp="1"/>
          </p:cNvSpPr>
          <p:nvPr>
            <p:ph type="body" sz="quarter" idx="24"/>
          </p:nvPr>
        </p:nvSpPr>
        <p:spPr>
          <a:xfrm>
            <a:off x="22250400" y="5257801"/>
            <a:ext cx="10049256" cy="905256"/>
          </a:xfrm>
        </p:spPr>
        <p:txBody>
          <a:bodyPr/>
          <a:lstStyle/>
          <a:p>
            <a:r>
              <a:rPr lang="en-US" sz="4500" dirty="0" smtClean="0"/>
              <a:t>Results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5" name="Picture Placeholder 66"/>
          <p:cNvGraphicFramePr>
            <a:graphicFrameLocks noGrp="1"/>
          </p:cNvGraphicFramePr>
          <p:nvPr>
            <p:ph type="pic" sz="quarter" idx="130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9286171"/>
              </p:ext>
            </p:extLst>
          </p:nvPr>
        </p:nvGraphicFramePr>
        <p:xfrm>
          <a:off x="33740818" y="8975060"/>
          <a:ext cx="8473982" cy="342100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146602"/>
                <a:gridCol w="2502719"/>
                <a:gridCol w="2824661"/>
              </a:tblGrid>
              <a:tr h="86068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Old Causes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New Causes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3600" b="1" baseline="0" dirty="0" smtClean="0">
                          <a:latin typeface="Times New Roman"/>
                          <a:cs typeface="Times New Roman"/>
                        </a:rPr>
                        <a:t>FS + </a:t>
                      </a:r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0.87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1.17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FS +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0.7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1.27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HS + No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0.42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1.38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HS + </a:t>
                      </a:r>
                      <a:r>
                        <a:rPr lang="en-US" sz="3600" b="1" dirty="0" err="1" smtClean="0">
                          <a:latin typeface="Times New Roman"/>
                          <a:cs typeface="Times New Roman"/>
                        </a:rPr>
                        <a:t>CtO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Times New Roman"/>
                          <a:cs typeface="Times New Roman"/>
                        </a:rPr>
                        <a:t>0.43</a:t>
                      </a:r>
                      <a:endParaRPr lang="en-US" sz="3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/>
                          <a:cs typeface="Times New Roman"/>
                        </a:rPr>
                        <a:t>1.19</a:t>
                      </a:r>
                      <a:endParaRPr lang="en-US" sz="3600" b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" name="Picture Placeholder 81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79" name="TextBox 78"/>
          <p:cNvSpPr txBox="1"/>
          <p:nvPr/>
        </p:nvSpPr>
        <p:spPr>
          <a:xfrm>
            <a:off x="32929782" y="5268416"/>
            <a:ext cx="997903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ctr"/>
            <a:r>
              <a:rPr lang="en-US" sz="3600" b="1" dirty="0" smtClean="0">
                <a:latin typeface="Times New Roman"/>
                <a:cs typeface="Times New Roman"/>
              </a:rPr>
              <a:t>Consider the Opposite and </a:t>
            </a:r>
            <a:r>
              <a:rPr lang="en-US" sz="3600" b="1" i="1" dirty="0" smtClean="0">
                <a:latin typeface="Times New Roman"/>
                <a:cs typeface="Times New Roman"/>
              </a:rPr>
              <a:t>Hopes </a:t>
            </a:r>
            <a:r>
              <a:rPr lang="en-US" sz="3600" b="1" dirty="0" smtClean="0">
                <a:latin typeface="Times New Roman"/>
                <a:cs typeface="Times New Roman"/>
              </a:rPr>
              <a:t>for 2015</a:t>
            </a:r>
          </a:p>
          <a:p>
            <a:pPr marL="355600" indent="-355600" algn="ctr"/>
            <a:endParaRPr lang="en-US" sz="1200" b="1" dirty="0" smtClean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No reliable differences in new vs. old causes participants mentioned in actions they would take to further reduce fatalities for 2015, but reliably more new causes cited overall 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t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(97)=4.183, </a:t>
            </a:r>
            <a:r>
              <a:rPr lang="en-US" sz="3600" i="1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p</a:t>
            </a:r>
            <a:r>
              <a:rPr lang="en-US" sz="3600" dirty="0" smtClean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&lt;.001, </a:t>
            </a:r>
            <a:r>
              <a:rPr lang="en-US" sz="360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one-tailed) 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428200" y="19629258"/>
            <a:ext cx="980123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ctr"/>
            <a:r>
              <a:rPr lang="en-US" sz="3600" b="1" dirty="0" smtClean="0">
                <a:latin typeface="Times New Roman"/>
                <a:cs typeface="Times New Roman"/>
              </a:rPr>
              <a:t>Consider the Opposite and </a:t>
            </a:r>
            <a:r>
              <a:rPr lang="en-US" sz="3600" b="1" i="1" dirty="0" smtClean="0">
                <a:latin typeface="Times New Roman"/>
                <a:cs typeface="Times New Roman"/>
              </a:rPr>
              <a:t>Beliefs</a:t>
            </a:r>
            <a:r>
              <a:rPr lang="en-US" sz="3600" b="1" dirty="0" smtClean="0">
                <a:latin typeface="Times New Roman"/>
                <a:cs typeface="Times New Roman"/>
              </a:rPr>
              <a:t> for 2015</a:t>
            </a:r>
          </a:p>
          <a:p>
            <a:pPr marL="355600" indent="-355600" algn="ctr"/>
            <a:endParaRPr lang="en-US" sz="1200" b="1" dirty="0" smtClean="0">
              <a:latin typeface="Times New Roman"/>
              <a:cs typeface="Times New Roman"/>
            </a:endParaRPr>
          </a:p>
          <a:p>
            <a:pPr marL="355600" indent="-355600"/>
            <a:r>
              <a:rPr lang="en-US" sz="3600" i="1" dirty="0" smtClean="0">
                <a:latin typeface="Times New Roman"/>
                <a:cs typeface="Times New Roman"/>
              </a:rPr>
              <a:t>Foresight Participants: </a:t>
            </a:r>
            <a:r>
              <a:rPr lang="en-US" sz="3600" dirty="0" smtClean="0">
                <a:latin typeface="Times New Roman"/>
                <a:cs typeface="Times New Roman"/>
              </a:rPr>
              <a:t>Directional pattern, but no reliable difference in the number of new minus old causes.</a:t>
            </a:r>
          </a:p>
          <a:p>
            <a:pPr marL="355600" indent="-355600"/>
            <a:endParaRPr lang="en-US" sz="1200" i="1" dirty="0" smtClean="0">
              <a:latin typeface="Times New Roman"/>
              <a:cs typeface="Times New Roman"/>
            </a:endParaRPr>
          </a:p>
          <a:p>
            <a:pPr marL="355600" indent="-355600"/>
            <a:r>
              <a:rPr lang="en-US" sz="3600" i="1" dirty="0" smtClean="0">
                <a:latin typeface="Times New Roman"/>
                <a:cs typeface="Times New Roman"/>
              </a:rPr>
              <a:t>Hindsight Participants: </a:t>
            </a:r>
            <a:r>
              <a:rPr lang="en-US" sz="3600" dirty="0">
                <a:latin typeface="Times New Roman"/>
                <a:cs typeface="Times New Roman"/>
              </a:rPr>
              <a:t>D</a:t>
            </a:r>
            <a:r>
              <a:rPr lang="en-US" sz="3600" dirty="0" smtClean="0">
                <a:latin typeface="Times New Roman"/>
                <a:cs typeface="Times New Roman"/>
              </a:rPr>
              <a:t>ifference between new and old causes was reliability larger for those who considered the opposite, 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r>
              <a:rPr lang="en-US" sz="3600" dirty="0" smtClean="0">
                <a:latin typeface="Times New Roman"/>
                <a:cs typeface="Times New Roman"/>
              </a:rPr>
              <a:t>(43)=-1.79, </a:t>
            </a:r>
            <a:r>
              <a:rPr lang="en-US" sz="3600" i="1" dirty="0" smtClean="0">
                <a:latin typeface="Times New Roman"/>
                <a:cs typeface="Times New Roman"/>
              </a:rPr>
              <a:t>p</a:t>
            </a:r>
            <a:r>
              <a:rPr lang="en-US" sz="3600" dirty="0" smtClean="0">
                <a:latin typeface="Times New Roman"/>
                <a:cs typeface="Times New Roman"/>
              </a:rPr>
              <a:t>=.04 (one-tailed) </a:t>
            </a:r>
          </a:p>
          <a:p>
            <a:pPr marL="355600" indent="-355600"/>
            <a:endParaRPr lang="en-US" sz="3600" dirty="0"/>
          </a:p>
        </p:txBody>
      </p:sp>
      <p:sp>
        <p:nvSpPr>
          <p:cNvPr id="86" name="TextBox 85"/>
          <p:cNvSpPr txBox="1"/>
          <p:nvPr/>
        </p:nvSpPr>
        <p:spPr>
          <a:xfrm>
            <a:off x="31699200" y="23291800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11587166" y="5204184"/>
            <a:ext cx="10048875" cy="877155"/>
          </a:xfrm>
        </p:spPr>
        <p:txBody>
          <a:bodyPr/>
          <a:lstStyle/>
          <a:p>
            <a:r>
              <a:rPr lang="en-US" sz="4500" dirty="0" smtClean="0"/>
              <a:t>Method</a:t>
            </a:r>
            <a:endParaRPr lang="en-US" sz="4500" dirty="0"/>
          </a:p>
        </p:txBody>
      </p:sp>
      <p:sp>
        <p:nvSpPr>
          <p:cNvPr id="6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852898" y="16449876"/>
            <a:ext cx="10048875" cy="3539408"/>
          </a:xfrm>
        </p:spPr>
        <p:txBody>
          <a:bodyPr/>
          <a:lstStyle/>
          <a:p>
            <a:r>
              <a:rPr lang="en-US" sz="4000" dirty="0" smtClean="0">
                <a:latin typeface="Times New Roman"/>
                <a:cs typeface="Times New Roman"/>
              </a:rPr>
              <a:t>Participants would think of more </a:t>
            </a:r>
            <a:r>
              <a:rPr lang="en-US" sz="4000" i="1" dirty="0" smtClean="0">
                <a:latin typeface="Times New Roman"/>
                <a:cs typeface="Times New Roman"/>
              </a:rPr>
              <a:t>new</a:t>
            </a:r>
            <a:r>
              <a:rPr lang="en-US" sz="4000" dirty="0" smtClean="0">
                <a:latin typeface="Times New Roman"/>
                <a:cs typeface="Times New Roman"/>
              </a:rPr>
              <a:t> causes for traffic fatalities—relative to causes listed earlier—after considering what might have driven fatalities in the </a:t>
            </a:r>
            <a:r>
              <a:rPr lang="en-US" sz="4000" i="1" dirty="0" smtClean="0">
                <a:latin typeface="Times New Roman"/>
                <a:cs typeface="Times New Roman"/>
              </a:rPr>
              <a:t>opposite</a:t>
            </a:r>
            <a:r>
              <a:rPr lang="en-US" sz="4000" dirty="0" smtClean="0">
                <a:latin typeface="Times New Roman"/>
                <a:cs typeface="Times New Roman"/>
              </a:rPr>
              <a:t> of expected direction.</a:t>
            </a:r>
          </a:p>
        </p:txBody>
      </p:sp>
      <p:sp>
        <p:nvSpPr>
          <p:cNvPr id="71" name="Text Placeholder 64"/>
          <p:cNvSpPr>
            <a:spLocks noGrp="1"/>
          </p:cNvSpPr>
          <p:nvPr>
            <p:ph type="body" sz="quarter" idx="22"/>
          </p:nvPr>
        </p:nvSpPr>
        <p:spPr>
          <a:xfrm>
            <a:off x="923928" y="15494037"/>
            <a:ext cx="10048875" cy="907933"/>
          </a:xfrm>
        </p:spPr>
        <p:txBody>
          <a:bodyPr/>
          <a:lstStyle/>
          <a:p>
            <a:r>
              <a:rPr lang="en-US" sz="4500" dirty="0" smtClean="0"/>
              <a:t>Hypothesis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ght Highligh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3951</TotalTime>
  <Words>1266</Words>
  <Application>Microsoft Macintosh PowerPoint</Application>
  <PresentationFormat>Custom</PresentationFormat>
  <Paragraphs>109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PosterPresentations.com-36x48-Template-V2b</vt:lpstr>
      <vt:lpstr>1_Classic 3 Columns</vt:lpstr>
      <vt:lpstr>Classic - Wide Center</vt:lpstr>
      <vt:lpstr>Right Highlight</vt:lpstr>
      <vt:lpstr>How Base Rate Statistics and Counterfactuals Influence Causal Models and Recommendations for Traffic Safety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Jennifer  Milazzo</cp:lastModifiedBy>
  <cp:revision>78</cp:revision>
  <cp:lastPrinted>2011-05-03T00:06:06Z</cp:lastPrinted>
  <dcterms:created xsi:type="dcterms:W3CDTF">2012-04-12T14:54:15Z</dcterms:created>
  <dcterms:modified xsi:type="dcterms:W3CDTF">2012-04-12T14:56:33Z</dcterms:modified>
</cp:coreProperties>
</file>