
<file path=[Content_Types].xml><?xml version="1.0" encoding="utf-8"?>
<Types xmlns="http://schemas.openxmlformats.org/package/2006/content-types"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theme/theme3.xml" ContentType="application/vnd.openxmlformats-officedocument.theme+xml"/>
  <Override PartName="/ppt/slideMasters/slideMaster4.xml" ContentType="application/vnd.openxmlformats-officedocument.presentationml.slideMaster+xml"/>
  <Override PartName="/ppt/theme/theme5.xml" ContentType="application/vnd.openxmlformats-officedocument.theme+xml"/>
  <Override PartName="/ppt/handoutMasters/handoutMaster1.xml" ContentType="application/vnd.openxmlformats-officedocument.presentationml.handoutMaster+xml"/>
  <Override PartName="/ppt/slideLayouts/slideLayout1.xml" ContentType="application/vnd.openxmlformats-officedocument.presentationml.slideLayout+xml"/>
  <Default Extension="png" ContentType="image/png"/>
  <Default Extension="xml" ContentType="application/xml"/>
  <Override PartName="/ppt/slideLayouts/slideLayout3.xml" ContentType="application/vnd.openxmlformats-officedocument.presentationml.slideLayout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slideMasters/slideMaster3.xml" ContentType="application/vnd.openxmlformats-officedocument.presentationml.slideMaster+xml"/>
  <Override PartName="/ppt/theme/theme4.xml" ContentType="application/vnd.openxmlformats-officedocument.theme+xml"/>
  <Override PartName="/ppt/comments/comment1.xml" ContentType="application/vnd.openxmlformats-officedocument.presentationml.comments+xml"/>
  <Override PartName="/ppt/theme/theme6.xml" ContentType="application/vnd.openxmlformats-officedocument.theme+xml"/>
  <Default Extension="jpeg" ContentType="image/jpeg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Default Extension="bin" ContentType="application/vnd.openxmlformats-officedocument.presentationml.printerSettings"/>
  <Default Extension="rels" ContentType="application/vnd.openxmlformats-package.relationships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slideLayouts/slideLayout4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50" r:id="rId1"/>
    <p:sldMasterId id="2147483657" r:id="rId2"/>
    <p:sldMasterId id="2147483653" r:id="rId3"/>
    <p:sldMasterId id="2147483655" r:id="rId4"/>
  </p:sldMasterIdLst>
  <p:notesMasterIdLst>
    <p:notesMasterId r:id="rId6"/>
  </p:notesMasterIdLst>
  <p:handoutMasterIdLst>
    <p:handoutMasterId r:id="rId7"/>
  </p:handoutMasterIdLst>
  <p:sldIdLst>
    <p:sldId id="286" r:id="rId5"/>
  </p:sldIdLst>
  <p:sldSz cx="43891200" cy="32918400"/>
  <p:notesSz cx="6858000" cy="9144000"/>
  <p:defaultTextStyle>
    <a:defPPr>
      <a:defRPr lang="en-US"/>
    </a:defPPr>
    <a:lvl1pPr marL="0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1pPr>
    <a:lvl2pPr marL="2194451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2pPr>
    <a:lvl3pPr marL="4388900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3pPr>
    <a:lvl4pPr marL="6583351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4pPr>
    <a:lvl5pPr marL="8777801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5pPr>
    <a:lvl6pPr marL="10972252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6pPr>
    <a:lvl7pPr marL="13166703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7pPr>
    <a:lvl8pPr marL="15361152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8pPr>
    <a:lvl9pPr marL="17555603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mAuthor id="0" name="A.KOTOULAS" initials="AK" lastIdx="2" clrIdx="0"/>
  <p:cmAuthor id="1" name="A.KOTOULAS" initials="HELP" lastIdx="1" clrIdx="1"/>
  <p:cmAuthor id="2" name="A.KOTOULAS" initials="HELP - " lastIdx="1" clrIdx="2"/>
  <p:cmAuthor id="3" name="PosterPresentations.com - 510.649.3001" initials="HELP - " lastIdx="1" clrIdx="3"/>
  <p:cmAuthor id="4" name="Ed Munnich" initials="EM" lastIdx="6" clrIdx="4"/>
  <p:cmAuthor id="5" name="admin" initials="a" lastIdx="5" clrIdx="5"/>
  <p:cmAuthor id="6" name="Jennifer  Milazzo" initials="JM" lastIdx="0" clrIdx="6"/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  <p:clrMru>
    <a:srgbClr val="E3E9E5"/>
    <a:srgbClr val="EAEAEA"/>
    <a:srgbClr val="FFFFFF"/>
  </p:clrMru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Comments="0">
  <p:normalViewPr vertBarState="minimized">
    <p:restoredLeft sz="10659" autoAdjust="0"/>
    <p:restoredTop sz="94505" autoAdjust="0"/>
  </p:normalViewPr>
  <p:slideViewPr>
    <p:cSldViewPr snapToGrid="0" snapToObjects="1" showGuides="1">
      <p:cViewPr>
        <p:scale>
          <a:sx n="25" d="100"/>
          <a:sy n="25" d="100"/>
        </p:scale>
        <p:origin x="-1408" y="280"/>
      </p:cViewPr>
      <p:guideLst>
        <p:guide orient="horz" pos="3318"/>
        <p:guide orient="horz" pos="288"/>
        <p:guide orient="horz" pos="20160"/>
        <p:guide orient="horz"/>
        <p:guide pos="581"/>
        <p:guide pos="2706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 showGuides="1">
      <p:cViewPr varScale="1">
        <p:scale>
          <a:sx n="83" d="100"/>
          <a:sy n="83" d="100"/>
        </p:scale>
        <p:origin x="-2730" y="-84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" Target="slides/slide1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commentAuthors" Target="commentAuthors.xml"/><Relationship Id="rId10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m authorId="5" dt="2012-04-04T20:04:54.166" idx="4">
    <p:pos x="-774" y="15804"/>
    <p:text>Estimate...random 'e'</p:text>
  </p:cm>
  <p:cm authorId="5" dt="2012-04-04T20:10:33.482" idx="5">
    <p:pos x="32220" y="17082"/>
    <p:text>&lt;space&gt;</p:text>
  </p:cm>
  <p:cm authorId="4" dt="2012-04-12T05:50:20.527" idx="3">
    <p:pos x="29952" y="3936"/>
    <p:text/>
  </p:cm>
  <p:cm authorId="4" dt="2012-04-12T05:56:07.679" idx="4">
    <p:pos x="29056" y="10240"/>
    <p:text/>
  </p:cm>
  <p:cm authorId="4" dt="2012-04-12T06:40:25.028" idx="5">
    <p:pos x="25280" y="4736"/>
    <p:text/>
  </p:cm>
  <p:cm authorId="4" dt="2012-04-12T07:18:57.097" idx="6">
    <p:pos x="23872" y="3696"/>
    <p:text/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58C5BC-9A70-462C-B28D-9600239EAC64}" type="datetimeFigureOut">
              <a:rPr lang="en-US" smtClean="0"/>
              <a:pPr/>
              <a:t>4/12/12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C131B7-05CA-4AEE-9267-6D0ED4DC84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9152103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CC2317-6751-4CD4-9995-8782DD78E936}" type="datetimeFigureOut">
              <a:rPr lang="en-US" smtClean="0"/>
              <a:pPr/>
              <a:t>4/12/12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A1A87D-CAF7-4BDC-A0D3-C0DBEDE816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46966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1pPr>
    <a:lvl2pPr marL="2194451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2pPr>
    <a:lvl3pPr marL="4388900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3pPr>
    <a:lvl4pPr marL="6583351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4pPr>
    <a:lvl5pPr marL="8777801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5pPr>
    <a:lvl6pPr marL="10972252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6pPr>
    <a:lvl7pPr marL="13166703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7pPr>
    <a:lvl8pPr marL="15361152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8pPr>
    <a:lvl9pPr marL="17555603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A1A87D-CAF7-4BDC-A0D3-C0DBEDE81619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Standard 4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932593" y="457202"/>
            <a:ext cx="32009976" cy="1447800"/>
          </a:xfrm>
          <a:prstGeom prst="rect">
            <a:avLst/>
          </a:prstGeom>
        </p:spPr>
        <p:txBody>
          <a:bodyPr lIns="91436" tIns="45717" rIns="91436" bIns="45717" anchor="ctr" anchorCtr="0"/>
          <a:lstStyle>
            <a:lvl1pPr>
              <a:defRPr b="1"/>
            </a:lvl1pPr>
          </a:lstStyle>
          <a:p>
            <a:r>
              <a:rPr lang="en-US" dirty="0" smtClean="0"/>
              <a:t>Click here to add the poster title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904188" y="6004405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922341" y="5265739"/>
            <a:ext cx="10048875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(click to edit) INTRODUCTION or ABSTRACT</a:t>
            </a:r>
            <a:endParaRPr lang="en-US" dirty="0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5" hasCustomPrompt="1"/>
          </p:nvPr>
        </p:nvSpPr>
        <p:spPr>
          <a:xfrm>
            <a:off x="914400" y="1143000"/>
            <a:ext cx="4419600" cy="2514600"/>
          </a:xfrm>
          <a:prstGeom prst="rect">
            <a:avLst/>
          </a:prstGeom>
        </p:spPr>
        <p:txBody>
          <a:bodyPr lIns="91436" tIns="45717" rIns="91436" bIns="45717" anchor="ctr"/>
          <a:lstStyle>
            <a:lvl1pPr algn="ctr">
              <a:buNone/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LOGO</a:t>
            </a:r>
            <a:endParaRPr lang="en-US" dirty="0"/>
          </a:p>
        </p:txBody>
      </p:sp>
      <p:sp>
        <p:nvSpPr>
          <p:cNvPr id="18" name="Picture Placeholder 13"/>
          <p:cNvSpPr>
            <a:spLocks noGrp="1"/>
          </p:cNvSpPr>
          <p:nvPr>
            <p:ph type="pic" sz="quarter" idx="18" hasCustomPrompt="1"/>
          </p:nvPr>
        </p:nvSpPr>
        <p:spPr>
          <a:xfrm>
            <a:off x="38557200" y="1219200"/>
            <a:ext cx="4419600" cy="2514600"/>
          </a:xfrm>
          <a:prstGeom prst="rect">
            <a:avLst/>
          </a:prstGeom>
        </p:spPr>
        <p:txBody>
          <a:bodyPr lIns="91436" tIns="45717" rIns="91436" bIns="45717" anchor="ctr"/>
          <a:lstStyle>
            <a:lvl1pPr algn="ctr">
              <a:buNone/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LOGO</a:t>
            </a:r>
            <a:endParaRPr lang="en-US" dirty="0"/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922339" y="14212513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(click to edit)  OBJECTIVES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11587165" y="5996467"/>
            <a:ext cx="10048874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11587166" y="5265739"/>
            <a:ext cx="10048875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(click to edit)  MATERIALS &amp; METHODS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22258339" y="6004405"/>
            <a:ext cx="10048874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22250400" y="5257801"/>
            <a:ext cx="10058400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(click to edit)  RESULTS</a:t>
            </a:r>
            <a:endParaRPr lang="en-US" dirty="0"/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32924750" y="5265739"/>
            <a:ext cx="10047018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(click to edit)  CONCLUSIONS</a:t>
            </a:r>
            <a:endParaRPr lang="en-US" dirty="0"/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32924750" y="6004405"/>
            <a:ext cx="10047018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32919059" y="14272738"/>
            <a:ext cx="10047018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(click to edit)  REFERENCES</a:t>
            </a:r>
            <a:endParaRPr lang="en-US" dirty="0"/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32997777" y="15011402"/>
            <a:ext cx="1005205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32924750" y="25679401"/>
            <a:ext cx="10047018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(click to edit)  ACKNOWLEDGEMENTS or  CONTACT</a:t>
            </a:r>
            <a:endParaRPr lang="en-US" dirty="0"/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32914027" y="26433446"/>
            <a:ext cx="1005205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111" name="Text Placeholder 5"/>
          <p:cNvSpPr>
            <a:spLocks noGrp="1"/>
          </p:cNvSpPr>
          <p:nvPr>
            <p:ph type="body" sz="quarter" idx="95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0" name="Text Placeholder 3"/>
          <p:cNvSpPr>
            <a:spLocks noGrp="1"/>
          </p:cNvSpPr>
          <p:nvPr>
            <p:ph type="body" sz="quarter" idx="96" hasCustomPrompt="1"/>
          </p:nvPr>
        </p:nvSpPr>
        <p:spPr>
          <a:xfrm>
            <a:off x="904188" y="14951552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103" name="Text Placeholder 3"/>
          <p:cNvSpPr>
            <a:spLocks noGrp="1"/>
          </p:cNvSpPr>
          <p:nvPr>
            <p:ph type="body" sz="quarter" idx="107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1" name="Text Placeholder 3"/>
          <p:cNvSpPr>
            <a:spLocks noGrp="1"/>
          </p:cNvSpPr>
          <p:nvPr>
            <p:ph type="body" sz="quarter" idx="116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2" name="Text Placeholder 3"/>
          <p:cNvSpPr>
            <a:spLocks noGrp="1"/>
          </p:cNvSpPr>
          <p:nvPr>
            <p:ph type="body" sz="quarter" idx="117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3" name="Text Placeholder 3"/>
          <p:cNvSpPr>
            <a:spLocks noGrp="1"/>
          </p:cNvSpPr>
          <p:nvPr>
            <p:ph type="body" sz="quarter" idx="118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4" name="Text Placeholder 3"/>
          <p:cNvSpPr>
            <a:spLocks noGrp="1"/>
          </p:cNvSpPr>
          <p:nvPr>
            <p:ph type="body" sz="quarter" idx="119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5" name="Text Placeholder 3"/>
          <p:cNvSpPr>
            <a:spLocks noGrp="1"/>
          </p:cNvSpPr>
          <p:nvPr>
            <p:ph type="body" sz="quarter" idx="120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6" name="Text Placeholder 3"/>
          <p:cNvSpPr>
            <a:spLocks noGrp="1"/>
          </p:cNvSpPr>
          <p:nvPr>
            <p:ph type="body" sz="quarter" idx="121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7" name="Text Placeholder 3"/>
          <p:cNvSpPr>
            <a:spLocks noGrp="1"/>
          </p:cNvSpPr>
          <p:nvPr>
            <p:ph type="body" sz="quarter" idx="122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8" name="Text Placeholder 3"/>
          <p:cNvSpPr>
            <a:spLocks noGrp="1"/>
          </p:cNvSpPr>
          <p:nvPr>
            <p:ph type="body" sz="quarter" idx="123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9" name="Text Placeholder 3"/>
          <p:cNvSpPr>
            <a:spLocks noGrp="1"/>
          </p:cNvSpPr>
          <p:nvPr>
            <p:ph type="body" sz="quarter" idx="124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61" name="Text Placeholder 3"/>
          <p:cNvSpPr>
            <a:spLocks noGrp="1"/>
          </p:cNvSpPr>
          <p:nvPr>
            <p:ph type="body" sz="quarter" idx="125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83" name="Picture Placeholder 13"/>
          <p:cNvSpPr>
            <a:spLocks noGrp="1"/>
          </p:cNvSpPr>
          <p:nvPr>
            <p:ph type="pic" sz="quarter" idx="115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4" name="Picture Placeholder 13"/>
          <p:cNvSpPr>
            <a:spLocks noGrp="1"/>
          </p:cNvSpPr>
          <p:nvPr>
            <p:ph type="pic" sz="quarter" idx="126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5" name="Picture Placeholder 13"/>
          <p:cNvSpPr>
            <a:spLocks noGrp="1"/>
          </p:cNvSpPr>
          <p:nvPr>
            <p:ph type="pic" sz="quarter" idx="127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6" name="Picture Placeholder 13"/>
          <p:cNvSpPr>
            <a:spLocks noGrp="1"/>
          </p:cNvSpPr>
          <p:nvPr>
            <p:ph type="pic" sz="quarter" idx="128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7" name="Picture Placeholder 13"/>
          <p:cNvSpPr>
            <a:spLocks noGrp="1"/>
          </p:cNvSpPr>
          <p:nvPr>
            <p:ph type="pic" sz="quarter" idx="129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9" name="Picture Placeholder 13"/>
          <p:cNvSpPr>
            <a:spLocks noGrp="1"/>
          </p:cNvSpPr>
          <p:nvPr>
            <p:ph type="pic" sz="quarter" idx="130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2" name="Picture Placeholder 13"/>
          <p:cNvSpPr>
            <a:spLocks noGrp="1"/>
          </p:cNvSpPr>
          <p:nvPr>
            <p:ph type="pic" sz="quarter" idx="131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5" name="Picture Placeholder 13"/>
          <p:cNvSpPr>
            <a:spLocks noGrp="1"/>
          </p:cNvSpPr>
          <p:nvPr>
            <p:ph type="pic" sz="quarter" idx="132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8" name="Picture Placeholder 13"/>
          <p:cNvSpPr>
            <a:spLocks noGrp="1"/>
          </p:cNvSpPr>
          <p:nvPr>
            <p:ph type="pic" sz="quarter" idx="133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112" name="Picture Placeholder 13"/>
          <p:cNvSpPr>
            <a:spLocks noGrp="1"/>
          </p:cNvSpPr>
          <p:nvPr>
            <p:ph type="pic" sz="quarter" idx="134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121" name="Picture Placeholder 13"/>
          <p:cNvSpPr>
            <a:spLocks noGrp="1"/>
          </p:cNvSpPr>
          <p:nvPr>
            <p:ph type="pic" sz="quarter" idx="135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62" name="Text Placeholder 5"/>
          <p:cNvSpPr>
            <a:spLocks noGrp="1"/>
          </p:cNvSpPr>
          <p:nvPr>
            <p:ph type="body" sz="quarter" idx="136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3" name="Text Placeholder 5"/>
          <p:cNvSpPr>
            <a:spLocks noGrp="1"/>
          </p:cNvSpPr>
          <p:nvPr>
            <p:ph type="body" sz="quarter" idx="137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4" name="Text Placeholder 5"/>
          <p:cNvSpPr>
            <a:spLocks noGrp="1"/>
          </p:cNvSpPr>
          <p:nvPr>
            <p:ph type="body" sz="quarter" idx="138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5" name="Text Placeholder 5"/>
          <p:cNvSpPr>
            <a:spLocks noGrp="1"/>
          </p:cNvSpPr>
          <p:nvPr>
            <p:ph type="body" sz="quarter" idx="139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6" name="Text Placeholder 5"/>
          <p:cNvSpPr>
            <a:spLocks noGrp="1"/>
          </p:cNvSpPr>
          <p:nvPr>
            <p:ph type="body" sz="quarter" idx="140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7" name="Text Placeholder 5"/>
          <p:cNvSpPr>
            <a:spLocks noGrp="1"/>
          </p:cNvSpPr>
          <p:nvPr>
            <p:ph type="body" sz="quarter" idx="141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8" name="Text Placeholder 5"/>
          <p:cNvSpPr>
            <a:spLocks noGrp="1"/>
          </p:cNvSpPr>
          <p:nvPr>
            <p:ph type="body" sz="quarter" idx="142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9" name="Text Placeholder 5"/>
          <p:cNvSpPr>
            <a:spLocks noGrp="1"/>
          </p:cNvSpPr>
          <p:nvPr>
            <p:ph type="body" sz="quarter" idx="143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70" name="Text Placeholder 5"/>
          <p:cNvSpPr>
            <a:spLocks noGrp="1"/>
          </p:cNvSpPr>
          <p:nvPr>
            <p:ph type="body" sz="quarter" idx="144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71" name="Text Placeholder 5"/>
          <p:cNvSpPr>
            <a:spLocks noGrp="1"/>
          </p:cNvSpPr>
          <p:nvPr>
            <p:ph type="body" sz="quarter" idx="145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72" name="Text Placeholder 5"/>
          <p:cNvSpPr>
            <a:spLocks noGrp="1"/>
          </p:cNvSpPr>
          <p:nvPr>
            <p:ph type="body" sz="quarter" idx="146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73" name="Text Placeholder 5"/>
          <p:cNvSpPr>
            <a:spLocks noGrp="1"/>
          </p:cNvSpPr>
          <p:nvPr>
            <p:ph type="body" sz="quarter" idx="147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74" name="Text Placeholder 5"/>
          <p:cNvSpPr>
            <a:spLocks noGrp="1"/>
          </p:cNvSpPr>
          <p:nvPr>
            <p:ph type="body" sz="quarter" idx="148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75" name="Text Placeholder 5"/>
          <p:cNvSpPr>
            <a:spLocks noGrp="1"/>
          </p:cNvSpPr>
          <p:nvPr>
            <p:ph type="body" sz="quarter" idx="149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77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5932593" y="3185162"/>
            <a:ext cx="31998968" cy="128016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5400">
                <a:solidFill>
                  <a:schemeClr val="bg1"/>
                </a:solidFill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authors</a:t>
            </a:r>
            <a:endParaRPr lang="en-US" dirty="0"/>
          </a:p>
        </p:txBody>
      </p:sp>
      <p:sp>
        <p:nvSpPr>
          <p:cNvPr id="78" name="Text Placeholder 76"/>
          <p:cNvSpPr>
            <a:spLocks noGrp="1"/>
          </p:cNvSpPr>
          <p:nvPr>
            <p:ph type="body" sz="quarter" idx="151" hasCustomPrompt="1"/>
          </p:nvPr>
        </p:nvSpPr>
        <p:spPr>
          <a:xfrm>
            <a:off x="5932593" y="1905002"/>
            <a:ext cx="31998968" cy="128016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7200">
                <a:solidFill>
                  <a:schemeClr val="bg1"/>
                </a:solidFill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authors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Standard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904186" y="6004405"/>
            <a:ext cx="13591277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922338" y="5265739"/>
            <a:ext cx="13573126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(click to add) INTRODUCTION or ABSTRACT</a:t>
            </a:r>
            <a:endParaRPr lang="en-US" dirty="0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5" hasCustomPrompt="1"/>
          </p:nvPr>
        </p:nvSpPr>
        <p:spPr>
          <a:xfrm>
            <a:off x="914400" y="1143000"/>
            <a:ext cx="4419600" cy="2514600"/>
          </a:xfrm>
          <a:prstGeom prst="rect">
            <a:avLst/>
          </a:prstGeom>
        </p:spPr>
        <p:txBody>
          <a:bodyPr lIns="91436" tIns="45717" rIns="91436" bIns="45717" anchor="ctr"/>
          <a:lstStyle>
            <a:lvl1pPr algn="ctr">
              <a:buNone/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LOGO</a:t>
            </a:r>
            <a:endParaRPr lang="en-US" dirty="0"/>
          </a:p>
        </p:txBody>
      </p:sp>
      <p:sp>
        <p:nvSpPr>
          <p:cNvPr id="18" name="Picture Placeholder 13"/>
          <p:cNvSpPr>
            <a:spLocks noGrp="1"/>
          </p:cNvSpPr>
          <p:nvPr>
            <p:ph type="pic" sz="quarter" idx="18" hasCustomPrompt="1"/>
          </p:nvPr>
        </p:nvSpPr>
        <p:spPr>
          <a:xfrm>
            <a:off x="38557200" y="1219200"/>
            <a:ext cx="4419600" cy="2514600"/>
          </a:xfrm>
          <a:prstGeom prst="rect">
            <a:avLst/>
          </a:prstGeom>
        </p:spPr>
        <p:txBody>
          <a:bodyPr lIns="91436" tIns="45717" rIns="91436" bIns="45717" anchor="ctr"/>
          <a:lstStyle>
            <a:lvl1pPr algn="ctr">
              <a:buNone/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LOGO</a:t>
            </a:r>
            <a:endParaRPr lang="en-US" dirty="0"/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922338" y="17949530"/>
            <a:ext cx="13592864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942080" y="17242973"/>
            <a:ext cx="13573125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(click to add)  OBJECTIVES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15154276" y="21304135"/>
            <a:ext cx="13571534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15154276" y="20573407"/>
            <a:ext cx="13571534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(click to add)  MATERIALS &amp; METHODS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15162215" y="6012343"/>
            <a:ext cx="13571534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15154277" y="5265739"/>
            <a:ext cx="13579475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(click to add)  RESULTS</a:t>
            </a:r>
            <a:endParaRPr lang="en-US" dirty="0"/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29395741" y="5265739"/>
            <a:ext cx="13576029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(click to add)  CONCLUSIONS</a:t>
            </a:r>
            <a:endParaRPr lang="en-US" dirty="0"/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29395741" y="6004405"/>
            <a:ext cx="13576029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29395741" y="17210866"/>
            <a:ext cx="13576029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(click to add)  REFERENCES</a:t>
            </a:r>
            <a:endParaRPr lang="en-US" dirty="0"/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29390710" y="17949530"/>
            <a:ext cx="13581061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29395741" y="25679401"/>
            <a:ext cx="13576029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(click to add)  ACKNOWLEDGEMENTS  or  CONTACT</a:t>
            </a:r>
            <a:endParaRPr lang="en-US" dirty="0"/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29395742" y="26418067"/>
            <a:ext cx="13581061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58" name="Title 1"/>
          <p:cNvSpPr>
            <a:spLocks noGrp="1"/>
          </p:cNvSpPr>
          <p:nvPr>
            <p:ph type="title" hasCustomPrompt="1"/>
          </p:nvPr>
        </p:nvSpPr>
        <p:spPr>
          <a:xfrm>
            <a:off x="5932593" y="457202"/>
            <a:ext cx="32009976" cy="1447800"/>
          </a:xfrm>
          <a:prstGeom prst="rect">
            <a:avLst/>
          </a:prstGeom>
        </p:spPr>
        <p:txBody>
          <a:bodyPr lIns="91436" tIns="45717" rIns="91436" bIns="45717" anchor="ctr" anchorCtr="0"/>
          <a:lstStyle>
            <a:lvl1pPr>
              <a:defRPr b="1"/>
            </a:lvl1pPr>
          </a:lstStyle>
          <a:p>
            <a:r>
              <a:rPr lang="en-US" dirty="0" smtClean="0"/>
              <a:t>Click here to add the poster title</a:t>
            </a:r>
            <a:endParaRPr lang="en-US" dirty="0"/>
          </a:p>
        </p:txBody>
      </p:sp>
      <p:sp>
        <p:nvSpPr>
          <p:cNvPr id="59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5932593" y="3185162"/>
            <a:ext cx="31998968" cy="128016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5400">
                <a:solidFill>
                  <a:schemeClr val="bg1"/>
                </a:solidFill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authors</a:t>
            </a:r>
            <a:endParaRPr lang="en-US" dirty="0"/>
          </a:p>
        </p:txBody>
      </p:sp>
      <p:sp>
        <p:nvSpPr>
          <p:cNvPr id="62" name="Text Placeholder 76"/>
          <p:cNvSpPr>
            <a:spLocks noGrp="1"/>
          </p:cNvSpPr>
          <p:nvPr>
            <p:ph type="body" sz="quarter" idx="151" hasCustomPrompt="1"/>
          </p:nvPr>
        </p:nvSpPr>
        <p:spPr>
          <a:xfrm>
            <a:off x="5932593" y="1905002"/>
            <a:ext cx="31998968" cy="128016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7200">
                <a:solidFill>
                  <a:schemeClr val="bg1"/>
                </a:solidFill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authors</a:t>
            </a:r>
            <a:endParaRPr lang="en-US" dirty="0"/>
          </a:p>
        </p:txBody>
      </p:sp>
      <p:sp>
        <p:nvSpPr>
          <p:cNvPr id="71" name="Text Placeholder 5"/>
          <p:cNvSpPr>
            <a:spLocks noGrp="1"/>
          </p:cNvSpPr>
          <p:nvPr>
            <p:ph type="body" sz="quarter" idx="95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72" name="Text Placeholder 3"/>
          <p:cNvSpPr>
            <a:spLocks noGrp="1"/>
          </p:cNvSpPr>
          <p:nvPr>
            <p:ph type="body" sz="quarter" idx="107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3" name="Text Placeholder 3"/>
          <p:cNvSpPr>
            <a:spLocks noGrp="1"/>
          </p:cNvSpPr>
          <p:nvPr>
            <p:ph type="body" sz="quarter" idx="116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4" name="Text Placeholder 3"/>
          <p:cNvSpPr>
            <a:spLocks noGrp="1"/>
          </p:cNvSpPr>
          <p:nvPr>
            <p:ph type="body" sz="quarter" idx="117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5" name="Text Placeholder 3"/>
          <p:cNvSpPr>
            <a:spLocks noGrp="1"/>
          </p:cNvSpPr>
          <p:nvPr>
            <p:ph type="body" sz="quarter" idx="118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19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7" name="Text Placeholder 3"/>
          <p:cNvSpPr>
            <a:spLocks noGrp="1"/>
          </p:cNvSpPr>
          <p:nvPr>
            <p:ph type="body" sz="quarter" idx="120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8" name="Text Placeholder 3"/>
          <p:cNvSpPr>
            <a:spLocks noGrp="1"/>
          </p:cNvSpPr>
          <p:nvPr>
            <p:ph type="body" sz="quarter" idx="121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9" name="Text Placeholder 3"/>
          <p:cNvSpPr>
            <a:spLocks noGrp="1"/>
          </p:cNvSpPr>
          <p:nvPr>
            <p:ph type="body" sz="quarter" idx="122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80" name="Text Placeholder 3"/>
          <p:cNvSpPr>
            <a:spLocks noGrp="1"/>
          </p:cNvSpPr>
          <p:nvPr>
            <p:ph type="body" sz="quarter" idx="123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81" name="Text Placeholder 3"/>
          <p:cNvSpPr>
            <a:spLocks noGrp="1"/>
          </p:cNvSpPr>
          <p:nvPr>
            <p:ph type="body" sz="quarter" idx="124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82" name="Text Placeholder 3"/>
          <p:cNvSpPr>
            <a:spLocks noGrp="1"/>
          </p:cNvSpPr>
          <p:nvPr>
            <p:ph type="body" sz="quarter" idx="125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83" name="Picture Placeholder 13"/>
          <p:cNvSpPr>
            <a:spLocks noGrp="1"/>
          </p:cNvSpPr>
          <p:nvPr>
            <p:ph type="pic" sz="quarter" idx="115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4" name="Picture Placeholder 13"/>
          <p:cNvSpPr>
            <a:spLocks noGrp="1"/>
          </p:cNvSpPr>
          <p:nvPr>
            <p:ph type="pic" sz="quarter" idx="126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5" name="Picture Placeholder 13"/>
          <p:cNvSpPr>
            <a:spLocks noGrp="1"/>
          </p:cNvSpPr>
          <p:nvPr>
            <p:ph type="pic" sz="quarter" idx="127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6" name="Picture Placeholder 13"/>
          <p:cNvSpPr>
            <a:spLocks noGrp="1"/>
          </p:cNvSpPr>
          <p:nvPr>
            <p:ph type="pic" sz="quarter" idx="128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7" name="Picture Placeholder 13"/>
          <p:cNvSpPr>
            <a:spLocks noGrp="1"/>
          </p:cNvSpPr>
          <p:nvPr>
            <p:ph type="pic" sz="quarter" idx="129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8" name="Picture Placeholder 13"/>
          <p:cNvSpPr>
            <a:spLocks noGrp="1"/>
          </p:cNvSpPr>
          <p:nvPr>
            <p:ph type="pic" sz="quarter" idx="130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9" name="Picture Placeholder 13"/>
          <p:cNvSpPr>
            <a:spLocks noGrp="1"/>
          </p:cNvSpPr>
          <p:nvPr>
            <p:ph type="pic" sz="quarter" idx="131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0" name="Picture Placeholder 13"/>
          <p:cNvSpPr>
            <a:spLocks noGrp="1"/>
          </p:cNvSpPr>
          <p:nvPr>
            <p:ph type="pic" sz="quarter" idx="132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1" name="Picture Placeholder 13"/>
          <p:cNvSpPr>
            <a:spLocks noGrp="1"/>
          </p:cNvSpPr>
          <p:nvPr>
            <p:ph type="pic" sz="quarter" idx="133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2" name="Picture Placeholder 13"/>
          <p:cNvSpPr>
            <a:spLocks noGrp="1"/>
          </p:cNvSpPr>
          <p:nvPr>
            <p:ph type="pic" sz="quarter" idx="134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3" name="Picture Placeholder 13"/>
          <p:cNvSpPr>
            <a:spLocks noGrp="1"/>
          </p:cNvSpPr>
          <p:nvPr>
            <p:ph type="pic" sz="quarter" idx="135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4" name="Text Placeholder 5"/>
          <p:cNvSpPr>
            <a:spLocks noGrp="1"/>
          </p:cNvSpPr>
          <p:nvPr>
            <p:ph type="body" sz="quarter" idx="136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95" name="Text Placeholder 5"/>
          <p:cNvSpPr>
            <a:spLocks noGrp="1"/>
          </p:cNvSpPr>
          <p:nvPr>
            <p:ph type="body" sz="quarter" idx="137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96" name="Text Placeholder 5"/>
          <p:cNvSpPr>
            <a:spLocks noGrp="1"/>
          </p:cNvSpPr>
          <p:nvPr>
            <p:ph type="body" sz="quarter" idx="138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97" name="Text Placeholder 5"/>
          <p:cNvSpPr>
            <a:spLocks noGrp="1"/>
          </p:cNvSpPr>
          <p:nvPr>
            <p:ph type="body" sz="quarter" idx="139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98" name="Text Placeholder 5"/>
          <p:cNvSpPr>
            <a:spLocks noGrp="1"/>
          </p:cNvSpPr>
          <p:nvPr>
            <p:ph type="body" sz="quarter" idx="140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99" name="Text Placeholder 5"/>
          <p:cNvSpPr>
            <a:spLocks noGrp="1"/>
          </p:cNvSpPr>
          <p:nvPr>
            <p:ph type="body" sz="quarter" idx="141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0" name="Text Placeholder 5"/>
          <p:cNvSpPr>
            <a:spLocks noGrp="1"/>
          </p:cNvSpPr>
          <p:nvPr>
            <p:ph type="body" sz="quarter" idx="142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1" name="Text Placeholder 5"/>
          <p:cNvSpPr>
            <a:spLocks noGrp="1"/>
          </p:cNvSpPr>
          <p:nvPr>
            <p:ph type="body" sz="quarter" idx="143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2" name="Text Placeholder 5"/>
          <p:cNvSpPr>
            <a:spLocks noGrp="1"/>
          </p:cNvSpPr>
          <p:nvPr>
            <p:ph type="body" sz="quarter" idx="144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3" name="Text Placeholder 5"/>
          <p:cNvSpPr>
            <a:spLocks noGrp="1"/>
          </p:cNvSpPr>
          <p:nvPr>
            <p:ph type="body" sz="quarter" idx="145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4" name="Text Placeholder 5"/>
          <p:cNvSpPr>
            <a:spLocks noGrp="1"/>
          </p:cNvSpPr>
          <p:nvPr>
            <p:ph type="body" sz="quarter" idx="146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5" name="Text Placeholder 5"/>
          <p:cNvSpPr>
            <a:spLocks noGrp="1"/>
          </p:cNvSpPr>
          <p:nvPr>
            <p:ph type="body" sz="quarter" idx="147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6" name="Text Placeholder 5"/>
          <p:cNvSpPr>
            <a:spLocks noGrp="1"/>
          </p:cNvSpPr>
          <p:nvPr>
            <p:ph type="body" sz="quarter" idx="148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7" name="Text Placeholder 5"/>
          <p:cNvSpPr>
            <a:spLocks noGrp="1"/>
          </p:cNvSpPr>
          <p:nvPr>
            <p:ph type="body" sz="quarter" idx="149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Wide center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904188" y="6004405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922341" y="5265739"/>
            <a:ext cx="10048875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(click to add) INTRODUCTION or ABSTRACT</a:t>
            </a:r>
            <a:endParaRPr lang="en-US" dirty="0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5" hasCustomPrompt="1"/>
          </p:nvPr>
        </p:nvSpPr>
        <p:spPr>
          <a:xfrm>
            <a:off x="914400" y="1143000"/>
            <a:ext cx="4419600" cy="2514600"/>
          </a:xfrm>
          <a:prstGeom prst="rect">
            <a:avLst/>
          </a:prstGeom>
        </p:spPr>
        <p:txBody>
          <a:bodyPr lIns="91436" tIns="45717" rIns="91436" bIns="45717" anchor="ctr"/>
          <a:lstStyle>
            <a:lvl1pPr algn="ctr">
              <a:buNone/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LOGO</a:t>
            </a:r>
            <a:endParaRPr lang="en-US" dirty="0"/>
          </a:p>
        </p:txBody>
      </p:sp>
      <p:sp>
        <p:nvSpPr>
          <p:cNvPr id="18" name="Picture Placeholder 13"/>
          <p:cNvSpPr>
            <a:spLocks noGrp="1"/>
          </p:cNvSpPr>
          <p:nvPr>
            <p:ph type="pic" sz="quarter" idx="18" hasCustomPrompt="1"/>
          </p:nvPr>
        </p:nvSpPr>
        <p:spPr>
          <a:xfrm>
            <a:off x="38557200" y="1219200"/>
            <a:ext cx="4419600" cy="2514600"/>
          </a:xfrm>
          <a:prstGeom prst="rect">
            <a:avLst/>
          </a:prstGeom>
        </p:spPr>
        <p:txBody>
          <a:bodyPr lIns="91436" tIns="45717" rIns="91436" bIns="45717" anchor="ctr"/>
          <a:lstStyle>
            <a:lvl1pPr algn="ctr">
              <a:buNone/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LOGO</a:t>
            </a:r>
            <a:endParaRPr lang="en-US" dirty="0"/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902598" y="14919070"/>
            <a:ext cx="1005840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922339" y="14212513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(click to add)  OBJECTIVES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11587163" y="5996467"/>
            <a:ext cx="20720048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11587164" y="5265739"/>
            <a:ext cx="20720050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(header)  MATERIALS &amp; METHODS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11587164" y="21813410"/>
            <a:ext cx="2072005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11587162" y="21074746"/>
            <a:ext cx="20720050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(click to add)  RESULTS</a:t>
            </a:r>
            <a:endParaRPr lang="en-US" dirty="0"/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32924750" y="5265739"/>
            <a:ext cx="10047018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(click to add) CONCLUSIONS</a:t>
            </a:r>
            <a:endParaRPr lang="en-US" dirty="0"/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32924750" y="6004405"/>
            <a:ext cx="10047018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32919059" y="14272738"/>
            <a:ext cx="10047018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(click to add) REFERENCES</a:t>
            </a:r>
            <a:endParaRPr lang="en-US" dirty="0"/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32997777" y="15011402"/>
            <a:ext cx="1005205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32924750" y="25669876"/>
            <a:ext cx="10047018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(click to add)  ACKNOWLEDGEMENTS or CONTACT</a:t>
            </a:r>
            <a:endParaRPr lang="en-US" dirty="0"/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32905536" y="26436774"/>
            <a:ext cx="1005205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60" name="Title 1"/>
          <p:cNvSpPr>
            <a:spLocks noGrp="1"/>
          </p:cNvSpPr>
          <p:nvPr>
            <p:ph type="title" hasCustomPrompt="1"/>
          </p:nvPr>
        </p:nvSpPr>
        <p:spPr>
          <a:xfrm>
            <a:off x="5932593" y="457202"/>
            <a:ext cx="32009976" cy="1447800"/>
          </a:xfrm>
          <a:prstGeom prst="rect">
            <a:avLst/>
          </a:prstGeom>
        </p:spPr>
        <p:txBody>
          <a:bodyPr lIns="91436" tIns="45717" rIns="91436" bIns="45717" anchor="ctr" anchorCtr="0"/>
          <a:lstStyle>
            <a:lvl1pPr>
              <a:defRPr b="1"/>
            </a:lvl1pPr>
          </a:lstStyle>
          <a:p>
            <a:r>
              <a:rPr lang="en-US" dirty="0" smtClean="0"/>
              <a:t>Click here to add the poster title</a:t>
            </a:r>
            <a:endParaRPr lang="en-US" dirty="0"/>
          </a:p>
        </p:txBody>
      </p:sp>
      <p:sp>
        <p:nvSpPr>
          <p:cNvPr id="61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5932593" y="3185162"/>
            <a:ext cx="31998968" cy="128016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5400">
                <a:solidFill>
                  <a:schemeClr val="bg1"/>
                </a:solidFill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authors</a:t>
            </a:r>
            <a:endParaRPr lang="en-US" dirty="0"/>
          </a:p>
        </p:txBody>
      </p:sp>
      <p:sp>
        <p:nvSpPr>
          <p:cNvPr id="62" name="Text Placeholder 76"/>
          <p:cNvSpPr>
            <a:spLocks noGrp="1"/>
          </p:cNvSpPr>
          <p:nvPr>
            <p:ph type="body" sz="quarter" idx="151" hasCustomPrompt="1"/>
          </p:nvPr>
        </p:nvSpPr>
        <p:spPr>
          <a:xfrm>
            <a:off x="5932593" y="1905002"/>
            <a:ext cx="31998968" cy="128016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7200">
                <a:solidFill>
                  <a:schemeClr val="bg1"/>
                </a:solidFill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authors</a:t>
            </a:r>
            <a:endParaRPr lang="en-US" dirty="0"/>
          </a:p>
        </p:txBody>
      </p:sp>
      <p:sp>
        <p:nvSpPr>
          <p:cNvPr id="71" name="Text Placeholder 5"/>
          <p:cNvSpPr>
            <a:spLocks noGrp="1"/>
          </p:cNvSpPr>
          <p:nvPr>
            <p:ph type="body" sz="quarter" idx="95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72" name="Text Placeholder 3"/>
          <p:cNvSpPr>
            <a:spLocks noGrp="1"/>
          </p:cNvSpPr>
          <p:nvPr>
            <p:ph type="body" sz="quarter" idx="107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3" name="Text Placeholder 3"/>
          <p:cNvSpPr>
            <a:spLocks noGrp="1"/>
          </p:cNvSpPr>
          <p:nvPr>
            <p:ph type="body" sz="quarter" idx="116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4" name="Text Placeholder 3"/>
          <p:cNvSpPr>
            <a:spLocks noGrp="1"/>
          </p:cNvSpPr>
          <p:nvPr>
            <p:ph type="body" sz="quarter" idx="117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5" name="Text Placeholder 3"/>
          <p:cNvSpPr>
            <a:spLocks noGrp="1"/>
          </p:cNvSpPr>
          <p:nvPr>
            <p:ph type="body" sz="quarter" idx="118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19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7" name="Text Placeholder 3"/>
          <p:cNvSpPr>
            <a:spLocks noGrp="1"/>
          </p:cNvSpPr>
          <p:nvPr>
            <p:ph type="body" sz="quarter" idx="120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8" name="Text Placeholder 3"/>
          <p:cNvSpPr>
            <a:spLocks noGrp="1"/>
          </p:cNvSpPr>
          <p:nvPr>
            <p:ph type="body" sz="quarter" idx="121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9" name="Text Placeholder 3"/>
          <p:cNvSpPr>
            <a:spLocks noGrp="1"/>
          </p:cNvSpPr>
          <p:nvPr>
            <p:ph type="body" sz="quarter" idx="122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80" name="Text Placeholder 3"/>
          <p:cNvSpPr>
            <a:spLocks noGrp="1"/>
          </p:cNvSpPr>
          <p:nvPr>
            <p:ph type="body" sz="quarter" idx="123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81" name="Text Placeholder 3"/>
          <p:cNvSpPr>
            <a:spLocks noGrp="1"/>
          </p:cNvSpPr>
          <p:nvPr>
            <p:ph type="body" sz="quarter" idx="124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82" name="Text Placeholder 3"/>
          <p:cNvSpPr>
            <a:spLocks noGrp="1"/>
          </p:cNvSpPr>
          <p:nvPr>
            <p:ph type="body" sz="quarter" idx="125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83" name="Picture Placeholder 13"/>
          <p:cNvSpPr>
            <a:spLocks noGrp="1"/>
          </p:cNvSpPr>
          <p:nvPr>
            <p:ph type="pic" sz="quarter" idx="115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4" name="Picture Placeholder 13"/>
          <p:cNvSpPr>
            <a:spLocks noGrp="1"/>
          </p:cNvSpPr>
          <p:nvPr>
            <p:ph type="pic" sz="quarter" idx="126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5" name="Picture Placeholder 13"/>
          <p:cNvSpPr>
            <a:spLocks noGrp="1"/>
          </p:cNvSpPr>
          <p:nvPr>
            <p:ph type="pic" sz="quarter" idx="127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6" name="Picture Placeholder 13"/>
          <p:cNvSpPr>
            <a:spLocks noGrp="1"/>
          </p:cNvSpPr>
          <p:nvPr>
            <p:ph type="pic" sz="quarter" idx="128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7" name="Picture Placeholder 13"/>
          <p:cNvSpPr>
            <a:spLocks noGrp="1"/>
          </p:cNvSpPr>
          <p:nvPr>
            <p:ph type="pic" sz="quarter" idx="129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8" name="Picture Placeholder 13"/>
          <p:cNvSpPr>
            <a:spLocks noGrp="1"/>
          </p:cNvSpPr>
          <p:nvPr>
            <p:ph type="pic" sz="quarter" idx="130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9" name="Picture Placeholder 13"/>
          <p:cNvSpPr>
            <a:spLocks noGrp="1"/>
          </p:cNvSpPr>
          <p:nvPr>
            <p:ph type="pic" sz="quarter" idx="131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0" name="Picture Placeholder 13"/>
          <p:cNvSpPr>
            <a:spLocks noGrp="1"/>
          </p:cNvSpPr>
          <p:nvPr>
            <p:ph type="pic" sz="quarter" idx="132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1" name="Picture Placeholder 13"/>
          <p:cNvSpPr>
            <a:spLocks noGrp="1"/>
          </p:cNvSpPr>
          <p:nvPr>
            <p:ph type="pic" sz="quarter" idx="133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2" name="Picture Placeholder 13"/>
          <p:cNvSpPr>
            <a:spLocks noGrp="1"/>
          </p:cNvSpPr>
          <p:nvPr>
            <p:ph type="pic" sz="quarter" idx="134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3" name="Picture Placeholder 13"/>
          <p:cNvSpPr>
            <a:spLocks noGrp="1"/>
          </p:cNvSpPr>
          <p:nvPr>
            <p:ph type="pic" sz="quarter" idx="135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4" name="Text Placeholder 5"/>
          <p:cNvSpPr>
            <a:spLocks noGrp="1"/>
          </p:cNvSpPr>
          <p:nvPr>
            <p:ph type="body" sz="quarter" idx="136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95" name="Text Placeholder 5"/>
          <p:cNvSpPr>
            <a:spLocks noGrp="1"/>
          </p:cNvSpPr>
          <p:nvPr>
            <p:ph type="body" sz="quarter" idx="137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96" name="Text Placeholder 5"/>
          <p:cNvSpPr>
            <a:spLocks noGrp="1"/>
          </p:cNvSpPr>
          <p:nvPr>
            <p:ph type="body" sz="quarter" idx="138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97" name="Text Placeholder 5"/>
          <p:cNvSpPr>
            <a:spLocks noGrp="1"/>
          </p:cNvSpPr>
          <p:nvPr>
            <p:ph type="body" sz="quarter" idx="139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98" name="Text Placeholder 5"/>
          <p:cNvSpPr>
            <a:spLocks noGrp="1"/>
          </p:cNvSpPr>
          <p:nvPr>
            <p:ph type="body" sz="quarter" idx="140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99" name="Text Placeholder 5"/>
          <p:cNvSpPr>
            <a:spLocks noGrp="1"/>
          </p:cNvSpPr>
          <p:nvPr>
            <p:ph type="body" sz="quarter" idx="141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0" name="Text Placeholder 5"/>
          <p:cNvSpPr>
            <a:spLocks noGrp="1"/>
          </p:cNvSpPr>
          <p:nvPr>
            <p:ph type="body" sz="quarter" idx="142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1" name="Text Placeholder 5"/>
          <p:cNvSpPr>
            <a:spLocks noGrp="1"/>
          </p:cNvSpPr>
          <p:nvPr>
            <p:ph type="body" sz="quarter" idx="143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2" name="Text Placeholder 5"/>
          <p:cNvSpPr>
            <a:spLocks noGrp="1"/>
          </p:cNvSpPr>
          <p:nvPr>
            <p:ph type="body" sz="quarter" idx="144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3" name="Text Placeholder 5"/>
          <p:cNvSpPr>
            <a:spLocks noGrp="1"/>
          </p:cNvSpPr>
          <p:nvPr>
            <p:ph type="body" sz="quarter" idx="145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4" name="Text Placeholder 5"/>
          <p:cNvSpPr>
            <a:spLocks noGrp="1"/>
          </p:cNvSpPr>
          <p:nvPr>
            <p:ph type="body" sz="quarter" idx="146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5" name="Text Placeholder 5"/>
          <p:cNvSpPr>
            <a:spLocks noGrp="1"/>
          </p:cNvSpPr>
          <p:nvPr>
            <p:ph type="body" sz="quarter" idx="147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6" name="Text Placeholder 5"/>
          <p:cNvSpPr>
            <a:spLocks noGrp="1"/>
          </p:cNvSpPr>
          <p:nvPr>
            <p:ph type="body" sz="quarter" idx="148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7" name="Text Placeholder 5"/>
          <p:cNvSpPr>
            <a:spLocks noGrp="1"/>
          </p:cNvSpPr>
          <p:nvPr>
            <p:ph type="body" sz="quarter" idx="149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Highlighted right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904188" y="6004405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922341" y="5265739"/>
            <a:ext cx="10048875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(click to add) INTRODUCTION or ABSTRACT</a:t>
            </a:r>
            <a:endParaRPr lang="en-US" dirty="0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5" hasCustomPrompt="1"/>
          </p:nvPr>
        </p:nvSpPr>
        <p:spPr>
          <a:xfrm>
            <a:off x="914400" y="1143000"/>
            <a:ext cx="4419600" cy="2514600"/>
          </a:xfrm>
          <a:prstGeom prst="rect">
            <a:avLst/>
          </a:prstGeom>
        </p:spPr>
        <p:txBody>
          <a:bodyPr lIns="91436" tIns="45717" rIns="91436" bIns="45717" anchor="ctr"/>
          <a:lstStyle>
            <a:lvl1pPr algn="ctr">
              <a:buNone/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LOGO</a:t>
            </a:r>
            <a:endParaRPr lang="en-US" dirty="0"/>
          </a:p>
        </p:txBody>
      </p:sp>
      <p:sp>
        <p:nvSpPr>
          <p:cNvPr id="18" name="Picture Placeholder 13"/>
          <p:cNvSpPr>
            <a:spLocks noGrp="1"/>
          </p:cNvSpPr>
          <p:nvPr>
            <p:ph type="pic" sz="quarter" idx="18" hasCustomPrompt="1"/>
          </p:nvPr>
        </p:nvSpPr>
        <p:spPr>
          <a:xfrm>
            <a:off x="38557200" y="1219200"/>
            <a:ext cx="4419600" cy="2514600"/>
          </a:xfrm>
          <a:prstGeom prst="rect">
            <a:avLst/>
          </a:prstGeom>
        </p:spPr>
        <p:txBody>
          <a:bodyPr lIns="91436" tIns="45717" rIns="91436" bIns="45717" anchor="ctr"/>
          <a:lstStyle>
            <a:lvl1pPr algn="ctr">
              <a:buNone/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LOGO</a:t>
            </a:r>
            <a:endParaRPr lang="en-US" dirty="0"/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902598" y="14919070"/>
            <a:ext cx="1005840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922339" y="14212513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(click to add)  OBJECTIVES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11587166" y="5996467"/>
            <a:ext cx="20720046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11587164" y="5265739"/>
            <a:ext cx="20720050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(click to add)  MATERIALS &amp; METHODS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11587164" y="14919070"/>
            <a:ext cx="20720046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11587165" y="14212888"/>
            <a:ext cx="20720050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(click to add)  RESULTS</a:t>
            </a:r>
            <a:endParaRPr lang="en-US" dirty="0"/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11587164" y="23505310"/>
            <a:ext cx="20720046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(click to add)  CONCLUSIONS</a:t>
            </a:r>
            <a:endParaRPr lang="en-US" dirty="0"/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11587164" y="24243974"/>
            <a:ext cx="20720046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32919059" y="5265739"/>
            <a:ext cx="10047018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(click to add)  REFERENCES</a:t>
            </a:r>
            <a:endParaRPr lang="en-US" dirty="0"/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32914028" y="6004405"/>
            <a:ext cx="1005205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32924750" y="28291981"/>
            <a:ext cx="10047018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(click to add)  ACKNOWLEDGEMENTS or  CONTACT</a:t>
            </a:r>
            <a:endParaRPr lang="en-US" dirty="0"/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32924751" y="29030647"/>
            <a:ext cx="1005205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60" name="Title 1"/>
          <p:cNvSpPr>
            <a:spLocks noGrp="1"/>
          </p:cNvSpPr>
          <p:nvPr>
            <p:ph type="title" hasCustomPrompt="1"/>
          </p:nvPr>
        </p:nvSpPr>
        <p:spPr>
          <a:xfrm>
            <a:off x="5932593" y="457202"/>
            <a:ext cx="32009976" cy="1447800"/>
          </a:xfrm>
          <a:prstGeom prst="rect">
            <a:avLst/>
          </a:prstGeom>
        </p:spPr>
        <p:txBody>
          <a:bodyPr lIns="91436" tIns="45717" rIns="91436" bIns="45717" anchor="ctr" anchorCtr="0"/>
          <a:lstStyle>
            <a:lvl1pPr>
              <a:defRPr b="1"/>
            </a:lvl1pPr>
          </a:lstStyle>
          <a:p>
            <a:r>
              <a:rPr lang="en-US" dirty="0" smtClean="0"/>
              <a:t>Click here to add the poster title</a:t>
            </a:r>
            <a:endParaRPr lang="en-US" dirty="0"/>
          </a:p>
        </p:txBody>
      </p:sp>
      <p:sp>
        <p:nvSpPr>
          <p:cNvPr id="61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5932593" y="3185162"/>
            <a:ext cx="31998968" cy="128016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5400">
                <a:solidFill>
                  <a:schemeClr val="bg1"/>
                </a:solidFill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authors</a:t>
            </a:r>
            <a:endParaRPr lang="en-US" dirty="0"/>
          </a:p>
        </p:txBody>
      </p:sp>
      <p:sp>
        <p:nvSpPr>
          <p:cNvPr id="62" name="Text Placeholder 76"/>
          <p:cNvSpPr>
            <a:spLocks noGrp="1"/>
          </p:cNvSpPr>
          <p:nvPr>
            <p:ph type="body" sz="quarter" idx="151" hasCustomPrompt="1"/>
          </p:nvPr>
        </p:nvSpPr>
        <p:spPr>
          <a:xfrm>
            <a:off x="5932593" y="1905002"/>
            <a:ext cx="31998968" cy="128016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7200">
                <a:solidFill>
                  <a:schemeClr val="bg1"/>
                </a:solidFill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authors</a:t>
            </a:r>
            <a:endParaRPr lang="en-US" dirty="0"/>
          </a:p>
        </p:txBody>
      </p:sp>
      <p:sp>
        <p:nvSpPr>
          <p:cNvPr id="71" name="Text Placeholder 5"/>
          <p:cNvSpPr>
            <a:spLocks noGrp="1"/>
          </p:cNvSpPr>
          <p:nvPr>
            <p:ph type="body" sz="quarter" idx="95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72" name="Text Placeholder 3"/>
          <p:cNvSpPr>
            <a:spLocks noGrp="1"/>
          </p:cNvSpPr>
          <p:nvPr>
            <p:ph type="body" sz="quarter" idx="107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3" name="Text Placeholder 3"/>
          <p:cNvSpPr>
            <a:spLocks noGrp="1"/>
          </p:cNvSpPr>
          <p:nvPr>
            <p:ph type="body" sz="quarter" idx="116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4" name="Text Placeholder 3"/>
          <p:cNvSpPr>
            <a:spLocks noGrp="1"/>
          </p:cNvSpPr>
          <p:nvPr>
            <p:ph type="body" sz="quarter" idx="117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5" name="Text Placeholder 3"/>
          <p:cNvSpPr>
            <a:spLocks noGrp="1"/>
          </p:cNvSpPr>
          <p:nvPr>
            <p:ph type="body" sz="quarter" idx="118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19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7" name="Text Placeholder 3"/>
          <p:cNvSpPr>
            <a:spLocks noGrp="1"/>
          </p:cNvSpPr>
          <p:nvPr>
            <p:ph type="body" sz="quarter" idx="120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8" name="Text Placeholder 3"/>
          <p:cNvSpPr>
            <a:spLocks noGrp="1"/>
          </p:cNvSpPr>
          <p:nvPr>
            <p:ph type="body" sz="quarter" idx="121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9" name="Text Placeholder 3"/>
          <p:cNvSpPr>
            <a:spLocks noGrp="1"/>
          </p:cNvSpPr>
          <p:nvPr>
            <p:ph type="body" sz="quarter" idx="122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80" name="Text Placeholder 3"/>
          <p:cNvSpPr>
            <a:spLocks noGrp="1"/>
          </p:cNvSpPr>
          <p:nvPr>
            <p:ph type="body" sz="quarter" idx="123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81" name="Text Placeholder 3"/>
          <p:cNvSpPr>
            <a:spLocks noGrp="1"/>
          </p:cNvSpPr>
          <p:nvPr>
            <p:ph type="body" sz="quarter" idx="124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82" name="Text Placeholder 3"/>
          <p:cNvSpPr>
            <a:spLocks noGrp="1"/>
          </p:cNvSpPr>
          <p:nvPr>
            <p:ph type="body" sz="quarter" idx="125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83" name="Picture Placeholder 13"/>
          <p:cNvSpPr>
            <a:spLocks noGrp="1"/>
          </p:cNvSpPr>
          <p:nvPr>
            <p:ph type="pic" sz="quarter" idx="115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4" name="Picture Placeholder 13"/>
          <p:cNvSpPr>
            <a:spLocks noGrp="1"/>
          </p:cNvSpPr>
          <p:nvPr>
            <p:ph type="pic" sz="quarter" idx="126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5" name="Picture Placeholder 13"/>
          <p:cNvSpPr>
            <a:spLocks noGrp="1"/>
          </p:cNvSpPr>
          <p:nvPr>
            <p:ph type="pic" sz="quarter" idx="127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6" name="Picture Placeholder 13"/>
          <p:cNvSpPr>
            <a:spLocks noGrp="1"/>
          </p:cNvSpPr>
          <p:nvPr>
            <p:ph type="pic" sz="quarter" idx="128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7" name="Picture Placeholder 13"/>
          <p:cNvSpPr>
            <a:spLocks noGrp="1"/>
          </p:cNvSpPr>
          <p:nvPr>
            <p:ph type="pic" sz="quarter" idx="129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8" name="Picture Placeholder 13"/>
          <p:cNvSpPr>
            <a:spLocks noGrp="1"/>
          </p:cNvSpPr>
          <p:nvPr>
            <p:ph type="pic" sz="quarter" idx="130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9" name="Picture Placeholder 13"/>
          <p:cNvSpPr>
            <a:spLocks noGrp="1"/>
          </p:cNvSpPr>
          <p:nvPr>
            <p:ph type="pic" sz="quarter" idx="131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0" name="Picture Placeholder 13"/>
          <p:cNvSpPr>
            <a:spLocks noGrp="1"/>
          </p:cNvSpPr>
          <p:nvPr>
            <p:ph type="pic" sz="quarter" idx="132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1" name="Picture Placeholder 13"/>
          <p:cNvSpPr>
            <a:spLocks noGrp="1"/>
          </p:cNvSpPr>
          <p:nvPr>
            <p:ph type="pic" sz="quarter" idx="133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2" name="Picture Placeholder 13"/>
          <p:cNvSpPr>
            <a:spLocks noGrp="1"/>
          </p:cNvSpPr>
          <p:nvPr>
            <p:ph type="pic" sz="quarter" idx="134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3" name="Picture Placeholder 13"/>
          <p:cNvSpPr>
            <a:spLocks noGrp="1"/>
          </p:cNvSpPr>
          <p:nvPr>
            <p:ph type="pic" sz="quarter" idx="135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4" name="Text Placeholder 5"/>
          <p:cNvSpPr>
            <a:spLocks noGrp="1"/>
          </p:cNvSpPr>
          <p:nvPr>
            <p:ph type="body" sz="quarter" idx="136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95" name="Text Placeholder 5"/>
          <p:cNvSpPr>
            <a:spLocks noGrp="1"/>
          </p:cNvSpPr>
          <p:nvPr>
            <p:ph type="body" sz="quarter" idx="137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96" name="Text Placeholder 5"/>
          <p:cNvSpPr>
            <a:spLocks noGrp="1"/>
          </p:cNvSpPr>
          <p:nvPr>
            <p:ph type="body" sz="quarter" idx="138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97" name="Text Placeholder 5"/>
          <p:cNvSpPr>
            <a:spLocks noGrp="1"/>
          </p:cNvSpPr>
          <p:nvPr>
            <p:ph type="body" sz="quarter" idx="139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98" name="Text Placeholder 5"/>
          <p:cNvSpPr>
            <a:spLocks noGrp="1"/>
          </p:cNvSpPr>
          <p:nvPr>
            <p:ph type="body" sz="quarter" idx="140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99" name="Text Placeholder 5"/>
          <p:cNvSpPr>
            <a:spLocks noGrp="1"/>
          </p:cNvSpPr>
          <p:nvPr>
            <p:ph type="body" sz="quarter" idx="141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0" name="Text Placeholder 5"/>
          <p:cNvSpPr>
            <a:spLocks noGrp="1"/>
          </p:cNvSpPr>
          <p:nvPr>
            <p:ph type="body" sz="quarter" idx="142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1" name="Text Placeholder 5"/>
          <p:cNvSpPr>
            <a:spLocks noGrp="1"/>
          </p:cNvSpPr>
          <p:nvPr>
            <p:ph type="body" sz="quarter" idx="143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2" name="Text Placeholder 5"/>
          <p:cNvSpPr>
            <a:spLocks noGrp="1"/>
          </p:cNvSpPr>
          <p:nvPr>
            <p:ph type="body" sz="quarter" idx="144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3" name="Text Placeholder 5"/>
          <p:cNvSpPr>
            <a:spLocks noGrp="1"/>
          </p:cNvSpPr>
          <p:nvPr>
            <p:ph type="body" sz="quarter" idx="145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4" name="Text Placeholder 5"/>
          <p:cNvSpPr>
            <a:spLocks noGrp="1"/>
          </p:cNvSpPr>
          <p:nvPr>
            <p:ph type="body" sz="quarter" idx="146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5" name="Text Placeholder 5"/>
          <p:cNvSpPr>
            <a:spLocks noGrp="1"/>
          </p:cNvSpPr>
          <p:nvPr>
            <p:ph type="body" sz="quarter" idx="147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6" name="Text Placeholder 5"/>
          <p:cNvSpPr>
            <a:spLocks noGrp="1"/>
          </p:cNvSpPr>
          <p:nvPr>
            <p:ph type="body" sz="quarter" idx="148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7" name="Text Placeholder 5"/>
          <p:cNvSpPr>
            <a:spLocks noGrp="1"/>
          </p:cNvSpPr>
          <p:nvPr>
            <p:ph type="body" sz="quarter" idx="149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hyperlink" Target="http://www.facebook.com/pages/PosterPresentationscom/217914411419?v=app_4949752878&amp;ref=ts" TargetMode="External"/><Relationship Id="rId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hyperlink" Target="http://www.facebook.com/pages/PosterPresentationscom/217914411419?v=app_4949752878&amp;ref=ts" TargetMode="External"/><Relationship Id="rId6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2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hyperlink" Target="http://www.facebook.com/pages/PosterPresentationscom/217914411419?v=app_4949752878&amp;ref=ts" TargetMode="External"/><Relationship Id="rId6" Type="http://schemas.openxmlformats.org/officeDocument/2006/relationships/image" Target="../media/image3.jpeg"/><Relationship Id="rId1" Type="http://schemas.openxmlformats.org/officeDocument/2006/relationships/slideLayout" Target="../slideLayouts/slideLayout3.xml"/><Relationship Id="rId2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hyperlink" Target="http://www.facebook.com/pages/PosterPresentationscom/217914411419?v=app_4949752878&amp;ref=ts" TargetMode="External"/><Relationship Id="rId6" Type="http://schemas.openxmlformats.org/officeDocument/2006/relationships/image" Target="../media/image3.jpeg"/><Relationship Id="rId1" Type="http://schemas.openxmlformats.org/officeDocument/2006/relationships/slideLayout" Target="../slideLayouts/slideLayout4.xml"/><Relationship Id="rId2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44222126" y="0"/>
            <a:ext cx="10050462" cy="329184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72" tIns="365741" rIns="182872" bIns="182872" rtlCol="0" anchor="t" anchorCtr="0"/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Trebuchet MS" pitchFamily="34" charset="0"/>
              </a:rPr>
              <a:t>QUICK</a:t>
            </a:r>
            <a:r>
              <a:rPr lang="en-US" sz="4000" b="1" baseline="0" dirty="0" smtClean="0">
                <a:solidFill>
                  <a:schemeClr val="bg1"/>
                </a:solidFill>
                <a:latin typeface="Trebuchet MS" pitchFamily="34" charset="0"/>
              </a:rPr>
              <a:t> TIPS</a:t>
            </a:r>
            <a:endParaRPr lang="en-US" sz="40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r>
              <a:rPr lang="en-US" sz="4000" b="1" dirty="0" smtClean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algn="ctr"/>
            <a:endParaRPr lang="en-US" sz="3200" b="1" dirty="0" smtClean="0">
              <a:latin typeface="Trebuchet MS" pitchFamily="34" charset="0"/>
            </a:endParaRPr>
          </a:p>
          <a:p>
            <a:pPr defTabSz="3134780"/>
            <a:r>
              <a:rPr lang="en-US" sz="3200" dirty="0" smtClean="0">
                <a:latin typeface="Trebuchet MS" pitchFamily="34" charset="0"/>
              </a:rPr>
              <a:t>This PowerPoint</a:t>
            </a:r>
            <a:r>
              <a:rPr lang="en-US" sz="3200" baseline="0" dirty="0" smtClean="0">
                <a:latin typeface="Trebuchet MS" pitchFamily="34" charset="0"/>
              </a:rPr>
              <a:t> template requires basic PowerPoint (version 2007 or newer) skills. Below is a list of commonly asked questions specific to this template. </a:t>
            </a:r>
            <a:br>
              <a:rPr lang="en-US" sz="3200" baseline="0" dirty="0" smtClean="0">
                <a:latin typeface="Trebuchet MS" pitchFamily="34" charset="0"/>
              </a:rPr>
            </a:br>
            <a:r>
              <a:rPr lang="en-US" sz="3200" baseline="0" dirty="0" smtClean="0">
                <a:latin typeface="Trebuchet MS" pitchFamily="34" charset="0"/>
              </a:rPr>
              <a:t>If you are using an older version of PowerPoint some template features may not work properly.</a:t>
            </a:r>
            <a:endParaRPr lang="en-US" sz="40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3134780"/>
            <a:endParaRPr lang="en-US" sz="40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Trebuchet MS" pitchFamily="34" charset="0"/>
              </a:rPr>
              <a:t>Using the template</a:t>
            </a:r>
            <a:endParaRPr lang="en-US" sz="4000" b="1" baseline="0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32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marL="0" marR="0" indent="0" algn="l" defTabSz="31347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 smtClean="0">
                <a:solidFill>
                  <a:srgbClr val="FFFF00"/>
                </a:solidFill>
                <a:latin typeface="Trebuchet MS" pitchFamily="34" charset="0"/>
              </a:rPr>
              <a:t>Verifying the quality of your graphics</a:t>
            </a:r>
          </a:p>
          <a:p>
            <a:pPr defTabSz="3134780"/>
            <a:r>
              <a:rPr lang="en-US" sz="3200" dirty="0" smtClean="0">
                <a:latin typeface="Trebuchet MS" pitchFamily="34" charset="0"/>
              </a:rPr>
              <a:t>Go to the </a:t>
            </a:r>
            <a:r>
              <a:rPr lang="en-US" sz="3200" baseline="0" dirty="0" smtClean="0">
                <a:latin typeface="Trebuchet MS" pitchFamily="34" charset="0"/>
              </a:rPr>
              <a:t>VIEW menu and click on ZOOM to set your preferred magnification. This template is at 100% the size of the final poster. All text and graphics will be printed at 100% their size. To see what your poster will look like when printed, set the zoom to 100% and evaluate the quality of all your graphics before you submit your poster for printing.</a:t>
            </a:r>
            <a:br>
              <a:rPr lang="en-US" sz="3200" baseline="0" dirty="0" smtClean="0">
                <a:latin typeface="Trebuchet MS" pitchFamily="34" charset="0"/>
              </a:rPr>
            </a:br>
            <a:endParaRPr lang="en-US" sz="3200" baseline="0" dirty="0" smtClean="0">
              <a:latin typeface="Trebuchet MS" pitchFamily="34" charset="0"/>
            </a:endParaRPr>
          </a:p>
          <a:p>
            <a:pPr defTabSz="3134780"/>
            <a:r>
              <a:rPr lang="en-US" sz="3200" b="1" dirty="0" smtClean="0">
                <a:solidFill>
                  <a:srgbClr val="FFFF00"/>
                </a:solidFill>
                <a:latin typeface="Trebuchet MS" pitchFamily="34" charset="0"/>
              </a:rPr>
              <a:t>Using the placeholders</a:t>
            </a:r>
          </a:p>
          <a:p>
            <a:pPr defTabSz="3134780"/>
            <a:r>
              <a:rPr lang="en-US" sz="3200" baseline="0" dirty="0" smtClean="0">
                <a:latin typeface="Trebuchet MS" pitchFamily="34" charset="0"/>
              </a:rPr>
              <a:t>To add text to this template click inside a placeholder and type in or paste your text. To move a placeholder, click on it </a:t>
            </a:r>
            <a:r>
              <a:rPr lang="en-US" sz="3200" u="sng" baseline="0" dirty="0" smtClean="0">
                <a:latin typeface="Trebuchet MS" pitchFamily="34" charset="0"/>
              </a:rPr>
              <a:t>once</a:t>
            </a:r>
            <a:r>
              <a:rPr lang="en-US" sz="3200" baseline="0" dirty="0" smtClean="0">
                <a:latin typeface="Trebuchet MS" pitchFamily="34" charset="0"/>
              </a:rPr>
              <a:t> (to select it), place your cursor on its frame and your cursor will change to this symbol:         Then, click </a:t>
            </a:r>
            <a:r>
              <a:rPr lang="en-US" sz="3200" u="sng" baseline="0" dirty="0" smtClean="0">
                <a:latin typeface="Trebuchet MS" pitchFamily="34" charset="0"/>
              </a:rPr>
              <a:t>once</a:t>
            </a:r>
            <a:r>
              <a:rPr lang="en-US" sz="3200" baseline="0" dirty="0" smtClean="0">
                <a:latin typeface="Trebuchet MS" pitchFamily="34" charset="0"/>
              </a:rPr>
              <a:t> and drag it to its new location where you can resize it as needed. Additional placeholders can be found on the left side of this template.</a:t>
            </a:r>
          </a:p>
          <a:p>
            <a:pPr defTabSz="3134780"/>
            <a:endParaRPr lang="en-US" sz="3200" b="1" baseline="0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3134780"/>
            <a:r>
              <a:rPr lang="en-US" sz="3200" b="1" baseline="0" dirty="0" smtClean="0">
                <a:solidFill>
                  <a:srgbClr val="FFFF00"/>
                </a:solidFill>
                <a:latin typeface="Trebuchet MS" pitchFamily="34" charset="0"/>
              </a:rPr>
              <a:t>Modifying the layout</a:t>
            </a:r>
          </a:p>
          <a:p>
            <a:pPr defTabSz="3134780"/>
            <a:r>
              <a:rPr lang="en-US" sz="3200" dirty="0" smtClean="0">
                <a:latin typeface="Trebuchet MS" pitchFamily="34" charset="0"/>
              </a:rPr>
              <a:t>This template has four</a:t>
            </a:r>
            <a:endParaRPr lang="en-US" sz="3200" baseline="0" dirty="0" smtClean="0">
              <a:latin typeface="Trebuchet MS" pitchFamily="34" charset="0"/>
            </a:endParaRPr>
          </a:p>
          <a:p>
            <a:pPr defTabSz="3134780"/>
            <a:r>
              <a:rPr lang="en-US" sz="3200" baseline="0" dirty="0" smtClean="0">
                <a:latin typeface="Trebuchet MS" pitchFamily="34" charset="0"/>
              </a:rPr>
              <a:t>different column layouts. </a:t>
            </a:r>
          </a:p>
          <a:p>
            <a:pPr defTabSz="3134780"/>
            <a:r>
              <a:rPr lang="en-US" sz="3200" u="sng" baseline="0" dirty="0" smtClean="0">
                <a:latin typeface="Trebuchet MS" pitchFamily="34" charset="0"/>
              </a:rPr>
              <a:t>Right-click</a:t>
            </a:r>
            <a:r>
              <a:rPr lang="en-US" sz="3200" baseline="0" dirty="0" smtClean="0">
                <a:latin typeface="Trebuchet MS" pitchFamily="34" charset="0"/>
              </a:rPr>
              <a:t> your mouse</a:t>
            </a:r>
          </a:p>
          <a:p>
            <a:pPr defTabSz="3134780"/>
            <a:r>
              <a:rPr lang="en-US" sz="3200" baseline="0" dirty="0" smtClean="0">
                <a:latin typeface="Trebuchet MS" pitchFamily="34" charset="0"/>
              </a:rPr>
              <a:t>on the background and </a:t>
            </a:r>
          </a:p>
          <a:p>
            <a:pPr defTabSz="3134780"/>
            <a:r>
              <a:rPr lang="en-US" sz="3200" baseline="0" dirty="0" smtClean="0">
                <a:latin typeface="Trebuchet MS" pitchFamily="34" charset="0"/>
              </a:rPr>
              <a:t>click on “Layout” to see </a:t>
            </a:r>
          </a:p>
          <a:p>
            <a:pPr defTabSz="3134780"/>
            <a:r>
              <a:rPr lang="en-US" sz="3200" baseline="0" dirty="0" smtClean="0">
                <a:latin typeface="Trebuchet MS" pitchFamily="34" charset="0"/>
              </a:rPr>
              <a:t>the layout options.</a:t>
            </a:r>
            <a:endParaRPr lang="en-US" sz="3200" dirty="0" smtClean="0">
              <a:latin typeface="Trebuchet MS" pitchFamily="34" charset="0"/>
            </a:endParaRPr>
          </a:p>
          <a:p>
            <a:pPr marL="0" marR="0" indent="0" algn="l" defTabSz="31347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aseline="0" dirty="0" smtClean="0">
                <a:latin typeface="Trebuchet MS" pitchFamily="34" charset="0"/>
              </a:rPr>
              <a:t>The columns in the provided layouts are fixed and cannot be moved but advanced users can modify any layout by going to VIEW and then SLIDE MASTER.</a:t>
            </a:r>
          </a:p>
          <a:p>
            <a:pPr marL="0" marR="0" indent="0" algn="l" defTabSz="31347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200" baseline="0" dirty="0" smtClean="0">
              <a:latin typeface="Trebuchet MS" pitchFamily="34" charset="0"/>
            </a:endParaRPr>
          </a:p>
          <a:p>
            <a:pPr defTabSz="3134780"/>
            <a:r>
              <a:rPr lang="en-US" sz="3200" b="1" baseline="0" dirty="0" smtClean="0">
                <a:solidFill>
                  <a:srgbClr val="FFFF00"/>
                </a:solidFill>
                <a:latin typeface="Trebuchet MS" pitchFamily="34" charset="0"/>
              </a:rPr>
              <a:t>Importing text and graphics from external sources</a:t>
            </a:r>
          </a:p>
          <a:p>
            <a:pPr defTabSz="3134780"/>
            <a:r>
              <a:rPr lang="en-US" sz="3200" b="1" u="sng" baseline="0" dirty="0" smtClean="0">
                <a:latin typeface="Trebuchet MS" pitchFamily="34" charset="0"/>
              </a:rPr>
              <a:t>TEXT: </a:t>
            </a:r>
            <a:r>
              <a:rPr lang="en-US" sz="3200" baseline="0" dirty="0" smtClean="0">
                <a:latin typeface="Trebuchet MS" pitchFamily="34" charset="0"/>
              </a:rPr>
              <a:t>Paste or type your text into a pre-existing placeholder or drag in a new placeholder from the left side of the template. Move it anywhere as needed.</a:t>
            </a:r>
          </a:p>
          <a:p>
            <a:pPr defTabSz="3134780"/>
            <a:r>
              <a:rPr lang="en-US" sz="3200" b="1" u="sng" baseline="0" dirty="0" smtClean="0">
                <a:latin typeface="Trebuchet MS" pitchFamily="34" charset="0"/>
              </a:rPr>
              <a:t>PHOTOS: </a:t>
            </a:r>
            <a:r>
              <a:rPr lang="en-US" sz="3200" baseline="0" dirty="0" smtClean="0">
                <a:latin typeface="Trebuchet MS" pitchFamily="34" charset="0"/>
              </a:rPr>
              <a:t>Drag in a picture placeholder, size it </a:t>
            </a:r>
            <a:r>
              <a:rPr lang="en-US" sz="3200" u="sng" baseline="0" dirty="0" smtClean="0">
                <a:latin typeface="Trebuchet MS" pitchFamily="34" charset="0"/>
              </a:rPr>
              <a:t>first</a:t>
            </a:r>
            <a:r>
              <a:rPr lang="en-US" sz="3200" baseline="0" dirty="0" smtClean="0">
                <a:latin typeface="Trebuchet MS" pitchFamily="34" charset="0"/>
              </a:rPr>
              <a:t>, click in it and insert a photo from the menu.</a:t>
            </a:r>
          </a:p>
          <a:p>
            <a:pPr defTabSz="3134780"/>
            <a:r>
              <a:rPr lang="en-US" sz="3200" b="1" u="sng" baseline="0" dirty="0" smtClean="0">
                <a:latin typeface="Trebuchet MS" pitchFamily="34" charset="0"/>
              </a:rPr>
              <a:t>TABLES: </a:t>
            </a:r>
            <a:r>
              <a:rPr lang="en-US" sz="3200" baseline="0" dirty="0" smtClean="0">
                <a:latin typeface="Trebuchet MS" pitchFamily="34" charset="0"/>
              </a:rPr>
              <a:t>You can copy and paste a table from an external document onto this poster template. To adjust  the way the text fits within the cells of a table that has been pasted, </a:t>
            </a:r>
            <a:r>
              <a:rPr lang="en-US" sz="3200" u="sng" baseline="0" dirty="0" smtClean="0">
                <a:latin typeface="Trebuchet MS" pitchFamily="34" charset="0"/>
              </a:rPr>
              <a:t>right-click</a:t>
            </a:r>
            <a:r>
              <a:rPr lang="en-US" sz="3200" baseline="0" dirty="0" smtClean="0">
                <a:latin typeface="Trebuchet MS" pitchFamily="34" charset="0"/>
              </a:rPr>
              <a:t> on the table, click FORMAT SHAPE  then click on TEXT BOX and change the INTERNAL MARGIN values to 0.25</a:t>
            </a:r>
          </a:p>
          <a:p>
            <a:pPr defTabSz="3134780"/>
            <a:endParaRPr lang="en-US" sz="3200" baseline="0" dirty="0" smtClean="0">
              <a:latin typeface="Trebuchet MS" pitchFamily="34" charset="0"/>
            </a:endParaRPr>
          </a:p>
          <a:p>
            <a:pPr defTabSz="3134780"/>
            <a:r>
              <a:rPr lang="en-US" sz="3200" b="1" baseline="0" dirty="0" smtClean="0">
                <a:solidFill>
                  <a:srgbClr val="FFFF00"/>
                </a:solidFill>
                <a:latin typeface="Trebuchet MS" pitchFamily="34" charset="0"/>
              </a:rPr>
              <a:t>Modifying the color scheme</a:t>
            </a:r>
          </a:p>
          <a:p>
            <a:pPr defTabSz="3134780"/>
            <a:r>
              <a:rPr lang="en-US" sz="3200" baseline="0" dirty="0" smtClean="0">
                <a:latin typeface="Trebuchet MS" pitchFamily="34" charset="0"/>
              </a:rPr>
              <a:t>To change the color scheme of this template go to the “Design” menu and click on “Colors”. You can choose from the provide color combinations or you can create your own.</a:t>
            </a:r>
          </a:p>
          <a:p>
            <a:pPr defTabSz="3134780"/>
            <a:endParaRPr lang="en-US" sz="3200" baseline="0" dirty="0" smtClean="0">
              <a:latin typeface="Trebuchet MS" pitchFamily="34" charset="0"/>
            </a:endParaRPr>
          </a:p>
          <a:p>
            <a:pPr defTabSz="3134780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2000" baseline="0" dirty="0" smtClean="0">
              <a:latin typeface="Trebuchet MS" pitchFamily="34" charset="0"/>
            </a:endParaRPr>
          </a:p>
          <a:p>
            <a:pPr defTabSz="4389219"/>
            <a:endParaRPr lang="en-US" sz="2000" dirty="0" smtClean="0">
              <a:latin typeface="Trebuchet MS" pitchFamily="34" charset="0"/>
            </a:endParaRPr>
          </a:p>
          <a:p>
            <a:pPr algn="ctr"/>
            <a:endParaRPr lang="en-US" sz="20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4389219"/>
            <a:endParaRPr lang="en-US" sz="20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endParaRPr lang="en-US" sz="3200" b="1" dirty="0">
              <a:latin typeface="Trebuchet MS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-10402388" y="-19596"/>
            <a:ext cx="10050462" cy="329184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72" tIns="365741" rIns="182872" bIns="182872" rtlCol="0" anchor="t" anchorCtr="0"/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Trebuchet MS" pitchFamily="34" charset="0"/>
              </a:rPr>
              <a:t>QUICK DESIGN</a:t>
            </a:r>
            <a:r>
              <a:rPr lang="en-US" sz="4400" b="1" baseline="0" dirty="0" smtClean="0">
                <a:solidFill>
                  <a:schemeClr val="bg1"/>
                </a:solidFill>
                <a:latin typeface="Trebuchet MS" pitchFamily="34" charset="0"/>
              </a:rPr>
              <a:t> </a:t>
            </a:r>
            <a:r>
              <a:rPr lang="en-US" sz="4400" b="1" dirty="0" smtClean="0">
                <a:solidFill>
                  <a:schemeClr val="bg1"/>
                </a:solidFill>
                <a:latin typeface="Trebuchet MS" pitchFamily="34" charset="0"/>
              </a:rPr>
              <a:t>GUIDE</a:t>
            </a:r>
          </a:p>
          <a:p>
            <a:pPr algn="ctr"/>
            <a:r>
              <a:rPr lang="en-US" sz="4000" b="1" dirty="0" smtClean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algn="ctr"/>
            <a:endParaRPr lang="en-US" sz="3200" b="1" dirty="0" smtClean="0">
              <a:latin typeface="Trebuchet MS" pitchFamily="34" charset="0"/>
            </a:endParaRPr>
          </a:p>
          <a:p>
            <a:pPr defTabSz="4389219"/>
            <a:r>
              <a:rPr lang="en-US" sz="3200" dirty="0" smtClean="0">
                <a:latin typeface="Trebuchet MS" pitchFamily="34" charset="0"/>
              </a:rPr>
              <a:t>This PowerPoint</a:t>
            </a:r>
            <a:r>
              <a:rPr lang="en-US" sz="3200" baseline="0" dirty="0" smtClean="0">
                <a:latin typeface="Trebuchet MS" pitchFamily="34" charset="0"/>
              </a:rPr>
              <a:t> </a:t>
            </a:r>
            <a:r>
              <a:rPr lang="en-US" sz="3200" dirty="0" smtClean="0">
                <a:latin typeface="Trebuchet MS" pitchFamily="34" charset="0"/>
              </a:rPr>
              <a:t>2007 template produces</a:t>
            </a:r>
            <a:r>
              <a:rPr lang="en-US" sz="3200" baseline="0" dirty="0" smtClean="0">
                <a:latin typeface="Trebuchet MS" pitchFamily="34" charset="0"/>
              </a:rPr>
              <a:t> </a:t>
            </a:r>
            <a:r>
              <a:rPr lang="en-US" sz="3200" dirty="0" smtClean="0">
                <a:latin typeface="Trebuchet MS" pitchFamily="34" charset="0"/>
              </a:rPr>
              <a:t>a 36”x48” professional  poster. It</a:t>
            </a:r>
            <a:r>
              <a:rPr lang="en-US" sz="3200" baseline="0" dirty="0" smtClean="0">
                <a:latin typeface="Trebuchet MS" pitchFamily="34" charset="0"/>
              </a:rPr>
              <a:t> </a:t>
            </a:r>
            <a:r>
              <a:rPr lang="en-US" sz="3200" dirty="0" smtClean="0">
                <a:latin typeface="Trebuchet MS" pitchFamily="34" charset="0"/>
              </a:rPr>
              <a:t>will save you valuable time placing titles, subtitles,</a:t>
            </a:r>
            <a:r>
              <a:rPr lang="en-US" sz="3200" baseline="0" dirty="0" smtClean="0">
                <a:latin typeface="Trebuchet MS" pitchFamily="34" charset="0"/>
              </a:rPr>
              <a:t> text, and graphics</a:t>
            </a:r>
            <a:r>
              <a:rPr lang="en-US" sz="3200" dirty="0" smtClean="0">
                <a:latin typeface="Trebuchet MS" pitchFamily="34" charset="0"/>
              </a:rPr>
              <a:t>. </a:t>
            </a:r>
          </a:p>
          <a:p>
            <a:pPr defTabSz="4389219"/>
            <a:endParaRPr lang="en-US" sz="3200" dirty="0" smtClean="0">
              <a:latin typeface="Trebuchet MS" pitchFamily="34" charset="0"/>
            </a:endParaRPr>
          </a:p>
          <a:p>
            <a:pPr defTabSz="4389219"/>
            <a:r>
              <a:rPr lang="en-US" sz="3200" dirty="0" smtClean="0">
                <a:latin typeface="Trebuchet MS" pitchFamily="34" charset="0"/>
              </a:rPr>
              <a:t>Use it to create your presentation. Then send</a:t>
            </a:r>
            <a:r>
              <a:rPr lang="en-US" sz="3200" baseline="0" dirty="0" smtClean="0">
                <a:latin typeface="Trebuchet MS" pitchFamily="34" charset="0"/>
              </a:rPr>
              <a:t> it </a:t>
            </a:r>
            <a:r>
              <a:rPr lang="en-US" sz="3200" dirty="0" smtClean="0">
                <a:latin typeface="Trebuchet MS" pitchFamily="34" charset="0"/>
              </a:rPr>
              <a:t>to </a:t>
            </a:r>
            <a:r>
              <a:rPr lang="en-US" sz="3200" b="1" dirty="0" smtClean="0">
                <a:latin typeface="Trebuchet MS" pitchFamily="34" charset="0"/>
              </a:rPr>
              <a:t>PosterPresentations.com</a:t>
            </a:r>
            <a:r>
              <a:rPr lang="en-US" sz="3200" dirty="0" smtClean="0">
                <a:latin typeface="Trebuchet MS" pitchFamily="34" charset="0"/>
              </a:rPr>
              <a:t> for premium quality, same day affordable printing.</a:t>
            </a:r>
            <a:br>
              <a:rPr lang="en-US" sz="3200" dirty="0" smtClean="0">
                <a:latin typeface="Trebuchet MS" pitchFamily="34" charset="0"/>
              </a:rPr>
            </a:br>
            <a:endParaRPr lang="en-US" sz="3200" dirty="0" smtClean="0">
              <a:latin typeface="Trebuchet MS" pitchFamily="34" charset="0"/>
            </a:endParaRPr>
          </a:p>
          <a:p>
            <a:pPr defTabSz="4389219"/>
            <a:r>
              <a:rPr lang="en-US" sz="3200" dirty="0" smtClean="0">
                <a:latin typeface="Trebuchet MS" pitchFamily="34" charset="0"/>
              </a:rPr>
              <a:t>We provide a series of </a:t>
            </a:r>
            <a:r>
              <a:rPr lang="en-US" sz="3200" b="1" dirty="0" smtClean="0">
                <a:latin typeface="Trebuchet MS" pitchFamily="34" charset="0"/>
              </a:rPr>
              <a:t>online tutorials</a:t>
            </a:r>
            <a:r>
              <a:rPr lang="en-US" sz="3200" dirty="0" smtClean="0">
                <a:latin typeface="Trebuchet MS" pitchFamily="34" charset="0"/>
              </a:rPr>
              <a:t> that will guide you through the poster design process and answer your poster production questions. </a:t>
            </a:r>
          </a:p>
          <a:p>
            <a:pPr defTabSz="4389219"/>
            <a:endParaRPr lang="en-US" sz="3200" dirty="0" smtClean="0">
              <a:latin typeface="Trebuchet MS" pitchFamily="34" charset="0"/>
            </a:endParaRPr>
          </a:p>
          <a:p>
            <a:pPr defTabSz="4389219"/>
            <a:r>
              <a:rPr lang="en-US" sz="3200" dirty="0" smtClean="0">
                <a:latin typeface="Trebuchet MS" pitchFamily="34" charset="0"/>
              </a:rPr>
              <a:t>View our online</a:t>
            </a:r>
            <a:r>
              <a:rPr lang="en-US" sz="3200" baseline="0" dirty="0" smtClean="0">
                <a:latin typeface="Trebuchet MS" pitchFamily="34" charset="0"/>
              </a:rPr>
              <a:t> tutorials at:</a:t>
            </a:r>
            <a:r>
              <a:rPr lang="en-US" sz="3200" dirty="0" smtClean="0">
                <a:latin typeface="Trebuchet MS" pitchFamily="34" charset="0"/>
              </a:rPr>
              <a:t/>
            </a:r>
            <a:br>
              <a:rPr lang="en-US" sz="3200" dirty="0" smtClean="0">
                <a:latin typeface="Trebuchet MS" pitchFamily="34" charset="0"/>
              </a:rPr>
            </a:br>
            <a:r>
              <a:rPr lang="en-US" sz="3200" dirty="0" smtClean="0">
                <a:solidFill>
                  <a:srgbClr val="FFFF00"/>
                </a:solidFill>
                <a:latin typeface="Trebuchet MS" pitchFamily="34" charset="0"/>
              </a:rPr>
              <a:t> http://bit.ly/Poster_creation_help </a:t>
            </a:r>
            <a:r>
              <a:rPr lang="en-US" sz="3200" dirty="0" smtClean="0">
                <a:latin typeface="Trebuchet MS" pitchFamily="34" charset="0"/>
              </a:rPr>
              <a:t/>
            </a:r>
            <a:br>
              <a:rPr lang="en-US" sz="3200" dirty="0" smtClean="0">
                <a:latin typeface="Trebuchet MS" pitchFamily="34" charset="0"/>
              </a:rPr>
            </a:br>
            <a:r>
              <a:rPr lang="en-US" sz="3200" dirty="0" smtClean="0">
                <a:latin typeface="Trebuchet MS" pitchFamily="34" charset="0"/>
              </a:rPr>
              <a:t>(copy</a:t>
            </a:r>
            <a:r>
              <a:rPr lang="en-US" sz="3200" baseline="0" dirty="0" smtClean="0">
                <a:latin typeface="Trebuchet MS" pitchFamily="34" charset="0"/>
              </a:rPr>
              <a:t> and paste the link into your web browser).</a:t>
            </a:r>
          </a:p>
          <a:p>
            <a:pPr defTabSz="4389219"/>
            <a:endParaRPr lang="en-US" sz="3200" dirty="0" smtClean="0">
              <a:latin typeface="Trebuchet MS" pitchFamily="34" charset="0"/>
            </a:endParaRPr>
          </a:p>
          <a:p>
            <a:pPr defTabSz="4389219"/>
            <a:r>
              <a:rPr lang="en-US" sz="3200" dirty="0" smtClean="0">
                <a:latin typeface="Trebuchet MS" pitchFamily="34" charset="0"/>
              </a:rPr>
              <a:t>For assistance and to order your printed poster</a:t>
            </a:r>
            <a:r>
              <a:rPr lang="en-US" sz="3200" dirty="0" smtClean="0">
                <a:solidFill>
                  <a:schemeClr val="bg1"/>
                </a:solidFill>
                <a:latin typeface="Trebuchet MS" pitchFamily="34" charset="0"/>
              </a:rPr>
              <a:t> call </a:t>
            </a:r>
            <a:r>
              <a:rPr lang="en-US" sz="3200" b="1" dirty="0" smtClean="0">
                <a:solidFill>
                  <a:srgbClr val="FFFF00"/>
                </a:solidFill>
                <a:latin typeface="Trebuchet MS" pitchFamily="34" charset="0"/>
              </a:rPr>
              <a:t>PosterPresentations.com</a:t>
            </a:r>
            <a:r>
              <a:rPr lang="en-US" sz="3200" dirty="0" smtClean="0">
                <a:solidFill>
                  <a:srgbClr val="FFFF00"/>
                </a:solidFill>
                <a:latin typeface="Trebuchet MS" pitchFamily="34" charset="0"/>
              </a:rPr>
              <a:t> </a:t>
            </a:r>
            <a:r>
              <a:rPr lang="en-US" sz="3200" dirty="0" smtClean="0">
                <a:latin typeface="Trebuchet MS" pitchFamily="34" charset="0"/>
              </a:rPr>
              <a:t>at </a:t>
            </a:r>
            <a:r>
              <a:rPr lang="en-US" sz="4000" b="1" dirty="0" smtClean="0">
                <a:solidFill>
                  <a:srgbClr val="FFFF00"/>
                </a:solidFill>
                <a:latin typeface="Trebuchet MS" pitchFamily="34" charset="0"/>
              </a:rPr>
              <a:t>1.866.649.3004</a:t>
            </a:r>
          </a:p>
          <a:p>
            <a:pPr defTabSz="4389219"/>
            <a:endParaRPr lang="en-US" sz="40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4389219"/>
            <a:endParaRPr lang="en-US" sz="40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Trebuchet MS" pitchFamily="34" charset="0"/>
              </a:rPr>
              <a:t>Object Placeholders</a:t>
            </a:r>
          </a:p>
          <a:p>
            <a:pPr algn="ctr"/>
            <a:endParaRPr lang="en-US" sz="44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4389219"/>
            <a:r>
              <a:rPr lang="en-US" sz="3200" dirty="0" smtClean="0">
                <a:latin typeface="Trebuchet MS" pitchFamily="34" charset="0"/>
              </a:rPr>
              <a:t>Use the placeholders provided below to add new elements to your poster:</a:t>
            </a:r>
            <a:r>
              <a:rPr lang="en-US" sz="3200" baseline="0" dirty="0" smtClean="0">
                <a:latin typeface="Trebuchet MS" pitchFamily="34" charset="0"/>
              </a:rPr>
              <a:t> </a:t>
            </a:r>
            <a:r>
              <a:rPr lang="en-US" sz="3200" dirty="0" smtClean="0">
                <a:latin typeface="Trebuchet MS" pitchFamily="34" charset="0"/>
              </a:rPr>
              <a:t>Drag a placeholder onto the</a:t>
            </a:r>
            <a:r>
              <a:rPr lang="en-US" sz="3200" baseline="0" dirty="0" smtClean="0">
                <a:latin typeface="Trebuchet MS" pitchFamily="34" charset="0"/>
              </a:rPr>
              <a:t> poster area,</a:t>
            </a:r>
            <a:r>
              <a:rPr lang="en-US" sz="3200" dirty="0" smtClean="0">
                <a:latin typeface="Trebuchet MS" pitchFamily="34" charset="0"/>
              </a:rPr>
              <a:t> size it, and click it to edit.</a:t>
            </a:r>
          </a:p>
          <a:p>
            <a:pPr defTabSz="4389219"/>
            <a:endParaRPr lang="en-US" sz="3200" dirty="0" smtClean="0">
              <a:latin typeface="Trebuchet MS" pitchFamily="34" charset="0"/>
            </a:endParaRPr>
          </a:p>
          <a:p>
            <a:pPr defTabSz="4389219"/>
            <a:r>
              <a:rPr lang="en-US" sz="3200" b="1" dirty="0" smtClean="0">
                <a:solidFill>
                  <a:srgbClr val="FFFF00"/>
                </a:solidFill>
                <a:latin typeface="Trebuchet MS" pitchFamily="34" charset="0"/>
              </a:rPr>
              <a:t>Section Header placeholder</a:t>
            </a:r>
          </a:p>
          <a:p>
            <a:pPr defTabSz="4389219"/>
            <a:r>
              <a:rPr lang="en-US" sz="3200" dirty="0" smtClean="0">
                <a:latin typeface="Trebuchet MS" pitchFamily="34" charset="0"/>
              </a:rPr>
              <a:t>Move</a:t>
            </a:r>
            <a:r>
              <a:rPr lang="en-US" sz="3200" baseline="0" dirty="0" smtClean="0">
                <a:latin typeface="Trebuchet MS" pitchFamily="34" charset="0"/>
              </a:rPr>
              <a:t> this preformatted section header placeholder to the poster area to add another section header. Use section headers to separate topics or concepts within your presentation. </a:t>
            </a: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3200" dirty="0" smtClean="0">
              <a:latin typeface="Trebuchet MS" pitchFamily="34" charset="0"/>
            </a:endParaRPr>
          </a:p>
          <a:p>
            <a:pPr defTabSz="4389219"/>
            <a:endParaRPr lang="en-US" sz="32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4389219"/>
            <a:r>
              <a:rPr lang="en-US" sz="3200" b="1" dirty="0" smtClean="0">
                <a:solidFill>
                  <a:srgbClr val="FFFF00"/>
                </a:solidFill>
                <a:latin typeface="Trebuchet MS" pitchFamily="34" charset="0"/>
              </a:rPr>
              <a:t>Text placeholder</a:t>
            </a:r>
          </a:p>
          <a:p>
            <a:pPr defTabSz="4389219"/>
            <a:r>
              <a:rPr lang="en-US" sz="3200" baseline="0" dirty="0" smtClean="0">
                <a:latin typeface="Trebuchet MS" pitchFamily="34" charset="0"/>
              </a:rPr>
              <a:t>Move this preformatted text placeholder to the poster to add a new body of text.</a:t>
            </a: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3200" b="1" baseline="0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4389219"/>
            <a:r>
              <a:rPr lang="en-US" sz="3200" b="1" baseline="0" dirty="0" smtClean="0">
                <a:solidFill>
                  <a:srgbClr val="FFFF00"/>
                </a:solidFill>
                <a:latin typeface="Trebuchet MS" pitchFamily="34" charset="0"/>
              </a:rPr>
              <a:t>Picture placeholder</a:t>
            </a:r>
          </a:p>
          <a:p>
            <a:pPr defTabSz="4389219"/>
            <a:r>
              <a:rPr lang="en-US" sz="3200" baseline="0" dirty="0" smtClean="0">
                <a:latin typeface="Trebuchet MS" pitchFamily="34" charset="0"/>
              </a:rPr>
              <a:t>Move this graphic placeholder onto your poster, size it first, and then click it to add a picture to the poster.</a:t>
            </a: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algn="ctr"/>
            <a:endParaRPr lang="en-US" sz="44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44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44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44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4389219"/>
            <a:endParaRPr lang="en-US" sz="3200" dirty="0" smtClean="0">
              <a:latin typeface="Trebuchet MS" pitchFamily="34" charset="0"/>
            </a:endParaRPr>
          </a:p>
          <a:p>
            <a:pPr algn="ctr"/>
            <a:endParaRPr lang="en-US" sz="32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4389219"/>
            <a:endParaRPr lang="en-US" sz="32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endParaRPr lang="en-US" sz="4400" b="1" dirty="0">
              <a:latin typeface="Trebuchet MS" pitchFamily="34" charset="0"/>
            </a:endParaRPr>
          </a:p>
        </p:txBody>
      </p:sp>
      <p:sp>
        <p:nvSpPr>
          <p:cNvPr id="7" name="Rectangle 36"/>
          <p:cNvSpPr>
            <a:spLocks noChangeArrowheads="1"/>
          </p:cNvSpPr>
          <p:nvPr/>
        </p:nvSpPr>
        <p:spPr bwMode="auto">
          <a:xfrm>
            <a:off x="0" y="0"/>
            <a:ext cx="43891200" cy="48006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0" y="4805363"/>
            <a:ext cx="43891200" cy="15240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52400">
            <a:noFill/>
            <a:miter lim="800000"/>
            <a:headEnd/>
            <a:tailEnd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819153" y="32232601"/>
            <a:ext cx="2514600" cy="336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263" tIns="45623" rIns="91263" bIns="45623">
            <a:spAutoFit/>
          </a:bodyPr>
          <a:lstStyle/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500" b="1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RESEARCH POSTER PRESENTATION </a:t>
            </a:r>
            <a:r>
              <a:rPr lang="en-US" sz="5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DESIGN © </a:t>
            </a:r>
            <a:r>
              <a:rPr lang="en-US" sz="500" b="1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2011</a:t>
            </a:r>
            <a:endParaRPr lang="en-US" sz="500" b="1" dirty="0">
              <a:solidFill>
                <a:schemeClr val="bg1">
                  <a:lumMod val="75000"/>
                </a:schemeClr>
              </a:solidFill>
              <a:latin typeface="Arial" charset="0"/>
            </a:endParaRPr>
          </a:p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11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www.PosterPresentations.com</a:t>
            </a:r>
          </a:p>
        </p:txBody>
      </p:sp>
      <p:sp>
        <p:nvSpPr>
          <p:cNvPr id="15" name="Rectangle 35"/>
          <p:cNvSpPr>
            <a:spLocks noChangeArrowheads="1"/>
          </p:cNvSpPr>
          <p:nvPr/>
        </p:nvSpPr>
        <p:spPr bwMode="auto">
          <a:xfrm>
            <a:off x="32918400" y="5257800"/>
            <a:ext cx="10058400" cy="26746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6" name="Rectangle 33"/>
          <p:cNvSpPr>
            <a:spLocks noChangeArrowheads="1"/>
          </p:cNvSpPr>
          <p:nvPr/>
        </p:nvSpPr>
        <p:spPr bwMode="auto">
          <a:xfrm>
            <a:off x="11582400" y="5257800"/>
            <a:ext cx="10058400" cy="26746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Rectangle 33"/>
          <p:cNvSpPr>
            <a:spLocks noChangeArrowheads="1"/>
          </p:cNvSpPr>
          <p:nvPr/>
        </p:nvSpPr>
        <p:spPr bwMode="auto">
          <a:xfrm>
            <a:off x="22250400" y="5257800"/>
            <a:ext cx="10058400" cy="26746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5" name="Rectangle 33"/>
          <p:cNvSpPr>
            <a:spLocks noChangeArrowheads="1"/>
          </p:cNvSpPr>
          <p:nvPr/>
        </p:nvSpPr>
        <p:spPr bwMode="auto">
          <a:xfrm>
            <a:off x="922338" y="5257800"/>
            <a:ext cx="10058400" cy="26746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4" name="Rectangle 33"/>
          <p:cNvSpPr/>
          <p:nvPr/>
        </p:nvSpPr>
        <p:spPr>
          <a:xfrm>
            <a:off x="-10370486" y="21297014"/>
            <a:ext cx="10018560" cy="77724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7" rIns="91436" bIns="45717" rtlCol="0" anchor="ctr"/>
          <a:lstStyle/>
          <a:p>
            <a:pPr algn="ctr"/>
            <a:endParaRPr lang="en-US" dirty="0"/>
          </a:p>
        </p:txBody>
      </p:sp>
      <p:pic>
        <p:nvPicPr>
          <p:cNvPr id="3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098247" y="15525143"/>
            <a:ext cx="4741366" cy="3058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342926" y="13118821"/>
            <a:ext cx="590550" cy="438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44" name="TextBox 43"/>
          <p:cNvSpPr txBox="1"/>
          <p:nvPr/>
        </p:nvSpPr>
        <p:spPr>
          <a:xfrm>
            <a:off x="44487740" y="30588807"/>
            <a:ext cx="9160286" cy="2185208"/>
          </a:xfrm>
          <a:prstGeom prst="rect">
            <a:avLst/>
          </a:prstGeom>
          <a:noFill/>
        </p:spPr>
        <p:txBody>
          <a:bodyPr wrap="square" lIns="91436" tIns="45717" rIns="91436" bIns="45717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© 2011 PosterPresentations.com</a:t>
            </a:r>
            <a:br>
              <a:rPr lang="en-US" sz="3600" dirty="0" smtClean="0">
                <a:solidFill>
                  <a:schemeClr val="bg1"/>
                </a:solidFill>
              </a:rPr>
            </a:br>
            <a:r>
              <a:rPr lang="en-US" sz="3600" dirty="0" smtClean="0">
                <a:solidFill>
                  <a:schemeClr val="bg1"/>
                </a:solidFill>
              </a:rPr>
              <a:t>    </a:t>
            </a:r>
            <a:r>
              <a:rPr lang="en-US" sz="3200" dirty="0" smtClean="0">
                <a:solidFill>
                  <a:schemeClr val="bg1"/>
                </a:solidFill>
              </a:rPr>
              <a:t>2117 Fourth Street ,</a:t>
            </a:r>
            <a:r>
              <a:rPr lang="en-US" sz="3200" baseline="0" dirty="0" smtClean="0">
                <a:solidFill>
                  <a:schemeClr val="bg1"/>
                </a:solidFill>
              </a:rPr>
              <a:t> Unit C</a:t>
            </a:r>
            <a:br>
              <a:rPr lang="en-US" sz="3200" baseline="0" dirty="0" smtClean="0">
                <a:solidFill>
                  <a:schemeClr val="bg1"/>
                </a:solidFill>
              </a:rPr>
            </a:br>
            <a:r>
              <a:rPr lang="en-US" sz="3200" baseline="0" dirty="0" smtClean="0">
                <a:solidFill>
                  <a:schemeClr val="bg1"/>
                </a:solidFill>
              </a:rPr>
              <a:t>    Berkeley CA 94710</a:t>
            </a:r>
            <a:br>
              <a:rPr lang="en-US" sz="3200" baseline="0" dirty="0" smtClean="0">
                <a:solidFill>
                  <a:schemeClr val="bg1"/>
                </a:solidFill>
              </a:rPr>
            </a:br>
            <a:r>
              <a:rPr lang="en-US" sz="3200" baseline="0" dirty="0" smtClean="0">
                <a:solidFill>
                  <a:schemeClr val="bg1"/>
                </a:solidFill>
              </a:rPr>
              <a:t>    </a:t>
            </a:r>
            <a:r>
              <a:rPr lang="en-US" sz="3200" b="1" baseline="0" dirty="0" smtClean="0">
                <a:solidFill>
                  <a:srgbClr val="FFFF00"/>
                </a:solidFill>
              </a:rPr>
              <a:t>posterpresenter@gmail.com</a:t>
            </a:r>
            <a:endParaRPr lang="en-US" sz="3600" b="1" dirty="0">
              <a:solidFill>
                <a:srgbClr val="FFFF00"/>
              </a:solidFill>
            </a:endParaRPr>
          </a:p>
        </p:txBody>
      </p:sp>
      <p:grpSp>
        <p:nvGrpSpPr>
          <p:cNvPr id="40" name="Group 39"/>
          <p:cNvGrpSpPr/>
          <p:nvPr/>
        </p:nvGrpSpPr>
        <p:grpSpPr>
          <a:xfrm>
            <a:off x="-10239857" y="31696514"/>
            <a:ext cx="9771398" cy="1090621"/>
            <a:chOff x="44242388" y="28054064"/>
            <a:chExt cx="9771398" cy="1090621"/>
          </a:xfrm>
        </p:grpSpPr>
        <p:sp>
          <p:nvSpPr>
            <p:cNvPr id="35" name="Rounded Rectangle 34"/>
            <p:cNvSpPr/>
            <p:nvPr userDrawn="1"/>
          </p:nvSpPr>
          <p:spPr>
            <a:xfrm>
              <a:off x="44242388" y="28054064"/>
              <a:ext cx="9771397" cy="1090621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7" name="Picture 7" descr="http://t2.gstatic.com/images?q=tbn:ANd9GcR4APHC6TT9w54M2zn_pvCiBxUNcspYPoVxirLRphBoJabfSvu7zw">
              <a:hlinkClick r:id="rId5"/>
            </p:cNvPr>
            <p:cNvPicPr>
              <a:picLocks noChangeAspect="1" noChangeArrowheads="1"/>
            </p:cNvPicPr>
            <p:nvPr userDrawn="1"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44341112" y="28126635"/>
              <a:ext cx="914400" cy="914400"/>
            </a:xfrm>
            <a:prstGeom prst="rect">
              <a:avLst/>
            </a:prstGeom>
            <a:noFill/>
          </p:spPr>
        </p:pic>
        <p:sp>
          <p:nvSpPr>
            <p:cNvPr id="33" name="TextBox 32"/>
            <p:cNvSpPr txBox="1"/>
            <p:nvPr userDrawn="1"/>
          </p:nvSpPr>
          <p:spPr>
            <a:xfrm>
              <a:off x="45342598" y="28154090"/>
              <a:ext cx="8671188" cy="8925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600" dirty="0" smtClean="0">
                  <a:solidFill>
                    <a:schemeClr val="tx2"/>
                  </a:solidFill>
                  <a:latin typeface="Trebuchet MS" pitchFamily="34" charset="0"/>
                </a:rPr>
                <a:t>Student</a:t>
              </a:r>
              <a:r>
                <a:rPr lang="en-US" sz="2600" baseline="0" dirty="0" smtClean="0">
                  <a:solidFill>
                    <a:schemeClr val="tx2"/>
                  </a:solidFill>
                  <a:latin typeface="Trebuchet MS" pitchFamily="34" charset="0"/>
                </a:rPr>
                <a:t> discounts are available on our </a:t>
              </a:r>
              <a:r>
                <a:rPr lang="en-US" sz="2600" baseline="0" dirty="0" err="1" smtClean="0">
                  <a:solidFill>
                    <a:schemeClr val="tx2"/>
                  </a:solidFill>
                  <a:latin typeface="Trebuchet MS" pitchFamily="34" charset="0"/>
                </a:rPr>
                <a:t>Facebook</a:t>
              </a:r>
              <a:r>
                <a:rPr lang="en-US" sz="2600" baseline="0" dirty="0" smtClean="0">
                  <a:solidFill>
                    <a:schemeClr val="tx2"/>
                  </a:solidFill>
                  <a:latin typeface="Trebuchet MS" pitchFamily="34" charset="0"/>
                </a:rPr>
                <a:t> page.</a:t>
              </a:r>
              <a:br>
                <a:rPr lang="en-US" sz="2600" baseline="0" dirty="0" smtClean="0">
                  <a:solidFill>
                    <a:schemeClr val="tx2"/>
                  </a:solidFill>
                  <a:latin typeface="Trebuchet MS" pitchFamily="34" charset="0"/>
                </a:rPr>
              </a:br>
              <a:r>
                <a:rPr lang="en-US" sz="2600" baseline="0" dirty="0" smtClean="0">
                  <a:solidFill>
                    <a:schemeClr val="tx2"/>
                  </a:solidFill>
                  <a:latin typeface="Trebuchet MS" pitchFamily="34" charset="0"/>
                </a:rPr>
                <a:t>Go to </a:t>
              </a:r>
              <a:r>
                <a:rPr lang="en-US" sz="2600" u="sng" baseline="0" dirty="0" smtClean="0">
                  <a:solidFill>
                    <a:schemeClr val="tx2"/>
                  </a:solidFill>
                  <a:latin typeface="Trebuchet MS" pitchFamily="34" charset="0"/>
                </a:rPr>
                <a:t>PosterPresentations.com</a:t>
              </a:r>
              <a:r>
                <a:rPr lang="en-US" sz="2600" baseline="0" dirty="0" smtClean="0">
                  <a:solidFill>
                    <a:schemeClr val="tx2"/>
                  </a:solidFill>
                  <a:latin typeface="Trebuchet MS" pitchFamily="34" charset="0"/>
                </a:rPr>
                <a:t> and click on the FB icon. </a:t>
              </a:r>
              <a:endParaRPr lang="en-US" sz="2600" dirty="0">
                <a:solidFill>
                  <a:schemeClr val="tx2"/>
                </a:solidFill>
                <a:latin typeface="Trebuchet MS" pitchFamily="34" charset="0"/>
              </a:endParaRPr>
            </a:p>
          </p:txBody>
        </p:sp>
      </p:grpSp>
      <p:cxnSp>
        <p:nvCxnSpPr>
          <p:cNvPr id="43" name="Straight Connector 42"/>
          <p:cNvCxnSpPr/>
          <p:nvPr/>
        </p:nvCxnSpPr>
        <p:spPr>
          <a:xfrm>
            <a:off x="44222126" y="30500133"/>
            <a:ext cx="10050462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-10370486" y="11582400"/>
            <a:ext cx="10018560" cy="1607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44254028" y="4841856"/>
            <a:ext cx="10018560" cy="1607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xStyles>
    <p:titleStyle>
      <a:lvl1pPr algn="ctr" defTabSz="4388900" rtl="0" eaLnBrk="1" latinLnBrk="0" hangingPunct="1">
        <a:spcBef>
          <a:spcPct val="0"/>
        </a:spcBef>
        <a:buNone/>
        <a:defRPr sz="8800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1645838" indent="-1645838" algn="l" defTabSz="4388900" rtl="0" eaLnBrk="1" latinLnBrk="0" hangingPunct="1">
        <a:spcBef>
          <a:spcPct val="20000"/>
        </a:spcBef>
        <a:buFont typeface="Arial" pitchFamily="34" charset="0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5982" indent="-1371531" algn="l" defTabSz="4388900" rtl="0" eaLnBrk="1" latinLnBrk="0" hangingPunct="1">
        <a:spcBef>
          <a:spcPct val="20000"/>
        </a:spcBef>
        <a:buFont typeface="Arial" pitchFamily="34" charset="0"/>
        <a:buChar char="–"/>
        <a:defRPr sz="135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126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11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577" indent="-1097226" algn="l" defTabSz="4388900" rtl="0" eaLnBrk="1" latinLnBrk="0" hangingPunct="1">
        <a:spcBef>
          <a:spcPct val="20000"/>
        </a:spcBef>
        <a:buFont typeface="Arial" pitchFamily="34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026" indent="-1097226" algn="l" defTabSz="4388900" rtl="0" eaLnBrk="1" latinLnBrk="0" hangingPunct="1">
        <a:spcBef>
          <a:spcPct val="20000"/>
        </a:spcBef>
        <a:buFont typeface="Arial" pitchFamily="34" charset="0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6947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3926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837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282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45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8900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35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780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252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6703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152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5603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6"/>
          <p:cNvSpPr>
            <a:spLocks noChangeArrowheads="1"/>
          </p:cNvSpPr>
          <p:nvPr/>
        </p:nvSpPr>
        <p:spPr bwMode="auto">
          <a:xfrm>
            <a:off x="0" y="0"/>
            <a:ext cx="43891200" cy="48006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8" name="Rectangle 33"/>
          <p:cNvSpPr>
            <a:spLocks noChangeArrowheads="1"/>
          </p:cNvSpPr>
          <p:nvPr/>
        </p:nvSpPr>
        <p:spPr bwMode="auto">
          <a:xfrm>
            <a:off x="914403" y="5257800"/>
            <a:ext cx="13585371" cy="26746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0" y="4805363"/>
            <a:ext cx="43891200" cy="15240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52400">
            <a:noFill/>
            <a:miter lim="800000"/>
            <a:headEnd/>
            <a:tailEnd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819153" y="32232601"/>
            <a:ext cx="2514600" cy="336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263" tIns="45623" rIns="91263" bIns="45623">
            <a:spAutoFit/>
          </a:bodyPr>
          <a:lstStyle/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500" b="1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RESEARCH POSTER PRESENTATION </a:t>
            </a:r>
            <a:r>
              <a:rPr lang="en-US" sz="5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DESIGN © </a:t>
            </a:r>
            <a:r>
              <a:rPr lang="en-US" sz="500" b="1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2011</a:t>
            </a:r>
            <a:endParaRPr lang="en-US" sz="500" b="1" dirty="0">
              <a:solidFill>
                <a:schemeClr val="bg1">
                  <a:lumMod val="75000"/>
                </a:schemeClr>
              </a:solidFill>
              <a:latin typeface="Arial" charset="0"/>
            </a:endParaRPr>
          </a:p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11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www.PosterPresentations.com</a:t>
            </a:r>
          </a:p>
        </p:txBody>
      </p:sp>
      <p:sp>
        <p:nvSpPr>
          <p:cNvPr id="18" name="Rectangle 33"/>
          <p:cNvSpPr>
            <a:spLocks noChangeArrowheads="1"/>
          </p:cNvSpPr>
          <p:nvPr/>
        </p:nvSpPr>
        <p:spPr bwMode="auto">
          <a:xfrm>
            <a:off x="15150536" y="5257800"/>
            <a:ext cx="13585371" cy="26746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9" name="Rectangle 33"/>
          <p:cNvSpPr>
            <a:spLocks noChangeArrowheads="1"/>
          </p:cNvSpPr>
          <p:nvPr/>
        </p:nvSpPr>
        <p:spPr bwMode="auto">
          <a:xfrm>
            <a:off x="29386670" y="5257800"/>
            <a:ext cx="13585371" cy="26746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44222126" y="0"/>
            <a:ext cx="10050462" cy="329184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72" tIns="365741" rIns="182872" bIns="182872" rtlCol="0" anchor="t" anchorCtr="0"/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Trebuchet MS" pitchFamily="34" charset="0"/>
              </a:rPr>
              <a:t>QUICK</a:t>
            </a:r>
            <a:r>
              <a:rPr lang="en-US" sz="4000" b="1" baseline="0" dirty="0" smtClean="0">
                <a:solidFill>
                  <a:schemeClr val="bg1"/>
                </a:solidFill>
                <a:latin typeface="Trebuchet MS" pitchFamily="34" charset="0"/>
              </a:rPr>
              <a:t> TIPS</a:t>
            </a:r>
            <a:endParaRPr lang="en-US" sz="40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r>
              <a:rPr lang="en-US" sz="4000" b="1" dirty="0" smtClean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algn="ctr"/>
            <a:endParaRPr lang="en-US" sz="3200" b="1" dirty="0" smtClean="0">
              <a:latin typeface="Trebuchet MS" pitchFamily="34" charset="0"/>
            </a:endParaRPr>
          </a:p>
          <a:p>
            <a:pPr defTabSz="3134780"/>
            <a:r>
              <a:rPr lang="en-US" sz="3200" dirty="0" smtClean="0">
                <a:latin typeface="Trebuchet MS" pitchFamily="34" charset="0"/>
              </a:rPr>
              <a:t>This PowerPoint</a:t>
            </a:r>
            <a:r>
              <a:rPr lang="en-US" sz="3200" baseline="0" dirty="0" smtClean="0">
                <a:latin typeface="Trebuchet MS" pitchFamily="34" charset="0"/>
              </a:rPr>
              <a:t> template requires basic PowerPoint (version 2007 or newer) skills. Below is a list of commonly asked questions specific to this template. </a:t>
            </a:r>
            <a:br>
              <a:rPr lang="en-US" sz="3200" baseline="0" dirty="0" smtClean="0">
                <a:latin typeface="Trebuchet MS" pitchFamily="34" charset="0"/>
              </a:rPr>
            </a:br>
            <a:r>
              <a:rPr lang="en-US" sz="3200" baseline="0" dirty="0" smtClean="0">
                <a:latin typeface="Trebuchet MS" pitchFamily="34" charset="0"/>
              </a:rPr>
              <a:t>If you are using an older version of PowerPoint some template features may not work properly.</a:t>
            </a:r>
            <a:endParaRPr lang="en-US" sz="40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3134780"/>
            <a:endParaRPr lang="en-US" sz="40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Trebuchet MS" pitchFamily="34" charset="0"/>
              </a:rPr>
              <a:t>Using the template</a:t>
            </a:r>
            <a:endParaRPr lang="en-US" sz="4000" b="1" baseline="0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32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marL="0" marR="0" indent="0" algn="l" defTabSz="31347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 smtClean="0">
                <a:solidFill>
                  <a:srgbClr val="FFFF00"/>
                </a:solidFill>
                <a:latin typeface="Trebuchet MS" pitchFamily="34" charset="0"/>
              </a:rPr>
              <a:t>Verifying the quality of your graphics</a:t>
            </a:r>
          </a:p>
          <a:p>
            <a:pPr defTabSz="3134780"/>
            <a:r>
              <a:rPr lang="en-US" sz="3200" dirty="0" smtClean="0">
                <a:latin typeface="Trebuchet MS" pitchFamily="34" charset="0"/>
              </a:rPr>
              <a:t>Go to the </a:t>
            </a:r>
            <a:r>
              <a:rPr lang="en-US" sz="3200" baseline="0" dirty="0" smtClean="0">
                <a:latin typeface="Trebuchet MS" pitchFamily="34" charset="0"/>
              </a:rPr>
              <a:t>VIEW menu and click on ZOOM to set your preferred magnification. This template is at 100% the size of the final poster. All text and graphics will be printed at 100% their size. To see what your poster will look like when printed, set the zoom to 100% and evaluate the quality of all your graphics before you submit your poster for printing.</a:t>
            </a:r>
            <a:br>
              <a:rPr lang="en-US" sz="3200" baseline="0" dirty="0" smtClean="0">
                <a:latin typeface="Trebuchet MS" pitchFamily="34" charset="0"/>
              </a:rPr>
            </a:br>
            <a:endParaRPr lang="en-US" sz="3200" baseline="0" dirty="0" smtClean="0">
              <a:latin typeface="Trebuchet MS" pitchFamily="34" charset="0"/>
            </a:endParaRPr>
          </a:p>
          <a:p>
            <a:pPr defTabSz="3134780"/>
            <a:r>
              <a:rPr lang="en-US" sz="3200" b="1" dirty="0" smtClean="0">
                <a:solidFill>
                  <a:srgbClr val="FFFF00"/>
                </a:solidFill>
                <a:latin typeface="Trebuchet MS" pitchFamily="34" charset="0"/>
              </a:rPr>
              <a:t>Using the placeholders</a:t>
            </a:r>
          </a:p>
          <a:p>
            <a:pPr defTabSz="3134780"/>
            <a:r>
              <a:rPr lang="en-US" sz="3200" baseline="0" dirty="0" smtClean="0">
                <a:latin typeface="Trebuchet MS" pitchFamily="34" charset="0"/>
              </a:rPr>
              <a:t>To add text to this template click inside a placeholder and type in or paste your text. To move a placeholder, click on it </a:t>
            </a:r>
            <a:r>
              <a:rPr lang="en-US" sz="3200" u="sng" baseline="0" dirty="0" smtClean="0">
                <a:latin typeface="Trebuchet MS" pitchFamily="34" charset="0"/>
              </a:rPr>
              <a:t>once</a:t>
            </a:r>
            <a:r>
              <a:rPr lang="en-US" sz="3200" baseline="0" dirty="0" smtClean="0">
                <a:latin typeface="Trebuchet MS" pitchFamily="34" charset="0"/>
              </a:rPr>
              <a:t> (to select it), place your cursor on its frame and your cursor will change to this symbol:         Then, click </a:t>
            </a:r>
            <a:r>
              <a:rPr lang="en-US" sz="3200" u="sng" baseline="0" dirty="0" smtClean="0">
                <a:latin typeface="Trebuchet MS" pitchFamily="34" charset="0"/>
              </a:rPr>
              <a:t>once</a:t>
            </a:r>
            <a:r>
              <a:rPr lang="en-US" sz="3200" baseline="0" dirty="0" smtClean="0">
                <a:latin typeface="Trebuchet MS" pitchFamily="34" charset="0"/>
              </a:rPr>
              <a:t> and drag it to its new location where you can resize it as needed. Additional placeholders can be found on the left side of this template.</a:t>
            </a:r>
          </a:p>
          <a:p>
            <a:pPr defTabSz="3134780"/>
            <a:endParaRPr lang="en-US" sz="3200" b="1" baseline="0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3134780"/>
            <a:r>
              <a:rPr lang="en-US" sz="3200" b="1" baseline="0" dirty="0" smtClean="0">
                <a:solidFill>
                  <a:srgbClr val="FFFF00"/>
                </a:solidFill>
                <a:latin typeface="Trebuchet MS" pitchFamily="34" charset="0"/>
              </a:rPr>
              <a:t>Modifying the layout</a:t>
            </a:r>
          </a:p>
          <a:p>
            <a:pPr defTabSz="3134780"/>
            <a:r>
              <a:rPr lang="en-US" sz="3200" dirty="0" smtClean="0">
                <a:latin typeface="Trebuchet MS" pitchFamily="34" charset="0"/>
              </a:rPr>
              <a:t>This template has four</a:t>
            </a:r>
            <a:endParaRPr lang="en-US" sz="3200" baseline="0" dirty="0" smtClean="0">
              <a:latin typeface="Trebuchet MS" pitchFamily="34" charset="0"/>
            </a:endParaRPr>
          </a:p>
          <a:p>
            <a:pPr defTabSz="3134780"/>
            <a:r>
              <a:rPr lang="en-US" sz="3200" baseline="0" dirty="0" smtClean="0">
                <a:latin typeface="Trebuchet MS" pitchFamily="34" charset="0"/>
              </a:rPr>
              <a:t>different column layouts. </a:t>
            </a:r>
          </a:p>
          <a:p>
            <a:pPr defTabSz="3134780"/>
            <a:r>
              <a:rPr lang="en-US" sz="3200" u="sng" baseline="0" dirty="0" smtClean="0">
                <a:latin typeface="Trebuchet MS" pitchFamily="34" charset="0"/>
              </a:rPr>
              <a:t>Right-click</a:t>
            </a:r>
            <a:r>
              <a:rPr lang="en-US" sz="3200" baseline="0" dirty="0" smtClean="0">
                <a:latin typeface="Trebuchet MS" pitchFamily="34" charset="0"/>
              </a:rPr>
              <a:t> your mouse</a:t>
            </a:r>
          </a:p>
          <a:p>
            <a:pPr defTabSz="3134780"/>
            <a:r>
              <a:rPr lang="en-US" sz="3200" baseline="0" dirty="0" smtClean="0">
                <a:latin typeface="Trebuchet MS" pitchFamily="34" charset="0"/>
              </a:rPr>
              <a:t>on the background and </a:t>
            </a:r>
          </a:p>
          <a:p>
            <a:pPr defTabSz="3134780"/>
            <a:r>
              <a:rPr lang="en-US" sz="3200" baseline="0" dirty="0" smtClean="0">
                <a:latin typeface="Trebuchet MS" pitchFamily="34" charset="0"/>
              </a:rPr>
              <a:t>click on “Layout” to see </a:t>
            </a:r>
          </a:p>
          <a:p>
            <a:pPr defTabSz="3134780"/>
            <a:r>
              <a:rPr lang="en-US" sz="3200" baseline="0" dirty="0" smtClean="0">
                <a:latin typeface="Trebuchet MS" pitchFamily="34" charset="0"/>
              </a:rPr>
              <a:t>the layout options.</a:t>
            </a:r>
            <a:endParaRPr lang="en-US" sz="3200" dirty="0" smtClean="0">
              <a:latin typeface="Trebuchet MS" pitchFamily="34" charset="0"/>
            </a:endParaRPr>
          </a:p>
          <a:p>
            <a:pPr marL="0" marR="0" indent="0" algn="l" defTabSz="31347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aseline="0" dirty="0" smtClean="0">
                <a:latin typeface="Trebuchet MS" pitchFamily="34" charset="0"/>
              </a:rPr>
              <a:t>The columns in the provided layouts are fixed and cannot be moved but advanced users can modify any layout by going to VIEW and then SLIDE MASTER.</a:t>
            </a:r>
          </a:p>
          <a:p>
            <a:pPr marL="0" marR="0" indent="0" algn="l" defTabSz="31347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200" baseline="0" dirty="0" smtClean="0">
              <a:latin typeface="Trebuchet MS" pitchFamily="34" charset="0"/>
            </a:endParaRPr>
          </a:p>
          <a:p>
            <a:pPr defTabSz="3134780"/>
            <a:r>
              <a:rPr lang="en-US" sz="3200" b="1" baseline="0" dirty="0" smtClean="0">
                <a:solidFill>
                  <a:srgbClr val="FFFF00"/>
                </a:solidFill>
                <a:latin typeface="Trebuchet MS" pitchFamily="34" charset="0"/>
              </a:rPr>
              <a:t>Importing text and graphics from external sources</a:t>
            </a:r>
          </a:p>
          <a:p>
            <a:pPr defTabSz="3134780"/>
            <a:r>
              <a:rPr lang="en-US" sz="3200" b="1" u="sng" baseline="0" dirty="0" smtClean="0">
                <a:latin typeface="Trebuchet MS" pitchFamily="34" charset="0"/>
              </a:rPr>
              <a:t>TEXT: </a:t>
            </a:r>
            <a:r>
              <a:rPr lang="en-US" sz="3200" baseline="0" dirty="0" smtClean="0">
                <a:latin typeface="Trebuchet MS" pitchFamily="34" charset="0"/>
              </a:rPr>
              <a:t>Paste or type your text into a pre-existing placeholder or drag in a new placeholder from the left side of the template. Move it anywhere as needed.</a:t>
            </a:r>
          </a:p>
          <a:p>
            <a:pPr defTabSz="3134780"/>
            <a:r>
              <a:rPr lang="en-US" sz="3200" b="1" u="sng" baseline="0" dirty="0" smtClean="0">
                <a:latin typeface="Trebuchet MS" pitchFamily="34" charset="0"/>
              </a:rPr>
              <a:t>PHOTOS: </a:t>
            </a:r>
            <a:r>
              <a:rPr lang="en-US" sz="3200" baseline="0" dirty="0" smtClean="0">
                <a:latin typeface="Trebuchet MS" pitchFamily="34" charset="0"/>
              </a:rPr>
              <a:t>Drag in a picture placeholder, size it </a:t>
            </a:r>
            <a:r>
              <a:rPr lang="en-US" sz="3200" u="sng" baseline="0" dirty="0" smtClean="0">
                <a:latin typeface="Trebuchet MS" pitchFamily="34" charset="0"/>
              </a:rPr>
              <a:t>first</a:t>
            </a:r>
            <a:r>
              <a:rPr lang="en-US" sz="3200" baseline="0" dirty="0" smtClean="0">
                <a:latin typeface="Trebuchet MS" pitchFamily="34" charset="0"/>
              </a:rPr>
              <a:t>, click in it and insert a photo from the menu.</a:t>
            </a:r>
          </a:p>
          <a:p>
            <a:pPr defTabSz="3134780"/>
            <a:r>
              <a:rPr lang="en-US" sz="3200" b="1" u="sng" baseline="0" dirty="0" smtClean="0">
                <a:latin typeface="Trebuchet MS" pitchFamily="34" charset="0"/>
              </a:rPr>
              <a:t>TABLES: </a:t>
            </a:r>
            <a:r>
              <a:rPr lang="en-US" sz="3200" baseline="0" dirty="0" smtClean="0">
                <a:latin typeface="Trebuchet MS" pitchFamily="34" charset="0"/>
              </a:rPr>
              <a:t>You can copy and paste a table from an external document onto this poster template. To adjust  the way the text fits within the cells of a table that has been pasted, </a:t>
            </a:r>
            <a:r>
              <a:rPr lang="en-US" sz="3200" u="sng" baseline="0" dirty="0" smtClean="0">
                <a:latin typeface="Trebuchet MS" pitchFamily="34" charset="0"/>
              </a:rPr>
              <a:t>right-click</a:t>
            </a:r>
            <a:r>
              <a:rPr lang="en-US" sz="3200" baseline="0" dirty="0" smtClean="0">
                <a:latin typeface="Trebuchet MS" pitchFamily="34" charset="0"/>
              </a:rPr>
              <a:t> on the table, click FORMAT SHAPE  then click on TEXT BOX and change the INTERNAL MARGIN values to 0.25</a:t>
            </a:r>
          </a:p>
          <a:p>
            <a:pPr defTabSz="3134780"/>
            <a:endParaRPr lang="en-US" sz="3200" baseline="0" dirty="0" smtClean="0">
              <a:latin typeface="Trebuchet MS" pitchFamily="34" charset="0"/>
            </a:endParaRPr>
          </a:p>
          <a:p>
            <a:pPr defTabSz="3134780"/>
            <a:r>
              <a:rPr lang="en-US" sz="3200" b="1" baseline="0" dirty="0" smtClean="0">
                <a:solidFill>
                  <a:srgbClr val="FFFF00"/>
                </a:solidFill>
                <a:latin typeface="Trebuchet MS" pitchFamily="34" charset="0"/>
              </a:rPr>
              <a:t>Modifying the color scheme</a:t>
            </a:r>
          </a:p>
          <a:p>
            <a:pPr defTabSz="3134780"/>
            <a:r>
              <a:rPr lang="en-US" sz="3200" baseline="0" dirty="0" smtClean="0">
                <a:latin typeface="Trebuchet MS" pitchFamily="34" charset="0"/>
              </a:rPr>
              <a:t>To change the color scheme of this template go to the “Design” menu and click on “Colors”. You can choose from the provide color combinations or you can create your own.</a:t>
            </a:r>
          </a:p>
          <a:p>
            <a:pPr defTabSz="3134780"/>
            <a:endParaRPr lang="en-US" sz="3200" baseline="0" dirty="0" smtClean="0">
              <a:latin typeface="Trebuchet MS" pitchFamily="34" charset="0"/>
            </a:endParaRPr>
          </a:p>
          <a:p>
            <a:pPr defTabSz="3134780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2000" baseline="0" dirty="0" smtClean="0">
              <a:latin typeface="Trebuchet MS" pitchFamily="34" charset="0"/>
            </a:endParaRPr>
          </a:p>
          <a:p>
            <a:pPr defTabSz="4389219"/>
            <a:endParaRPr lang="en-US" sz="2000" dirty="0" smtClean="0">
              <a:latin typeface="Trebuchet MS" pitchFamily="34" charset="0"/>
            </a:endParaRPr>
          </a:p>
          <a:p>
            <a:pPr algn="ctr"/>
            <a:endParaRPr lang="en-US" sz="20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4389219"/>
            <a:endParaRPr lang="en-US" sz="20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endParaRPr lang="en-US" sz="3200" b="1" dirty="0">
              <a:latin typeface="Trebuchet MS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-10402388" y="-19596"/>
            <a:ext cx="10050462" cy="329184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72" tIns="365741" rIns="182872" bIns="182872" rtlCol="0" anchor="t" anchorCtr="0"/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Trebuchet MS" pitchFamily="34" charset="0"/>
              </a:rPr>
              <a:t>QUICK DESIGN</a:t>
            </a:r>
            <a:r>
              <a:rPr lang="en-US" sz="4400" b="1" baseline="0" dirty="0" smtClean="0">
                <a:solidFill>
                  <a:schemeClr val="bg1"/>
                </a:solidFill>
                <a:latin typeface="Trebuchet MS" pitchFamily="34" charset="0"/>
              </a:rPr>
              <a:t> </a:t>
            </a:r>
            <a:r>
              <a:rPr lang="en-US" sz="4400" b="1" dirty="0" smtClean="0">
                <a:solidFill>
                  <a:schemeClr val="bg1"/>
                </a:solidFill>
                <a:latin typeface="Trebuchet MS" pitchFamily="34" charset="0"/>
              </a:rPr>
              <a:t>GUIDE</a:t>
            </a:r>
          </a:p>
          <a:p>
            <a:pPr algn="ctr"/>
            <a:r>
              <a:rPr lang="en-US" sz="4000" b="1" dirty="0" smtClean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algn="ctr"/>
            <a:endParaRPr lang="en-US" sz="3200" b="1" dirty="0" smtClean="0">
              <a:latin typeface="Trebuchet MS" pitchFamily="34" charset="0"/>
            </a:endParaRPr>
          </a:p>
          <a:p>
            <a:pPr defTabSz="4389219"/>
            <a:r>
              <a:rPr lang="en-US" sz="3200" dirty="0" smtClean="0">
                <a:latin typeface="Trebuchet MS" pitchFamily="34" charset="0"/>
              </a:rPr>
              <a:t>This PowerPoint</a:t>
            </a:r>
            <a:r>
              <a:rPr lang="en-US" sz="3200" baseline="0" dirty="0" smtClean="0">
                <a:latin typeface="Trebuchet MS" pitchFamily="34" charset="0"/>
              </a:rPr>
              <a:t> </a:t>
            </a:r>
            <a:r>
              <a:rPr lang="en-US" sz="3200" dirty="0" smtClean="0">
                <a:latin typeface="Trebuchet MS" pitchFamily="34" charset="0"/>
              </a:rPr>
              <a:t>2007 template produces</a:t>
            </a:r>
            <a:r>
              <a:rPr lang="en-US" sz="3200" baseline="0" dirty="0" smtClean="0">
                <a:latin typeface="Trebuchet MS" pitchFamily="34" charset="0"/>
              </a:rPr>
              <a:t> </a:t>
            </a:r>
            <a:r>
              <a:rPr lang="en-US" sz="3200" dirty="0" smtClean="0">
                <a:latin typeface="Trebuchet MS" pitchFamily="34" charset="0"/>
              </a:rPr>
              <a:t>a 36”x48” professional  poster. It</a:t>
            </a:r>
            <a:r>
              <a:rPr lang="en-US" sz="3200" baseline="0" dirty="0" smtClean="0">
                <a:latin typeface="Trebuchet MS" pitchFamily="34" charset="0"/>
              </a:rPr>
              <a:t> </a:t>
            </a:r>
            <a:r>
              <a:rPr lang="en-US" sz="3200" dirty="0" smtClean="0">
                <a:latin typeface="Trebuchet MS" pitchFamily="34" charset="0"/>
              </a:rPr>
              <a:t>will save you valuable time placing titles, subtitles,</a:t>
            </a:r>
            <a:r>
              <a:rPr lang="en-US" sz="3200" baseline="0" dirty="0" smtClean="0">
                <a:latin typeface="Trebuchet MS" pitchFamily="34" charset="0"/>
              </a:rPr>
              <a:t> text, and graphics</a:t>
            </a:r>
            <a:r>
              <a:rPr lang="en-US" sz="3200" dirty="0" smtClean="0">
                <a:latin typeface="Trebuchet MS" pitchFamily="34" charset="0"/>
              </a:rPr>
              <a:t>. </a:t>
            </a:r>
          </a:p>
          <a:p>
            <a:pPr defTabSz="4389219"/>
            <a:endParaRPr lang="en-US" sz="3200" dirty="0" smtClean="0">
              <a:latin typeface="Trebuchet MS" pitchFamily="34" charset="0"/>
            </a:endParaRPr>
          </a:p>
          <a:p>
            <a:pPr defTabSz="4389219"/>
            <a:r>
              <a:rPr lang="en-US" sz="3200" dirty="0" smtClean="0">
                <a:latin typeface="Trebuchet MS" pitchFamily="34" charset="0"/>
              </a:rPr>
              <a:t>Use it to create your presentation. Then send</a:t>
            </a:r>
            <a:r>
              <a:rPr lang="en-US" sz="3200" baseline="0" dirty="0" smtClean="0">
                <a:latin typeface="Trebuchet MS" pitchFamily="34" charset="0"/>
              </a:rPr>
              <a:t> it </a:t>
            </a:r>
            <a:r>
              <a:rPr lang="en-US" sz="3200" dirty="0" smtClean="0">
                <a:latin typeface="Trebuchet MS" pitchFamily="34" charset="0"/>
              </a:rPr>
              <a:t>to </a:t>
            </a:r>
            <a:r>
              <a:rPr lang="en-US" sz="3200" b="1" dirty="0" smtClean="0">
                <a:latin typeface="Trebuchet MS" pitchFamily="34" charset="0"/>
              </a:rPr>
              <a:t>PosterPresentations.com</a:t>
            </a:r>
            <a:r>
              <a:rPr lang="en-US" sz="3200" dirty="0" smtClean="0">
                <a:latin typeface="Trebuchet MS" pitchFamily="34" charset="0"/>
              </a:rPr>
              <a:t> for premium quality, same day affordable printing.</a:t>
            </a:r>
            <a:br>
              <a:rPr lang="en-US" sz="3200" dirty="0" smtClean="0">
                <a:latin typeface="Trebuchet MS" pitchFamily="34" charset="0"/>
              </a:rPr>
            </a:br>
            <a:endParaRPr lang="en-US" sz="3200" dirty="0" smtClean="0">
              <a:latin typeface="Trebuchet MS" pitchFamily="34" charset="0"/>
            </a:endParaRPr>
          </a:p>
          <a:p>
            <a:pPr defTabSz="4389219"/>
            <a:r>
              <a:rPr lang="en-US" sz="3200" dirty="0" smtClean="0">
                <a:latin typeface="Trebuchet MS" pitchFamily="34" charset="0"/>
              </a:rPr>
              <a:t>We provide a series of </a:t>
            </a:r>
            <a:r>
              <a:rPr lang="en-US" sz="3200" b="1" dirty="0" smtClean="0">
                <a:latin typeface="Trebuchet MS" pitchFamily="34" charset="0"/>
              </a:rPr>
              <a:t>online tutorials</a:t>
            </a:r>
            <a:r>
              <a:rPr lang="en-US" sz="3200" dirty="0" smtClean="0">
                <a:latin typeface="Trebuchet MS" pitchFamily="34" charset="0"/>
              </a:rPr>
              <a:t> that will guide you through the poster design process and answer your poster production questions. </a:t>
            </a:r>
          </a:p>
          <a:p>
            <a:pPr defTabSz="4389219"/>
            <a:endParaRPr lang="en-US" sz="3200" dirty="0" smtClean="0">
              <a:latin typeface="Trebuchet MS" pitchFamily="34" charset="0"/>
            </a:endParaRPr>
          </a:p>
          <a:p>
            <a:pPr defTabSz="4389219"/>
            <a:r>
              <a:rPr lang="en-US" sz="3200" dirty="0" smtClean="0">
                <a:latin typeface="Trebuchet MS" pitchFamily="34" charset="0"/>
              </a:rPr>
              <a:t>View our online</a:t>
            </a:r>
            <a:r>
              <a:rPr lang="en-US" sz="3200" baseline="0" dirty="0" smtClean="0">
                <a:latin typeface="Trebuchet MS" pitchFamily="34" charset="0"/>
              </a:rPr>
              <a:t> tutorials at:</a:t>
            </a:r>
            <a:r>
              <a:rPr lang="en-US" sz="3200" dirty="0" smtClean="0">
                <a:latin typeface="Trebuchet MS" pitchFamily="34" charset="0"/>
              </a:rPr>
              <a:t/>
            </a:r>
            <a:br>
              <a:rPr lang="en-US" sz="3200" dirty="0" smtClean="0">
                <a:latin typeface="Trebuchet MS" pitchFamily="34" charset="0"/>
              </a:rPr>
            </a:br>
            <a:r>
              <a:rPr lang="en-US" sz="3200" dirty="0" smtClean="0">
                <a:solidFill>
                  <a:srgbClr val="FFFF00"/>
                </a:solidFill>
                <a:latin typeface="Trebuchet MS" pitchFamily="34" charset="0"/>
              </a:rPr>
              <a:t> http://bit.ly/Poster_creation_help </a:t>
            </a:r>
            <a:r>
              <a:rPr lang="en-US" sz="3200" dirty="0" smtClean="0">
                <a:latin typeface="Trebuchet MS" pitchFamily="34" charset="0"/>
              </a:rPr>
              <a:t/>
            </a:r>
            <a:br>
              <a:rPr lang="en-US" sz="3200" dirty="0" smtClean="0">
                <a:latin typeface="Trebuchet MS" pitchFamily="34" charset="0"/>
              </a:rPr>
            </a:br>
            <a:r>
              <a:rPr lang="en-US" sz="3200" dirty="0" smtClean="0">
                <a:latin typeface="Trebuchet MS" pitchFamily="34" charset="0"/>
              </a:rPr>
              <a:t>(copy</a:t>
            </a:r>
            <a:r>
              <a:rPr lang="en-US" sz="3200" baseline="0" dirty="0" smtClean="0">
                <a:latin typeface="Trebuchet MS" pitchFamily="34" charset="0"/>
              </a:rPr>
              <a:t> and paste the link into your web browser).</a:t>
            </a:r>
          </a:p>
          <a:p>
            <a:pPr defTabSz="4389219"/>
            <a:endParaRPr lang="en-US" sz="3200" dirty="0" smtClean="0">
              <a:latin typeface="Trebuchet MS" pitchFamily="34" charset="0"/>
            </a:endParaRPr>
          </a:p>
          <a:p>
            <a:pPr defTabSz="4389219"/>
            <a:r>
              <a:rPr lang="en-US" sz="3200" dirty="0" smtClean="0">
                <a:latin typeface="Trebuchet MS" pitchFamily="34" charset="0"/>
              </a:rPr>
              <a:t>For assistance and to order your printed poster</a:t>
            </a:r>
            <a:r>
              <a:rPr lang="en-US" sz="3200" dirty="0" smtClean="0">
                <a:solidFill>
                  <a:schemeClr val="bg1"/>
                </a:solidFill>
                <a:latin typeface="Trebuchet MS" pitchFamily="34" charset="0"/>
              </a:rPr>
              <a:t> call </a:t>
            </a:r>
            <a:r>
              <a:rPr lang="en-US" sz="3200" b="1" dirty="0" smtClean="0">
                <a:solidFill>
                  <a:srgbClr val="FFFF00"/>
                </a:solidFill>
                <a:latin typeface="Trebuchet MS" pitchFamily="34" charset="0"/>
              </a:rPr>
              <a:t>PosterPresentations.com</a:t>
            </a:r>
            <a:r>
              <a:rPr lang="en-US" sz="3200" dirty="0" smtClean="0">
                <a:solidFill>
                  <a:srgbClr val="FFFF00"/>
                </a:solidFill>
                <a:latin typeface="Trebuchet MS" pitchFamily="34" charset="0"/>
              </a:rPr>
              <a:t> </a:t>
            </a:r>
            <a:r>
              <a:rPr lang="en-US" sz="3200" dirty="0" smtClean="0">
                <a:latin typeface="Trebuchet MS" pitchFamily="34" charset="0"/>
              </a:rPr>
              <a:t>at </a:t>
            </a:r>
            <a:r>
              <a:rPr lang="en-US" sz="4000" b="1" dirty="0" smtClean="0">
                <a:solidFill>
                  <a:srgbClr val="FFFF00"/>
                </a:solidFill>
                <a:latin typeface="Trebuchet MS" pitchFamily="34" charset="0"/>
              </a:rPr>
              <a:t>1.866.649.3004</a:t>
            </a:r>
          </a:p>
          <a:p>
            <a:pPr defTabSz="4389219"/>
            <a:endParaRPr lang="en-US" sz="40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4389219"/>
            <a:endParaRPr lang="en-US" sz="40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Trebuchet MS" pitchFamily="34" charset="0"/>
              </a:rPr>
              <a:t>Object Placeholders</a:t>
            </a:r>
          </a:p>
          <a:p>
            <a:pPr algn="ctr"/>
            <a:endParaRPr lang="en-US" sz="44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4389219"/>
            <a:r>
              <a:rPr lang="en-US" sz="3200" dirty="0" smtClean="0">
                <a:latin typeface="Trebuchet MS" pitchFamily="34" charset="0"/>
              </a:rPr>
              <a:t>Use the placeholders provided below to add new elements to your poster:</a:t>
            </a:r>
            <a:r>
              <a:rPr lang="en-US" sz="3200" baseline="0" dirty="0" smtClean="0">
                <a:latin typeface="Trebuchet MS" pitchFamily="34" charset="0"/>
              </a:rPr>
              <a:t> </a:t>
            </a:r>
            <a:r>
              <a:rPr lang="en-US" sz="3200" dirty="0" smtClean="0">
                <a:latin typeface="Trebuchet MS" pitchFamily="34" charset="0"/>
              </a:rPr>
              <a:t>Drag a placeholder onto the</a:t>
            </a:r>
            <a:r>
              <a:rPr lang="en-US" sz="3200" baseline="0" dirty="0" smtClean="0">
                <a:latin typeface="Trebuchet MS" pitchFamily="34" charset="0"/>
              </a:rPr>
              <a:t> poster area,</a:t>
            </a:r>
            <a:r>
              <a:rPr lang="en-US" sz="3200" dirty="0" smtClean="0">
                <a:latin typeface="Trebuchet MS" pitchFamily="34" charset="0"/>
              </a:rPr>
              <a:t> size it, and click it to edit.</a:t>
            </a:r>
          </a:p>
          <a:p>
            <a:pPr defTabSz="4389219"/>
            <a:endParaRPr lang="en-US" sz="3200" dirty="0" smtClean="0">
              <a:latin typeface="Trebuchet MS" pitchFamily="34" charset="0"/>
            </a:endParaRPr>
          </a:p>
          <a:p>
            <a:pPr defTabSz="4389219"/>
            <a:r>
              <a:rPr lang="en-US" sz="3200" b="1" dirty="0" smtClean="0">
                <a:solidFill>
                  <a:srgbClr val="FFFF00"/>
                </a:solidFill>
                <a:latin typeface="Trebuchet MS" pitchFamily="34" charset="0"/>
              </a:rPr>
              <a:t>Section Header placeholder</a:t>
            </a:r>
          </a:p>
          <a:p>
            <a:pPr defTabSz="4389219"/>
            <a:r>
              <a:rPr lang="en-US" sz="3200" dirty="0" smtClean="0">
                <a:latin typeface="Trebuchet MS" pitchFamily="34" charset="0"/>
              </a:rPr>
              <a:t>Move</a:t>
            </a:r>
            <a:r>
              <a:rPr lang="en-US" sz="3200" baseline="0" dirty="0" smtClean="0">
                <a:latin typeface="Trebuchet MS" pitchFamily="34" charset="0"/>
              </a:rPr>
              <a:t> this preformatted section header placeholder to the poster area to add another section header. Use section headers to separate topics or concepts within your presentation. </a:t>
            </a: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3200" dirty="0" smtClean="0">
              <a:latin typeface="Trebuchet MS" pitchFamily="34" charset="0"/>
            </a:endParaRPr>
          </a:p>
          <a:p>
            <a:pPr defTabSz="4389219"/>
            <a:endParaRPr lang="en-US" sz="32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4389219"/>
            <a:r>
              <a:rPr lang="en-US" sz="3200" b="1" dirty="0" smtClean="0">
                <a:solidFill>
                  <a:srgbClr val="FFFF00"/>
                </a:solidFill>
                <a:latin typeface="Trebuchet MS" pitchFamily="34" charset="0"/>
              </a:rPr>
              <a:t>Text placeholder</a:t>
            </a:r>
          </a:p>
          <a:p>
            <a:pPr defTabSz="4389219"/>
            <a:r>
              <a:rPr lang="en-US" sz="3200" baseline="0" dirty="0" smtClean="0">
                <a:latin typeface="Trebuchet MS" pitchFamily="34" charset="0"/>
              </a:rPr>
              <a:t>Move this preformatted text placeholder to the poster to add a new body of text.</a:t>
            </a: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3200" b="1" baseline="0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4389219"/>
            <a:r>
              <a:rPr lang="en-US" sz="3200" b="1" baseline="0" dirty="0" smtClean="0">
                <a:solidFill>
                  <a:srgbClr val="FFFF00"/>
                </a:solidFill>
                <a:latin typeface="Trebuchet MS" pitchFamily="34" charset="0"/>
              </a:rPr>
              <a:t>Picture placeholder</a:t>
            </a:r>
          </a:p>
          <a:p>
            <a:pPr defTabSz="4389219"/>
            <a:r>
              <a:rPr lang="en-US" sz="3200" baseline="0" dirty="0" smtClean="0">
                <a:latin typeface="Trebuchet MS" pitchFamily="34" charset="0"/>
              </a:rPr>
              <a:t>Move this graphic placeholder onto your poster, size it first, and then click it to add a picture to the poster.</a:t>
            </a: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algn="ctr"/>
            <a:endParaRPr lang="en-US" sz="44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44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44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44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4389219"/>
            <a:endParaRPr lang="en-US" sz="3200" dirty="0" smtClean="0">
              <a:latin typeface="Trebuchet MS" pitchFamily="34" charset="0"/>
            </a:endParaRPr>
          </a:p>
          <a:p>
            <a:pPr algn="ctr"/>
            <a:endParaRPr lang="en-US" sz="32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4389219"/>
            <a:endParaRPr lang="en-US" sz="32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endParaRPr lang="en-US" sz="4400" b="1" dirty="0">
              <a:latin typeface="Trebuchet MS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-10370486" y="21297014"/>
            <a:ext cx="10018560" cy="77724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7" rIns="91436" bIns="45717" rtlCol="0" anchor="ctr"/>
          <a:lstStyle/>
          <a:p>
            <a:pPr algn="ctr"/>
            <a:endParaRPr lang="en-US" dirty="0"/>
          </a:p>
        </p:txBody>
      </p:sp>
      <p:pic>
        <p:nvPicPr>
          <p:cNvPr id="3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098247" y="15525143"/>
            <a:ext cx="4741366" cy="3058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1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342926" y="13118821"/>
            <a:ext cx="590550" cy="438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32" name="TextBox 31"/>
          <p:cNvSpPr txBox="1"/>
          <p:nvPr/>
        </p:nvSpPr>
        <p:spPr>
          <a:xfrm>
            <a:off x="44487740" y="30588807"/>
            <a:ext cx="9160286" cy="2185208"/>
          </a:xfrm>
          <a:prstGeom prst="rect">
            <a:avLst/>
          </a:prstGeom>
          <a:noFill/>
        </p:spPr>
        <p:txBody>
          <a:bodyPr wrap="square" lIns="91436" tIns="45717" rIns="91436" bIns="45717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© 2011 PosterPresentations.com</a:t>
            </a:r>
            <a:br>
              <a:rPr lang="en-US" sz="3600" dirty="0" smtClean="0">
                <a:solidFill>
                  <a:schemeClr val="bg1"/>
                </a:solidFill>
              </a:rPr>
            </a:br>
            <a:r>
              <a:rPr lang="en-US" sz="3600" dirty="0" smtClean="0">
                <a:solidFill>
                  <a:schemeClr val="bg1"/>
                </a:solidFill>
              </a:rPr>
              <a:t>    </a:t>
            </a:r>
            <a:r>
              <a:rPr lang="en-US" sz="3200" dirty="0" smtClean="0">
                <a:solidFill>
                  <a:schemeClr val="bg1"/>
                </a:solidFill>
              </a:rPr>
              <a:t>2117 Fourth Street ,</a:t>
            </a:r>
            <a:r>
              <a:rPr lang="en-US" sz="3200" baseline="0" dirty="0" smtClean="0">
                <a:solidFill>
                  <a:schemeClr val="bg1"/>
                </a:solidFill>
              </a:rPr>
              <a:t> Unit C</a:t>
            </a:r>
            <a:br>
              <a:rPr lang="en-US" sz="3200" baseline="0" dirty="0" smtClean="0">
                <a:solidFill>
                  <a:schemeClr val="bg1"/>
                </a:solidFill>
              </a:rPr>
            </a:br>
            <a:r>
              <a:rPr lang="en-US" sz="3200" baseline="0" dirty="0" smtClean="0">
                <a:solidFill>
                  <a:schemeClr val="bg1"/>
                </a:solidFill>
              </a:rPr>
              <a:t>    Berkeley CA 94710</a:t>
            </a:r>
            <a:br>
              <a:rPr lang="en-US" sz="3200" baseline="0" dirty="0" smtClean="0">
                <a:solidFill>
                  <a:schemeClr val="bg1"/>
                </a:solidFill>
              </a:rPr>
            </a:br>
            <a:r>
              <a:rPr lang="en-US" sz="3200" baseline="0" dirty="0" smtClean="0">
                <a:solidFill>
                  <a:schemeClr val="bg1"/>
                </a:solidFill>
              </a:rPr>
              <a:t>    </a:t>
            </a:r>
            <a:r>
              <a:rPr lang="en-US" sz="3200" b="1" baseline="0" dirty="0" smtClean="0">
                <a:solidFill>
                  <a:srgbClr val="FFFF00"/>
                </a:solidFill>
              </a:rPr>
              <a:t>posterpresenter@gmail.com</a:t>
            </a:r>
            <a:endParaRPr lang="en-US" sz="3600" b="1" dirty="0">
              <a:solidFill>
                <a:srgbClr val="FFFF00"/>
              </a:solidFill>
            </a:endParaRPr>
          </a:p>
        </p:txBody>
      </p:sp>
      <p:grpSp>
        <p:nvGrpSpPr>
          <p:cNvPr id="33" name="Group 32"/>
          <p:cNvGrpSpPr/>
          <p:nvPr/>
        </p:nvGrpSpPr>
        <p:grpSpPr>
          <a:xfrm>
            <a:off x="-10239857" y="31696514"/>
            <a:ext cx="9771398" cy="1090621"/>
            <a:chOff x="44242388" y="28054064"/>
            <a:chExt cx="9771398" cy="1090621"/>
          </a:xfrm>
        </p:grpSpPr>
        <p:sp>
          <p:nvSpPr>
            <p:cNvPr id="34" name="Rounded Rectangle 33"/>
            <p:cNvSpPr/>
            <p:nvPr userDrawn="1"/>
          </p:nvSpPr>
          <p:spPr>
            <a:xfrm>
              <a:off x="44242388" y="28054064"/>
              <a:ext cx="9771397" cy="1090621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5" name="Picture 7" descr="http://t2.gstatic.com/images?q=tbn:ANd9GcR4APHC6TT9w54M2zn_pvCiBxUNcspYPoVxirLRphBoJabfSvu7zw">
              <a:hlinkClick r:id="rId5"/>
            </p:cNvPr>
            <p:cNvPicPr>
              <a:picLocks noChangeAspect="1" noChangeArrowheads="1"/>
            </p:cNvPicPr>
            <p:nvPr userDrawn="1"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44341112" y="28126635"/>
              <a:ext cx="914400" cy="914400"/>
            </a:xfrm>
            <a:prstGeom prst="rect">
              <a:avLst/>
            </a:prstGeom>
            <a:noFill/>
          </p:spPr>
        </p:pic>
        <p:sp>
          <p:nvSpPr>
            <p:cNvPr id="36" name="TextBox 35"/>
            <p:cNvSpPr txBox="1"/>
            <p:nvPr userDrawn="1"/>
          </p:nvSpPr>
          <p:spPr>
            <a:xfrm>
              <a:off x="45342598" y="28154090"/>
              <a:ext cx="8671188" cy="8925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600" dirty="0" smtClean="0">
                  <a:solidFill>
                    <a:schemeClr val="tx2"/>
                  </a:solidFill>
                  <a:latin typeface="Trebuchet MS" pitchFamily="34" charset="0"/>
                </a:rPr>
                <a:t>Student</a:t>
              </a:r>
              <a:r>
                <a:rPr lang="en-US" sz="2600" baseline="0" dirty="0" smtClean="0">
                  <a:solidFill>
                    <a:schemeClr val="tx2"/>
                  </a:solidFill>
                  <a:latin typeface="Trebuchet MS" pitchFamily="34" charset="0"/>
                </a:rPr>
                <a:t> discounts are available on our </a:t>
              </a:r>
              <a:r>
                <a:rPr lang="en-US" sz="2600" baseline="0" dirty="0" err="1" smtClean="0">
                  <a:solidFill>
                    <a:schemeClr val="tx2"/>
                  </a:solidFill>
                  <a:latin typeface="Trebuchet MS" pitchFamily="34" charset="0"/>
                </a:rPr>
                <a:t>Facebook</a:t>
              </a:r>
              <a:r>
                <a:rPr lang="en-US" sz="2600" baseline="0" dirty="0" smtClean="0">
                  <a:solidFill>
                    <a:schemeClr val="tx2"/>
                  </a:solidFill>
                  <a:latin typeface="Trebuchet MS" pitchFamily="34" charset="0"/>
                </a:rPr>
                <a:t> page.</a:t>
              </a:r>
              <a:br>
                <a:rPr lang="en-US" sz="2600" baseline="0" dirty="0" smtClean="0">
                  <a:solidFill>
                    <a:schemeClr val="tx2"/>
                  </a:solidFill>
                  <a:latin typeface="Trebuchet MS" pitchFamily="34" charset="0"/>
                </a:rPr>
              </a:br>
              <a:r>
                <a:rPr lang="en-US" sz="2600" baseline="0" dirty="0" smtClean="0">
                  <a:solidFill>
                    <a:schemeClr val="tx2"/>
                  </a:solidFill>
                  <a:latin typeface="Trebuchet MS" pitchFamily="34" charset="0"/>
                </a:rPr>
                <a:t>Go to </a:t>
              </a:r>
              <a:r>
                <a:rPr lang="en-US" sz="2600" u="sng" baseline="0" dirty="0" smtClean="0">
                  <a:solidFill>
                    <a:schemeClr val="tx2"/>
                  </a:solidFill>
                  <a:latin typeface="Trebuchet MS" pitchFamily="34" charset="0"/>
                </a:rPr>
                <a:t>PosterPresentations.com</a:t>
              </a:r>
              <a:r>
                <a:rPr lang="en-US" sz="2600" baseline="0" dirty="0" smtClean="0">
                  <a:solidFill>
                    <a:schemeClr val="tx2"/>
                  </a:solidFill>
                  <a:latin typeface="Trebuchet MS" pitchFamily="34" charset="0"/>
                </a:rPr>
                <a:t> and click on the FB icon. </a:t>
              </a:r>
              <a:endParaRPr lang="en-US" sz="2600" dirty="0">
                <a:solidFill>
                  <a:schemeClr val="tx2"/>
                </a:solidFill>
                <a:latin typeface="Trebuchet MS" pitchFamily="34" charset="0"/>
              </a:endParaRPr>
            </a:p>
          </p:txBody>
        </p:sp>
      </p:grpSp>
      <p:cxnSp>
        <p:nvCxnSpPr>
          <p:cNvPr id="37" name="Straight Connector 36"/>
          <p:cNvCxnSpPr/>
          <p:nvPr/>
        </p:nvCxnSpPr>
        <p:spPr>
          <a:xfrm>
            <a:off x="44222126" y="30500133"/>
            <a:ext cx="10050462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-10370486" y="11582400"/>
            <a:ext cx="10018560" cy="1607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44254028" y="4841856"/>
            <a:ext cx="10018560" cy="1607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</p:sldLayoutIdLst>
  <p:txStyles>
    <p:titleStyle>
      <a:lvl1pPr algn="ctr" defTabSz="4388900" rtl="0" eaLnBrk="1" latinLnBrk="0" hangingPunct="1">
        <a:spcBef>
          <a:spcPct val="0"/>
        </a:spcBef>
        <a:buNone/>
        <a:defRPr sz="8800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1645838" indent="-1645838" algn="l" defTabSz="4388900" rtl="0" eaLnBrk="1" latinLnBrk="0" hangingPunct="1">
        <a:spcBef>
          <a:spcPct val="20000"/>
        </a:spcBef>
        <a:buFont typeface="Arial" pitchFamily="34" charset="0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5982" indent="-1371531" algn="l" defTabSz="4388900" rtl="0" eaLnBrk="1" latinLnBrk="0" hangingPunct="1">
        <a:spcBef>
          <a:spcPct val="20000"/>
        </a:spcBef>
        <a:buFont typeface="Arial" pitchFamily="34" charset="0"/>
        <a:buChar char="–"/>
        <a:defRPr sz="135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126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11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577" indent="-1097226" algn="l" defTabSz="4388900" rtl="0" eaLnBrk="1" latinLnBrk="0" hangingPunct="1">
        <a:spcBef>
          <a:spcPct val="20000"/>
        </a:spcBef>
        <a:buFont typeface="Arial" pitchFamily="34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026" indent="-1097226" algn="l" defTabSz="4388900" rtl="0" eaLnBrk="1" latinLnBrk="0" hangingPunct="1">
        <a:spcBef>
          <a:spcPct val="20000"/>
        </a:spcBef>
        <a:buFont typeface="Arial" pitchFamily="34" charset="0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6947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3926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837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282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45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8900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35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780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252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6703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152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5603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6"/>
          <p:cNvSpPr>
            <a:spLocks noChangeArrowheads="1"/>
          </p:cNvSpPr>
          <p:nvPr/>
        </p:nvSpPr>
        <p:spPr bwMode="auto">
          <a:xfrm>
            <a:off x="0" y="0"/>
            <a:ext cx="43891200" cy="48006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8" name="Rectangle 33"/>
          <p:cNvSpPr>
            <a:spLocks noChangeArrowheads="1"/>
          </p:cNvSpPr>
          <p:nvPr/>
        </p:nvSpPr>
        <p:spPr bwMode="auto">
          <a:xfrm>
            <a:off x="914400" y="5257800"/>
            <a:ext cx="10058400" cy="26746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0" y="4805363"/>
            <a:ext cx="43891200" cy="15240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52400">
            <a:noFill/>
            <a:miter lim="800000"/>
            <a:headEnd/>
            <a:tailEnd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819153" y="32232601"/>
            <a:ext cx="2514600" cy="336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263" tIns="45623" rIns="91263" bIns="45623">
            <a:spAutoFit/>
          </a:bodyPr>
          <a:lstStyle/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500" b="1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RESEARCH POSTER PRESENTATION </a:t>
            </a:r>
            <a:r>
              <a:rPr lang="en-US" sz="5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DESIGN © </a:t>
            </a:r>
            <a:r>
              <a:rPr lang="en-US" sz="500" b="1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2011</a:t>
            </a:r>
            <a:endParaRPr lang="en-US" sz="500" b="1" dirty="0">
              <a:solidFill>
                <a:schemeClr val="bg1">
                  <a:lumMod val="75000"/>
                </a:schemeClr>
              </a:solidFill>
              <a:latin typeface="Arial" charset="0"/>
            </a:endParaRPr>
          </a:p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11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www.PosterPresentations.com</a:t>
            </a:r>
          </a:p>
        </p:txBody>
      </p:sp>
      <p:sp>
        <p:nvSpPr>
          <p:cNvPr id="15" name="Rectangle 35"/>
          <p:cNvSpPr>
            <a:spLocks noChangeArrowheads="1"/>
          </p:cNvSpPr>
          <p:nvPr/>
        </p:nvSpPr>
        <p:spPr bwMode="auto">
          <a:xfrm>
            <a:off x="32918400" y="5257800"/>
            <a:ext cx="10058400" cy="26746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6" name="Rectangle 33"/>
          <p:cNvSpPr>
            <a:spLocks noChangeArrowheads="1"/>
          </p:cNvSpPr>
          <p:nvPr/>
        </p:nvSpPr>
        <p:spPr bwMode="auto">
          <a:xfrm>
            <a:off x="11582402" y="5257800"/>
            <a:ext cx="20724813" cy="26746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44222126" y="0"/>
            <a:ext cx="10050462" cy="329184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72" tIns="365741" rIns="182872" bIns="182872" rtlCol="0" anchor="t" anchorCtr="0"/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Trebuchet MS" pitchFamily="34" charset="0"/>
              </a:rPr>
              <a:t>QUICK</a:t>
            </a:r>
            <a:r>
              <a:rPr lang="en-US" sz="4000" b="1" baseline="0" dirty="0" smtClean="0">
                <a:solidFill>
                  <a:schemeClr val="bg1"/>
                </a:solidFill>
                <a:latin typeface="Trebuchet MS" pitchFamily="34" charset="0"/>
              </a:rPr>
              <a:t> TIPS</a:t>
            </a:r>
            <a:endParaRPr lang="en-US" sz="40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r>
              <a:rPr lang="en-US" sz="4000" b="1" dirty="0" smtClean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algn="ctr"/>
            <a:endParaRPr lang="en-US" sz="3200" b="1" dirty="0" smtClean="0">
              <a:latin typeface="Trebuchet MS" pitchFamily="34" charset="0"/>
            </a:endParaRPr>
          </a:p>
          <a:p>
            <a:pPr defTabSz="3134780"/>
            <a:r>
              <a:rPr lang="en-US" sz="3200" dirty="0" smtClean="0">
                <a:latin typeface="Trebuchet MS" pitchFamily="34" charset="0"/>
              </a:rPr>
              <a:t>This PowerPoint</a:t>
            </a:r>
            <a:r>
              <a:rPr lang="en-US" sz="3200" baseline="0" dirty="0" smtClean="0">
                <a:latin typeface="Trebuchet MS" pitchFamily="34" charset="0"/>
              </a:rPr>
              <a:t> template requires basic PowerPoint (version 2007 or newer) skills. Below is a list of commonly asked questions specific to this template. </a:t>
            </a:r>
            <a:br>
              <a:rPr lang="en-US" sz="3200" baseline="0" dirty="0" smtClean="0">
                <a:latin typeface="Trebuchet MS" pitchFamily="34" charset="0"/>
              </a:rPr>
            </a:br>
            <a:r>
              <a:rPr lang="en-US" sz="3200" baseline="0" dirty="0" smtClean="0">
                <a:latin typeface="Trebuchet MS" pitchFamily="34" charset="0"/>
              </a:rPr>
              <a:t>If you are using an older version of PowerPoint some template features may not work properly.</a:t>
            </a:r>
            <a:endParaRPr lang="en-US" sz="40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3134780"/>
            <a:endParaRPr lang="en-US" sz="40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Trebuchet MS" pitchFamily="34" charset="0"/>
              </a:rPr>
              <a:t>Using the template</a:t>
            </a:r>
            <a:endParaRPr lang="en-US" sz="4000" b="1" baseline="0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32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marL="0" marR="0" indent="0" algn="l" defTabSz="31347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 smtClean="0">
                <a:solidFill>
                  <a:srgbClr val="FFFF00"/>
                </a:solidFill>
                <a:latin typeface="Trebuchet MS" pitchFamily="34" charset="0"/>
              </a:rPr>
              <a:t>Verifying the quality of your graphics</a:t>
            </a:r>
          </a:p>
          <a:p>
            <a:pPr defTabSz="3134780"/>
            <a:r>
              <a:rPr lang="en-US" sz="3200" dirty="0" smtClean="0">
                <a:latin typeface="Trebuchet MS" pitchFamily="34" charset="0"/>
              </a:rPr>
              <a:t>Go to the </a:t>
            </a:r>
            <a:r>
              <a:rPr lang="en-US" sz="3200" baseline="0" dirty="0" smtClean="0">
                <a:latin typeface="Trebuchet MS" pitchFamily="34" charset="0"/>
              </a:rPr>
              <a:t>VIEW menu and click on ZOOM to set your preferred magnification. This template is at 100% the size of the final poster. All text and graphics will be printed at 100% their size. To see what your poster will look like when printed, set the zoom to 100% and evaluate the quality of all your graphics before you submit your poster for printing.</a:t>
            </a:r>
            <a:br>
              <a:rPr lang="en-US" sz="3200" baseline="0" dirty="0" smtClean="0">
                <a:latin typeface="Trebuchet MS" pitchFamily="34" charset="0"/>
              </a:rPr>
            </a:br>
            <a:endParaRPr lang="en-US" sz="3200" baseline="0" dirty="0" smtClean="0">
              <a:latin typeface="Trebuchet MS" pitchFamily="34" charset="0"/>
            </a:endParaRPr>
          </a:p>
          <a:p>
            <a:pPr defTabSz="3134780"/>
            <a:r>
              <a:rPr lang="en-US" sz="3200" b="1" dirty="0" smtClean="0">
                <a:solidFill>
                  <a:srgbClr val="FFFF00"/>
                </a:solidFill>
                <a:latin typeface="Trebuchet MS" pitchFamily="34" charset="0"/>
              </a:rPr>
              <a:t>Using the placeholders</a:t>
            </a:r>
          </a:p>
          <a:p>
            <a:pPr defTabSz="3134780"/>
            <a:r>
              <a:rPr lang="en-US" sz="3200" baseline="0" dirty="0" smtClean="0">
                <a:latin typeface="Trebuchet MS" pitchFamily="34" charset="0"/>
              </a:rPr>
              <a:t>To add text to this template click inside a placeholder and type in or paste your text. To move a placeholder, click on it </a:t>
            </a:r>
            <a:r>
              <a:rPr lang="en-US" sz="3200" u="sng" baseline="0" dirty="0" smtClean="0">
                <a:latin typeface="Trebuchet MS" pitchFamily="34" charset="0"/>
              </a:rPr>
              <a:t>once</a:t>
            </a:r>
            <a:r>
              <a:rPr lang="en-US" sz="3200" baseline="0" dirty="0" smtClean="0">
                <a:latin typeface="Trebuchet MS" pitchFamily="34" charset="0"/>
              </a:rPr>
              <a:t> (to select it), place your cursor on its frame and your cursor will change to this symbol:         Then, click </a:t>
            </a:r>
            <a:r>
              <a:rPr lang="en-US" sz="3200" u="sng" baseline="0" dirty="0" smtClean="0">
                <a:latin typeface="Trebuchet MS" pitchFamily="34" charset="0"/>
              </a:rPr>
              <a:t>once</a:t>
            </a:r>
            <a:r>
              <a:rPr lang="en-US" sz="3200" baseline="0" dirty="0" smtClean="0">
                <a:latin typeface="Trebuchet MS" pitchFamily="34" charset="0"/>
              </a:rPr>
              <a:t> and drag it to its new location where you can resize it as needed. Additional placeholders can be found on the left side of this template.</a:t>
            </a:r>
          </a:p>
          <a:p>
            <a:pPr defTabSz="3134780"/>
            <a:endParaRPr lang="en-US" sz="3200" b="1" baseline="0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3134780"/>
            <a:r>
              <a:rPr lang="en-US" sz="3200" b="1" baseline="0" dirty="0" smtClean="0">
                <a:solidFill>
                  <a:srgbClr val="FFFF00"/>
                </a:solidFill>
                <a:latin typeface="Trebuchet MS" pitchFamily="34" charset="0"/>
              </a:rPr>
              <a:t>Modifying the layout</a:t>
            </a:r>
          </a:p>
          <a:p>
            <a:pPr defTabSz="3134780"/>
            <a:r>
              <a:rPr lang="en-US" sz="3200" dirty="0" smtClean="0">
                <a:latin typeface="Trebuchet MS" pitchFamily="34" charset="0"/>
              </a:rPr>
              <a:t>This template has four</a:t>
            </a:r>
            <a:endParaRPr lang="en-US" sz="3200" baseline="0" dirty="0" smtClean="0">
              <a:latin typeface="Trebuchet MS" pitchFamily="34" charset="0"/>
            </a:endParaRPr>
          </a:p>
          <a:p>
            <a:pPr defTabSz="3134780"/>
            <a:r>
              <a:rPr lang="en-US" sz="3200" baseline="0" dirty="0" smtClean="0">
                <a:latin typeface="Trebuchet MS" pitchFamily="34" charset="0"/>
              </a:rPr>
              <a:t>different column layouts. </a:t>
            </a:r>
          </a:p>
          <a:p>
            <a:pPr defTabSz="3134780"/>
            <a:r>
              <a:rPr lang="en-US" sz="3200" u="sng" baseline="0" dirty="0" smtClean="0">
                <a:latin typeface="Trebuchet MS" pitchFamily="34" charset="0"/>
              </a:rPr>
              <a:t>Right-click</a:t>
            </a:r>
            <a:r>
              <a:rPr lang="en-US" sz="3200" baseline="0" dirty="0" smtClean="0">
                <a:latin typeface="Trebuchet MS" pitchFamily="34" charset="0"/>
              </a:rPr>
              <a:t> your mouse</a:t>
            </a:r>
          </a:p>
          <a:p>
            <a:pPr defTabSz="3134780"/>
            <a:r>
              <a:rPr lang="en-US" sz="3200" baseline="0" dirty="0" smtClean="0">
                <a:latin typeface="Trebuchet MS" pitchFamily="34" charset="0"/>
              </a:rPr>
              <a:t>on the background and </a:t>
            </a:r>
          </a:p>
          <a:p>
            <a:pPr defTabSz="3134780"/>
            <a:r>
              <a:rPr lang="en-US" sz="3200" baseline="0" dirty="0" smtClean="0">
                <a:latin typeface="Trebuchet MS" pitchFamily="34" charset="0"/>
              </a:rPr>
              <a:t>click on “Layout” to see </a:t>
            </a:r>
          </a:p>
          <a:p>
            <a:pPr defTabSz="3134780"/>
            <a:r>
              <a:rPr lang="en-US" sz="3200" baseline="0" dirty="0" smtClean="0">
                <a:latin typeface="Trebuchet MS" pitchFamily="34" charset="0"/>
              </a:rPr>
              <a:t>the layout options.</a:t>
            </a:r>
            <a:endParaRPr lang="en-US" sz="3200" dirty="0" smtClean="0">
              <a:latin typeface="Trebuchet MS" pitchFamily="34" charset="0"/>
            </a:endParaRPr>
          </a:p>
          <a:p>
            <a:pPr marL="0" marR="0" indent="0" algn="l" defTabSz="31347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aseline="0" dirty="0" smtClean="0">
                <a:latin typeface="Trebuchet MS" pitchFamily="34" charset="0"/>
              </a:rPr>
              <a:t>The columns in the provided layouts are fixed and cannot be moved but advanced users can modify any layout by going to VIEW and then SLIDE MASTER.</a:t>
            </a:r>
          </a:p>
          <a:p>
            <a:pPr marL="0" marR="0" indent="0" algn="l" defTabSz="31347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200" baseline="0" dirty="0" smtClean="0">
              <a:latin typeface="Trebuchet MS" pitchFamily="34" charset="0"/>
            </a:endParaRPr>
          </a:p>
          <a:p>
            <a:pPr defTabSz="3134780"/>
            <a:r>
              <a:rPr lang="en-US" sz="3200" b="1" baseline="0" dirty="0" smtClean="0">
                <a:solidFill>
                  <a:srgbClr val="FFFF00"/>
                </a:solidFill>
                <a:latin typeface="Trebuchet MS" pitchFamily="34" charset="0"/>
              </a:rPr>
              <a:t>Importing text and graphics from external sources</a:t>
            </a:r>
          </a:p>
          <a:p>
            <a:pPr defTabSz="3134780"/>
            <a:r>
              <a:rPr lang="en-US" sz="3200" b="1" u="sng" baseline="0" dirty="0" smtClean="0">
                <a:latin typeface="Trebuchet MS" pitchFamily="34" charset="0"/>
              </a:rPr>
              <a:t>TEXT: </a:t>
            </a:r>
            <a:r>
              <a:rPr lang="en-US" sz="3200" baseline="0" dirty="0" smtClean="0">
                <a:latin typeface="Trebuchet MS" pitchFamily="34" charset="0"/>
              </a:rPr>
              <a:t>Paste or type your text into a pre-existing placeholder or drag in a new placeholder from the left side of the template. Move it anywhere as needed.</a:t>
            </a:r>
          </a:p>
          <a:p>
            <a:pPr defTabSz="3134780"/>
            <a:r>
              <a:rPr lang="en-US" sz="3200" b="1" u="sng" baseline="0" dirty="0" smtClean="0">
                <a:latin typeface="Trebuchet MS" pitchFamily="34" charset="0"/>
              </a:rPr>
              <a:t>PHOTOS: </a:t>
            </a:r>
            <a:r>
              <a:rPr lang="en-US" sz="3200" baseline="0" dirty="0" smtClean="0">
                <a:latin typeface="Trebuchet MS" pitchFamily="34" charset="0"/>
              </a:rPr>
              <a:t>Drag in a picture placeholder, size it </a:t>
            </a:r>
            <a:r>
              <a:rPr lang="en-US" sz="3200" u="sng" baseline="0" dirty="0" smtClean="0">
                <a:latin typeface="Trebuchet MS" pitchFamily="34" charset="0"/>
              </a:rPr>
              <a:t>first</a:t>
            </a:r>
            <a:r>
              <a:rPr lang="en-US" sz="3200" baseline="0" dirty="0" smtClean="0">
                <a:latin typeface="Trebuchet MS" pitchFamily="34" charset="0"/>
              </a:rPr>
              <a:t>, click in it and insert a photo from the menu.</a:t>
            </a:r>
          </a:p>
          <a:p>
            <a:pPr defTabSz="3134780"/>
            <a:r>
              <a:rPr lang="en-US" sz="3200" b="1" u="sng" baseline="0" dirty="0" smtClean="0">
                <a:latin typeface="Trebuchet MS" pitchFamily="34" charset="0"/>
              </a:rPr>
              <a:t>TABLES: </a:t>
            </a:r>
            <a:r>
              <a:rPr lang="en-US" sz="3200" baseline="0" dirty="0" smtClean="0">
                <a:latin typeface="Trebuchet MS" pitchFamily="34" charset="0"/>
              </a:rPr>
              <a:t>You can copy and paste a table from an external document onto this poster template. To adjust  the way the text fits within the cells of a table that has been pasted, </a:t>
            </a:r>
            <a:r>
              <a:rPr lang="en-US" sz="3200" u="sng" baseline="0" dirty="0" smtClean="0">
                <a:latin typeface="Trebuchet MS" pitchFamily="34" charset="0"/>
              </a:rPr>
              <a:t>right-click</a:t>
            </a:r>
            <a:r>
              <a:rPr lang="en-US" sz="3200" baseline="0" dirty="0" smtClean="0">
                <a:latin typeface="Trebuchet MS" pitchFamily="34" charset="0"/>
              </a:rPr>
              <a:t> on the table, click FORMAT SHAPE  then click on TEXT BOX and change the INTERNAL MARGIN values to 0.25</a:t>
            </a:r>
          </a:p>
          <a:p>
            <a:pPr defTabSz="3134780"/>
            <a:endParaRPr lang="en-US" sz="3200" baseline="0" dirty="0" smtClean="0">
              <a:latin typeface="Trebuchet MS" pitchFamily="34" charset="0"/>
            </a:endParaRPr>
          </a:p>
          <a:p>
            <a:pPr defTabSz="3134780"/>
            <a:r>
              <a:rPr lang="en-US" sz="3200" b="1" baseline="0" dirty="0" smtClean="0">
                <a:solidFill>
                  <a:srgbClr val="FFFF00"/>
                </a:solidFill>
                <a:latin typeface="Trebuchet MS" pitchFamily="34" charset="0"/>
              </a:rPr>
              <a:t>Modifying the color scheme</a:t>
            </a:r>
          </a:p>
          <a:p>
            <a:pPr defTabSz="3134780"/>
            <a:r>
              <a:rPr lang="en-US" sz="3200" baseline="0" dirty="0" smtClean="0">
                <a:latin typeface="Trebuchet MS" pitchFamily="34" charset="0"/>
              </a:rPr>
              <a:t>To change the color scheme of this template go to the “Design” menu and click on “Colors”. You can choose from the provide color combinations or you can create your own.</a:t>
            </a:r>
          </a:p>
          <a:p>
            <a:pPr defTabSz="3134780"/>
            <a:endParaRPr lang="en-US" sz="3200" baseline="0" dirty="0" smtClean="0">
              <a:latin typeface="Trebuchet MS" pitchFamily="34" charset="0"/>
            </a:endParaRPr>
          </a:p>
          <a:p>
            <a:pPr defTabSz="3134780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2000" baseline="0" dirty="0" smtClean="0">
              <a:latin typeface="Trebuchet MS" pitchFamily="34" charset="0"/>
            </a:endParaRPr>
          </a:p>
          <a:p>
            <a:pPr defTabSz="4389219"/>
            <a:endParaRPr lang="en-US" sz="2000" dirty="0" smtClean="0">
              <a:latin typeface="Trebuchet MS" pitchFamily="34" charset="0"/>
            </a:endParaRPr>
          </a:p>
          <a:p>
            <a:pPr algn="ctr"/>
            <a:endParaRPr lang="en-US" sz="20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4389219"/>
            <a:endParaRPr lang="en-US" sz="20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endParaRPr lang="en-US" sz="3200" b="1" dirty="0">
              <a:latin typeface="Trebuchet MS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-10402388" y="-19596"/>
            <a:ext cx="10050462" cy="329184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72" tIns="365741" rIns="182872" bIns="182872" rtlCol="0" anchor="t" anchorCtr="0"/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Trebuchet MS" pitchFamily="34" charset="0"/>
              </a:rPr>
              <a:t>QUICK DESIGN</a:t>
            </a:r>
            <a:r>
              <a:rPr lang="en-US" sz="4400" b="1" baseline="0" dirty="0" smtClean="0">
                <a:solidFill>
                  <a:schemeClr val="bg1"/>
                </a:solidFill>
                <a:latin typeface="Trebuchet MS" pitchFamily="34" charset="0"/>
              </a:rPr>
              <a:t> </a:t>
            </a:r>
            <a:r>
              <a:rPr lang="en-US" sz="4400" b="1" dirty="0" smtClean="0">
                <a:solidFill>
                  <a:schemeClr val="bg1"/>
                </a:solidFill>
                <a:latin typeface="Trebuchet MS" pitchFamily="34" charset="0"/>
              </a:rPr>
              <a:t>GUIDE</a:t>
            </a:r>
          </a:p>
          <a:p>
            <a:pPr algn="ctr"/>
            <a:r>
              <a:rPr lang="en-US" sz="4000" b="1" dirty="0" smtClean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algn="ctr"/>
            <a:endParaRPr lang="en-US" sz="3200" b="1" dirty="0" smtClean="0">
              <a:latin typeface="Trebuchet MS" pitchFamily="34" charset="0"/>
            </a:endParaRPr>
          </a:p>
          <a:p>
            <a:pPr defTabSz="4389219"/>
            <a:r>
              <a:rPr lang="en-US" sz="3200" dirty="0" smtClean="0">
                <a:latin typeface="Trebuchet MS" pitchFamily="34" charset="0"/>
              </a:rPr>
              <a:t>This PowerPoint</a:t>
            </a:r>
            <a:r>
              <a:rPr lang="en-US" sz="3200" baseline="0" dirty="0" smtClean="0">
                <a:latin typeface="Trebuchet MS" pitchFamily="34" charset="0"/>
              </a:rPr>
              <a:t> </a:t>
            </a:r>
            <a:r>
              <a:rPr lang="en-US" sz="3200" dirty="0" smtClean="0">
                <a:latin typeface="Trebuchet MS" pitchFamily="34" charset="0"/>
              </a:rPr>
              <a:t>2007 template produces</a:t>
            </a:r>
            <a:r>
              <a:rPr lang="en-US" sz="3200" baseline="0" dirty="0" smtClean="0">
                <a:latin typeface="Trebuchet MS" pitchFamily="34" charset="0"/>
              </a:rPr>
              <a:t> </a:t>
            </a:r>
            <a:r>
              <a:rPr lang="en-US" sz="3200" dirty="0" smtClean="0">
                <a:latin typeface="Trebuchet MS" pitchFamily="34" charset="0"/>
              </a:rPr>
              <a:t>a 36”x48” professional  poster. It</a:t>
            </a:r>
            <a:r>
              <a:rPr lang="en-US" sz="3200" baseline="0" dirty="0" smtClean="0">
                <a:latin typeface="Trebuchet MS" pitchFamily="34" charset="0"/>
              </a:rPr>
              <a:t> </a:t>
            </a:r>
            <a:r>
              <a:rPr lang="en-US" sz="3200" dirty="0" smtClean="0">
                <a:latin typeface="Trebuchet MS" pitchFamily="34" charset="0"/>
              </a:rPr>
              <a:t>will save you valuable time placing titles, subtitles,</a:t>
            </a:r>
            <a:r>
              <a:rPr lang="en-US" sz="3200" baseline="0" dirty="0" smtClean="0">
                <a:latin typeface="Trebuchet MS" pitchFamily="34" charset="0"/>
              </a:rPr>
              <a:t> text, and graphics</a:t>
            </a:r>
            <a:r>
              <a:rPr lang="en-US" sz="3200" dirty="0" smtClean="0">
                <a:latin typeface="Trebuchet MS" pitchFamily="34" charset="0"/>
              </a:rPr>
              <a:t>. </a:t>
            </a:r>
          </a:p>
          <a:p>
            <a:pPr defTabSz="4389219"/>
            <a:endParaRPr lang="en-US" sz="3200" dirty="0" smtClean="0">
              <a:latin typeface="Trebuchet MS" pitchFamily="34" charset="0"/>
            </a:endParaRPr>
          </a:p>
          <a:p>
            <a:pPr defTabSz="4389219"/>
            <a:r>
              <a:rPr lang="en-US" sz="3200" dirty="0" smtClean="0">
                <a:latin typeface="Trebuchet MS" pitchFamily="34" charset="0"/>
              </a:rPr>
              <a:t>Use it to create your presentation. Then send</a:t>
            </a:r>
            <a:r>
              <a:rPr lang="en-US" sz="3200" baseline="0" dirty="0" smtClean="0">
                <a:latin typeface="Trebuchet MS" pitchFamily="34" charset="0"/>
              </a:rPr>
              <a:t> it </a:t>
            </a:r>
            <a:r>
              <a:rPr lang="en-US" sz="3200" dirty="0" smtClean="0">
                <a:latin typeface="Trebuchet MS" pitchFamily="34" charset="0"/>
              </a:rPr>
              <a:t>to </a:t>
            </a:r>
            <a:r>
              <a:rPr lang="en-US" sz="3200" b="1" dirty="0" smtClean="0">
                <a:latin typeface="Trebuchet MS" pitchFamily="34" charset="0"/>
              </a:rPr>
              <a:t>PosterPresentations.com</a:t>
            </a:r>
            <a:r>
              <a:rPr lang="en-US" sz="3200" dirty="0" smtClean="0">
                <a:latin typeface="Trebuchet MS" pitchFamily="34" charset="0"/>
              </a:rPr>
              <a:t> for premium quality, same day affordable printing.</a:t>
            </a:r>
            <a:br>
              <a:rPr lang="en-US" sz="3200" dirty="0" smtClean="0">
                <a:latin typeface="Trebuchet MS" pitchFamily="34" charset="0"/>
              </a:rPr>
            </a:br>
            <a:endParaRPr lang="en-US" sz="3200" dirty="0" smtClean="0">
              <a:latin typeface="Trebuchet MS" pitchFamily="34" charset="0"/>
            </a:endParaRPr>
          </a:p>
          <a:p>
            <a:pPr defTabSz="4389219"/>
            <a:r>
              <a:rPr lang="en-US" sz="3200" dirty="0" smtClean="0">
                <a:latin typeface="Trebuchet MS" pitchFamily="34" charset="0"/>
              </a:rPr>
              <a:t>We provide a series of </a:t>
            </a:r>
            <a:r>
              <a:rPr lang="en-US" sz="3200" b="1" dirty="0" smtClean="0">
                <a:latin typeface="Trebuchet MS" pitchFamily="34" charset="0"/>
              </a:rPr>
              <a:t>online tutorials</a:t>
            </a:r>
            <a:r>
              <a:rPr lang="en-US" sz="3200" dirty="0" smtClean="0">
                <a:latin typeface="Trebuchet MS" pitchFamily="34" charset="0"/>
              </a:rPr>
              <a:t> that will guide you through the poster design process and answer your poster production questions. </a:t>
            </a:r>
          </a:p>
          <a:p>
            <a:pPr defTabSz="4389219"/>
            <a:endParaRPr lang="en-US" sz="3200" dirty="0" smtClean="0">
              <a:latin typeface="Trebuchet MS" pitchFamily="34" charset="0"/>
            </a:endParaRPr>
          </a:p>
          <a:p>
            <a:pPr defTabSz="4389219"/>
            <a:r>
              <a:rPr lang="en-US" sz="3200" dirty="0" smtClean="0">
                <a:latin typeface="Trebuchet MS" pitchFamily="34" charset="0"/>
              </a:rPr>
              <a:t>View our online</a:t>
            </a:r>
            <a:r>
              <a:rPr lang="en-US" sz="3200" baseline="0" dirty="0" smtClean="0">
                <a:latin typeface="Trebuchet MS" pitchFamily="34" charset="0"/>
              </a:rPr>
              <a:t> tutorials at:</a:t>
            </a:r>
            <a:r>
              <a:rPr lang="en-US" sz="3200" dirty="0" smtClean="0">
                <a:latin typeface="Trebuchet MS" pitchFamily="34" charset="0"/>
              </a:rPr>
              <a:t/>
            </a:r>
            <a:br>
              <a:rPr lang="en-US" sz="3200" dirty="0" smtClean="0">
                <a:latin typeface="Trebuchet MS" pitchFamily="34" charset="0"/>
              </a:rPr>
            </a:br>
            <a:r>
              <a:rPr lang="en-US" sz="3200" dirty="0" smtClean="0">
                <a:solidFill>
                  <a:srgbClr val="FFFF00"/>
                </a:solidFill>
                <a:latin typeface="Trebuchet MS" pitchFamily="34" charset="0"/>
              </a:rPr>
              <a:t> http://bit.ly/Poster_creation_help </a:t>
            </a:r>
            <a:r>
              <a:rPr lang="en-US" sz="3200" dirty="0" smtClean="0">
                <a:latin typeface="Trebuchet MS" pitchFamily="34" charset="0"/>
              </a:rPr>
              <a:t/>
            </a:r>
            <a:br>
              <a:rPr lang="en-US" sz="3200" dirty="0" smtClean="0">
                <a:latin typeface="Trebuchet MS" pitchFamily="34" charset="0"/>
              </a:rPr>
            </a:br>
            <a:r>
              <a:rPr lang="en-US" sz="3200" dirty="0" smtClean="0">
                <a:latin typeface="Trebuchet MS" pitchFamily="34" charset="0"/>
              </a:rPr>
              <a:t>(copy</a:t>
            </a:r>
            <a:r>
              <a:rPr lang="en-US" sz="3200" baseline="0" dirty="0" smtClean="0">
                <a:latin typeface="Trebuchet MS" pitchFamily="34" charset="0"/>
              </a:rPr>
              <a:t> and paste the link into your web browser).</a:t>
            </a:r>
          </a:p>
          <a:p>
            <a:pPr defTabSz="4389219"/>
            <a:endParaRPr lang="en-US" sz="3200" dirty="0" smtClean="0">
              <a:latin typeface="Trebuchet MS" pitchFamily="34" charset="0"/>
            </a:endParaRPr>
          </a:p>
          <a:p>
            <a:pPr defTabSz="4389219"/>
            <a:r>
              <a:rPr lang="en-US" sz="3200" dirty="0" smtClean="0">
                <a:latin typeface="Trebuchet MS" pitchFamily="34" charset="0"/>
              </a:rPr>
              <a:t>For assistance and to order your printed poster</a:t>
            </a:r>
            <a:r>
              <a:rPr lang="en-US" sz="3200" dirty="0" smtClean="0">
                <a:solidFill>
                  <a:schemeClr val="bg1"/>
                </a:solidFill>
                <a:latin typeface="Trebuchet MS" pitchFamily="34" charset="0"/>
              </a:rPr>
              <a:t> call </a:t>
            </a:r>
            <a:r>
              <a:rPr lang="en-US" sz="3200" b="1" dirty="0" smtClean="0">
                <a:solidFill>
                  <a:srgbClr val="FFFF00"/>
                </a:solidFill>
                <a:latin typeface="Trebuchet MS" pitchFamily="34" charset="0"/>
              </a:rPr>
              <a:t>PosterPresentations.com</a:t>
            </a:r>
            <a:r>
              <a:rPr lang="en-US" sz="3200" dirty="0" smtClean="0">
                <a:solidFill>
                  <a:srgbClr val="FFFF00"/>
                </a:solidFill>
                <a:latin typeface="Trebuchet MS" pitchFamily="34" charset="0"/>
              </a:rPr>
              <a:t> </a:t>
            </a:r>
            <a:r>
              <a:rPr lang="en-US" sz="3200" dirty="0" smtClean="0">
                <a:latin typeface="Trebuchet MS" pitchFamily="34" charset="0"/>
              </a:rPr>
              <a:t>at </a:t>
            </a:r>
            <a:r>
              <a:rPr lang="en-US" sz="4000" b="1" dirty="0" smtClean="0">
                <a:solidFill>
                  <a:srgbClr val="FFFF00"/>
                </a:solidFill>
                <a:latin typeface="Trebuchet MS" pitchFamily="34" charset="0"/>
              </a:rPr>
              <a:t>1.866.649.3004</a:t>
            </a:r>
          </a:p>
          <a:p>
            <a:pPr defTabSz="4389219"/>
            <a:endParaRPr lang="en-US" sz="40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4389219"/>
            <a:endParaRPr lang="en-US" sz="40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Trebuchet MS" pitchFamily="34" charset="0"/>
              </a:rPr>
              <a:t>Object Placeholders</a:t>
            </a:r>
          </a:p>
          <a:p>
            <a:pPr algn="ctr"/>
            <a:endParaRPr lang="en-US" sz="44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4389219"/>
            <a:r>
              <a:rPr lang="en-US" sz="3200" dirty="0" smtClean="0">
                <a:latin typeface="Trebuchet MS" pitchFamily="34" charset="0"/>
              </a:rPr>
              <a:t>Use the placeholders provided below to add new elements to your poster:</a:t>
            </a:r>
            <a:r>
              <a:rPr lang="en-US" sz="3200" baseline="0" dirty="0" smtClean="0">
                <a:latin typeface="Trebuchet MS" pitchFamily="34" charset="0"/>
              </a:rPr>
              <a:t> </a:t>
            </a:r>
            <a:r>
              <a:rPr lang="en-US" sz="3200" dirty="0" smtClean="0">
                <a:latin typeface="Trebuchet MS" pitchFamily="34" charset="0"/>
              </a:rPr>
              <a:t>Drag a placeholder onto the</a:t>
            </a:r>
            <a:r>
              <a:rPr lang="en-US" sz="3200" baseline="0" dirty="0" smtClean="0">
                <a:latin typeface="Trebuchet MS" pitchFamily="34" charset="0"/>
              </a:rPr>
              <a:t> poster area,</a:t>
            </a:r>
            <a:r>
              <a:rPr lang="en-US" sz="3200" dirty="0" smtClean="0">
                <a:latin typeface="Trebuchet MS" pitchFamily="34" charset="0"/>
              </a:rPr>
              <a:t> size it, and click it to edit.</a:t>
            </a:r>
          </a:p>
          <a:p>
            <a:pPr defTabSz="4389219"/>
            <a:endParaRPr lang="en-US" sz="3200" dirty="0" smtClean="0">
              <a:latin typeface="Trebuchet MS" pitchFamily="34" charset="0"/>
            </a:endParaRPr>
          </a:p>
          <a:p>
            <a:pPr defTabSz="4389219"/>
            <a:r>
              <a:rPr lang="en-US" sz="3200" b="1" dirty="0" smtClean="0">
                <a:solidFill>
                  <a:srgbClr val="FFFF00"/>
                </a:solidFill>
                <a:latin typeface="Trebuchet MS" pitchFamily="34" charset="0"/>
              </a:rPr>
              <a:t>Section Header placeholder</a:t>
            </a:r>
          </a:p>
          <a:p>
            <a:pPr defTabSz="4389219"/>
            <a:r>
              <a:rPr lang="en-US" sz="3200" dirty="0" smtClean="0">
                <a:latin typeface="Trebuchet MS" pitchFamily="34" charset="0"/>
              </a:rPr>
              <a:t>Move</a:t>
            </a:r>
            <a:r>
              <a:rPr lang="en-US" sz="3200" baseline="0" dirty="0" smtClean="0">
                <a:latin typeface="Trebuchet MS" pitchFamily="34" charset="0"/>
              </a:rPr>
              <a:t> this preformatted section header placeholder to the poster area to add another section header. Use section headers to separate topics or concepts within your presentation. </a:t>
            </a: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3200" dirty="0" smtClean="0">
              <a:latin typeface="Trebuchet MS" pitchFamily="34" charset="0"/>
            </a:endParaRPr>
          </a:p>
          <a:p>
            <a:pPr defTabSz="4389219"/>
            <a:endParaRPr lang="en-US" sz="32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4389219"/>
            <a:r>
              <a:rPr lang="en-US" sz="3200" b="1" dirty="0" smtClean="0">
                <a:solidFill>
                  <a:srgbClr val="FFFF00"/>
                </a:solidFill>
                <a:latin typeface="Trebuchet MS" pitchFamily="34" charset="0"/>
              </a:rPr>
              <a:t>Text placeholder</a:t>
            </a:r>
          </a:p>
          <a:p>
            <a:pPr defTabSz="4389219"/>
            <a:r>
              <a:rPr lang="en-US" sz="3200" baseline="0" dirty="0" smtClean="0">
                <a:latin typeface="Trebuchet MS" pitchFamily="34" charset="0"/>
              </a:rPr>
              <a:t>Move this preformatted text placeholder to the poster to add a new body of text.</a:t>
            </a: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3200" b="1" baseline="0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4389219"/>
            <a:r>
              <a:rPr lang="en-US" sz="3200" b="1" baseline="0" dirty="0" smtClean="0">
                <a:solidFill>
                  <a:srgbClr val="FFFF00"/>
                </a:solidFill>
                <a:latin typeface="Trebuchet MS" pitchFamily="34" charset="0"/>
              </a:rPr>
              <a:t>Picture placeholder</a:t>
            </a:r>
          </a:p>
          <a:p>
            <a:pPr defTabSz="4389219"/>
            <a:r>
              <a:rPr lang="en-US" sz="3200" baseline="0" dirty="0" smtClean="0">
                <a:latin typeface="Trebuchet MS" pitchFamily="34" charset="0"/>
              </a:rPr>
              <a:t>Move this graphic placeholder onto your poster, size it first, and then click it to add a picture to the poster.</a:t>
            </a: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algn="ctr"/>
            <a:endParaRPr lang="en-US" sz="44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44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44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44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4389219"/>
            <a:endParaRPr lang="en-US" sz="3200" dirty="0" smtClean="0">
              <a:latin typeface="Trebuchet MS" pitchFamily="34" charset="0"/>
            </a:endParaRPr>
          </a:p>
          <a:p>
            <a:pPr algn="ctr"/>
            <a:endParaRPr lang="en-US" sz="32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4389219"/>
            <a:endParaRPr lang="en-US" sz="32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endParaRPr lang="en-US" sz="4400" b="1" dirty="0">
              <a:latin typeface="Trebuchet MS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-10370486" y="21297014"/>
            <a:ext cx="10018560" cy="77724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7" rIns="91436" bIns="45717" rtlCol="0" anchor="ctr"/>
          <a:lstStyle/>
          <a:p>
            <a:pPr algn="ctr"/>
            <a:endParaRPr lang="en-US" dirty="0"/>
          </a:p>
        </p:txBody>
      </p:sp>
      <p:pic>
        <p:nvPicPr>
          <p:cNvPr id="3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098247" y="15525143"/>
            <a:ext cx="4741366" cy="3058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1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342926" y="13118821"/>
            <a:ext cx="590550" cy="438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32" name="TextBox 31"/>
          <p:cNvSpPr txBox="1"/>
          <p:nvPr/>
        </p:nvSpPr>
        <p:spPr>
          <a:xfrm>
            <a:off x="44487740" y="30588807"/>
            <a:ext cx="9160286" cy="2185208"/>
          </a:xfrm>
          <a:prstGeom prst="rect">
            <a:avLst/>
          </a:prstGeom>
          <a:noFill/>
        </p:spPr>
        <p:txBody>
          <a:bodyPr wrap="square" lIns="91436" tIns="45717" rIns="91436" bIns="45717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© 2011 PosterPresentations.com</a:t>
            </a:r>
            <a:br>
              <a:rPr lang="en-US" sz="3600" dirty="0" smtClean="0">
                <a:solidFill>
                  <a:schemeClr val="bg1"/>
                </a:solidFill>
              </a:rPr>
            </a:br>
            <a:r>
              <a:rPr lang="en-US" sz="3600" dirty="0" smtClean="0">
                <a:solidFill>
                  <a:schemeClr val="bg1"/>
                </a:solidFill>
              </a:rPr>
              <a:t>    </a:t>
            </a:r>
            <a:r>
              <a:rPr lang="en-US" sz="3200" dirty="0" smtClean="0">
                <a:solidFill>
                  <a:schemeClr val="bg1"/>
                </a:solidFill>
              </a:rPr>
              <a:t>2117 Fourth Street ,</a:t>
            </a:r>
            <a:r>
              <a:rPr lang="en-US" sz="3200" baseline="0" dirty="0" smtClean="0">
                <a:solidFill>
                  <a:schemeClr val="bg1"/>
                </a:solidFill>
              </a:rPr>
              <a:t> Unit C</a:t>
            </a:r>
            <a:br>
              <a:rPr lang="en-US" sz="3200" baseline="0" dirty="0" smtClean="0">
                <a:solidFill>
                  <a:schemeClr val="bg1"/>
                </a:solidFill>
              </a:rPr>
            </a:br>
            <a:r>
              <a:rPr lang="en-US" sz="3200" baseline="0" dirty="0" smtClean="0">
                <a:solidFill>
                  <a:schemeClr val="bg1"/>
                </a:solidFill>
              </a:rPr>
              <a:t>    Berkeley CA 94710</a:t>
            </a:r>
            <a:br>
              <a:rPr lang="en-US" sz="3200" baseline="0" dirty="0" smtClean="0">
                <a:solidFill>
                  <a:schemeClr val="bg1"/>
                </a:solidFill>
              </a:rPr>
            </a:br>
            <a:r>
              <a:rPr lang="en-US" sz="3200" baseline="0" dirty="0" smtClean="0">
                <a:solidFill>
                  <a:schemeClr val="bg1"/>
                </a:solidFill>
              </a:rPr>
              <a:t>    </a:t>
            </a:r>
            <a:r>
              <a:rPr lang="en-US" sz="3200" b="1" baseline="0" dirty="0" smtClean="0">
                <a:solidFill>
                  <a:srgbClr val="FFFF00"/>
                </a:solidFill>
              </a:rPr>
              <a:t>posterpresenter@gmail.com</a:t>
            </a:r>
            <a:endParaRPr lang="en-US" sz="3600" b="1" dirty="0">
              <a:solidFill>
                <a:srgbClr val="FFFF00"/>
              </a:solidFill>
            </a:endParaRPr>
          </a:p>
        </p:txBody>
      </p:sp>
      <p:grpSp>
        <p:nvGrpSpPr>
          <p:cNvPr id="33" name="Group 32"/>
          <p:cNvGrpSpPr/>
          <p:nvPr/>
        </p:nvGrpSpPr>
        <p:grpSpPr>
          <a:xfrm>
            <a:off x="-10239857" y="31696514"/>
            <a:ext cx="9771398" cy="1090621"/>
            <a:chOff x="44242388" y="28054064"/>
            <a:chExt cx="9771398" cy="1090621"/>
          </a:xfrm>
        </p:grpSpPr>
        <p:sp>
          <p:nvSpPr>
            <p:cNvPr id="34" name="Rounded Rectangle 33"/>
            <p:cNvSpPr/>
            <p:nvPr userDrawn="1"/>
          </p:nvSpPr>
          <p:spPr>
            <a:xfrm>
              <a:off x="44242388" y="28054064"/>
              <a:ext cx="9771397" cy="1090621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5" name="Picture 7" descr="http://t2.gstatic.com/images?q=tbn:ANd9GcR4APHC6TT9w54M2zn_pvCiBxUNcspYPoVxirLRphBoJabfSvu7zw">
              <a:hlinkClick r:id="rId5"/>
            </p:cNvPr>
            <p:cNvPicPr>
              <a:picLocks noChangeAspect="1" noChangeArrowheads="1"/>
            </p:cNvPicPr>
            <p:nvPr userDrawn="1"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44341112" y="28126635"/>
              <a:ext cx="914400" cy="914400"/>
            </a:xfrm>
            <a:prstGeom prst="rect">
              <a:avLst/>
            </a:prstGeom>
            <a:noFill/>
          </p:spPr>
        </p:pic>
        <p:sp>
          <p:nvSpPr>
            <p:cNvPr id="36" name="TextBox 35"/>
            <p:cNvSpPr txBox="1"/>
            <p:nvPr userDrawn="1"/>
          </p:nvSpPr>
          <p:spPr>
            <a:xfrm>
              <a:off x="45342598" y="28154090"/>
              <a:ext cx="8671188" cy="8925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600" dirty="0" smtClean="0">
                  <a:solidFill>
                    <a:schemeClr val="tx2"/>
                  </a:solidFill>
                  <a:latin typeface="Trebuchet MS" pitchFamily="34" charset="0"/>
                </a:rPr>
                <a:t>Student</a:t>
              </a:r>
              <a:r>
                <a:rPr lang="en-US" sz="2600" baseline="0" dirty="0" smtClean="0">
                  <a:solidFill>
                    <a:schemeClr val="tx2"/>
                  </a:solidFill>
                  <a:latin typeface="Trebuchet MS" pitchFamily="34" charset="0"/>
                </a:rPr>
                <a:t> discounts are available on our </a:t>
              </a:r>
              <a:r>
                <a:rPr lang="en-US" sz="2600" baseline="0" dirty="0" err="1" smtClean="0">
                  <a:solidFill>
                    <a:schemeClr val="tx2"/>
                  </a:solidFill>
                  <a:latin typeface="Trebuchet MS" pitchFamily="34" charset="0"/>
                </a:rPr>
                <a:t>Facebook</a:t>
              </a:r>
              <a:r>
                <a:rPr lang="en-US" sz="2600" baseline="0" dirty="0" smtClean="0">
                  <a:solidFill>
                    <a:schemeClr val="tx2"/>
                  </a:solidFill>
                  <a:latin typeface="Trebuchet MS" pitchFamily="34" charset="0"/>
                </a:rPr>
                <a:t> page.</a:t>
              </a:r>
              <a:br>
                <a:rPr lang="en-US" sz="2600" baseline="0" dirty="0" smtClean="0">
                  <a:solidFill>
                    <a:schemeClr val="tx2"/>
                  </a:solidFill>
                  <a:latin typeface="Trebuchet MS" pitchFamily="34" charset="0"/>
                </a:rPr>
              </a:br>
              <a:r>
                <a:rPr lang="en-US" sz="2600" baseline="0" dirty="0" smtClean="0">
                  <a:solidFill>
                    <a:schemeClr val="tx2"/>
                  </a:solidFill>
                  <a:latin typeface="Trebuchet MS" pitchFamily="34" charset="0"/>
                </a:rPr>
                <a:t>Go to </a:t>
              </a:r>
              <a:r>
                <a:rPr lang="en-US" sz="2600" u="sng" baseline="0" dirty="0" smtClean="0">
                  <a:solidFill>
                    <a:schemeClr val="tx2"/>
                  </a:solidFill>
                  <a:latin typeface="Trebuchet MS" pitchFamily="34" charset="0"/>
                </a:rPr>
                <a:t>PosterPresentations.com</a:t>
              </a:r>
              <a:r>
                <a:rPr lang="en-US" sz="2600" baseline="0" dirty="0" smtClean="0">
                  <a:solidFill>
                    <a:schemeClr val="tx2"/>
                  </a:solidFill>
                  <a:latin typeface="Trebuchet MS" pitchFamily="34" charset="0"/>
                </a:rPr>
                <a:t> and click on the FB icon. </a:t>
              </a:r>
              <a:endParaRPr lang="en-US" sz="2600" dirty="0">
                <a:solidFill>
                  <a:schemeClr val="tx2"/>
                </a:solidFill>
                <a:latin typeface="Trebuchet MS" pitchFamily="34" charset="0"/>
              </a:endParaRPr>
            </a:p>
          </p:txBody>
        </p:sp>
      </p:grpSp>
      <p:cxnSp>
        <p:nvCxnSpPr>
          <p:cNvPr id="37" name="Straight Connector 36"/>
          <p:cNvCxnSpPr/>
          <p:nvPr/>
        </p:nvCxnSpPr>
        <p:spPr>
          <a:xfrm>
            <a:off x="44222126" y="30500133"/>
            <a:ext cx="10050462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-10370486" y="11582400"/>
            <a:ext cx="10018560" cy="1607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44254028" y="4841856"/>
            <a:ext cx="10018560" cy="1607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4388900" rtl="0" eaLnBrk="1" latinLnBrk="0" hangingPunct="1">
        <a:spcBef>
          <a:spcPct val="0"/>
        </a:spcBef>
        <a:buNone/>
        <a:defRPr sz="8800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1645838" indent="-1645838" algn="l" defTabSz="4388900" rtl="0" eaLnBrk="1" latinLnBrk="0" hangingPunct="1">
        <a:spcBef>
          <a:spcPct val="20000"/>
        </a:spcBef>
        <a:buFont typeface="Arial" pitchFamily="34" charset="0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5982" indent="-1371531" algn="l" defTabSz="4388900" rtl="0" eaLnBrk="1" latinLnBrk="0" hangingPunct="1">
        <a:spcBef>
          <a:spcPct val="20000"/>
        </a:spcBef>
        <a:buFont typeface="Arial" pitchFamily="34" charset="0"/>
        <a:buChar char="–"/>
        <a:defRPr sz="135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126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11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577" indent="-1097226" algn="l" defTabSz="4388900" rtl="0" eaLnBrk="1" latinLnBrk="0" hangingPunct="1">
        <a:spcBef>
          <a:spcPct val="20000"/>
        </a:spcBef>
        <a:buFont typeface="Arial" pitchFamily="34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026" indent="-1097226" algn="l" defTabSz="4388900" rtl="0" eaLnBrk="1" latinLnBrk="0" hangingPunct="1">
        <a:spcBef>
          <a:spcPct val="20000"/>
        </a:spcBef>
        <a:buFont typeface="Arial" pitchFamily="34" charset="0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6947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3926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837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282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45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8900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35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780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252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6703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152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5603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6"/>
          <p:cNvSpPr>
            <a:spLocks noChangeArrowheads="1"/>
          </p:cNvSpPr>
          <p:nvPr/>
        </p:nvSpPr>
        <p:spPr bwMode="auto">
          <a:xfrm>
            <a:off x="0" y="0"/>
            <a:ext cx="43891200" cy="48006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baseline="-25000" dirty="0"/>
          </a:p>
        </p:txBody>
      </p:sp>
      <p:sp>
        <p:nvSpPr>
          <p:cNvPr id="8" name="Rectangle 33"/>
          <p:cNvSpPr>
            <a:spLocks noChangeArrowheads="1"/>
          </p:cNvSpPr>
          <p:nvPr/>
        </p:nvSpPr>
        <p:spPr bwMode="auto">
          <a:xfrm>
            <a:off x="914400" y="5257800"/>
            <a:ext cx="42057638" cy="26746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0" y="4805363"/>
            <a:ext cx="43891200" cy="15240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52400">
            <a:noFill/>
            <a:miter lim="800000"/>
            <a:headEnd/>
            <a:tailEnd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819153" y="32232601"/>
            <a:ext cx="2514600" cy="336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263" tIns="45623" rIns="91263" bIns="45623">
            <a:spAutoFit/>
          </a:bodyPr>
          <a:lstStyle/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500" b="1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RESEARCH POSTER PRESENTATION </a:t>
            </a:r>
            <a:r>
              <a:rPr lang="en-US" sz="5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DESIGN © </a:t>
            </a:r>
            <a:r>
              <a:rPr lang="en-US" sz="500" b="1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2011</a:t>
            </a:r>
            <a:endParaRPr lang="en-US" sz="500" b="1" dirty="0">
              <a:solidFill>
                <a:schemeClr val="bg1">
                  <a:lumMod val="75000"/>
                </a:schemeClr>
              </a:solidFill>
              <a:latin typeface="Arial" charset="0"/>
            </a:endParaRPr>
          </a:p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11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www.PosterPresentations.com</a:t>
            </a:r>
          </a:p>
        </p:txBody>
      </p:sp>
      <p:sp>
        <p:nvSpPr>
          <p:cNvPr id="15" name="Rectangle 35"/>
          <p:cNvSpPr>
            <a:spLocks noChangeArrowheads="1"/>
          </p:cNvSpPr>
          <p:nvPr/>
        </p:nvSpPr>
        <p:spPr bwMode="auto">
          <a:xfrm>
            <a:off x="922338" y="5257800"/>
            <a:ext cx="10058400" cy="2674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44222126" y="0"/>
            <a:ext cx="10050462" cy="329184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72" tIns="365741" rIns="182872" bIns="182872" rtlCol="0" anchor="t" anchorCtr="0"/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Trebuchet MS" pitchFamily="34" charset="0"/>
              </a:rPr>
              <a:t>QUICK</a:t>
            </a:r>
            <a:r>
              <a:rPr lang="en-US" sz="4000" b="1" baseline="0" dirty="0" smtClean="0">
                <a:solidFill>
                  <a:schemeClr val="bg1"/>
                </a:solidFill>
                <a:latin typeface="Trebuchet MS" pitchFamily="34" charset="0"/>
              </a:rPr>
              <a:t> TIPS</a:t>
            </a:r>
            <a:endParaRPr lang="en-US" sz="40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r>
              <a:rPr lang="en-US" sz="4000" b="1" dirty="0" smtClean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algn="ctr"/>
            <a:endParaRPr lang="en-US" sz="3200" b="1" dirty="0" smtClean="0">
              <a:latin typeface="Trebuchet MS" pitchFamily="34" charset="0"/>
            </a:endParaRPr>
          </a:p>
          <a:p>
            <a:pPr defTabSz="3134780"/>
            <a:r>
              <a:rPr lang="en-US" sz="3200" dirty="0" smtClean="0">
                <a:latin typeface="Trebuchet MS" pitchFamily="34" charset="0"/>
              </a:rPr>
              <a:t>This PowerPoint</a:t>
            </a:r>
            <a:r>
              <a:rPr lang="en-US" sz="3200" baseline="0" dirty="0" smtClean="0">
                <a:latin typeface="Trebuchet MS" pitchFamily="34" charset="0"/>
              </a:rPr>
              <a:t> template requires basic PowerPoint (version 2007 or newer) skills. Below is a list of commonly asked questions specific to this template. </a:t>
            </a:r>
            <a:br>
              <a:rPr lang="en-US" sz="3200" baseline="0" dirty="0" smtClean="0">
                <a:latin typeface="Trebuchet MS" pitchFamily="34" charset="0"/>
              </a:rPr>
            </a:br>
            <a:r>
              <a:rPr lang="en-US" sz="3200" baseline="0" dirty="0" smtClean="0">
                <a:latin typeface="Trebuchet MS" pitchFamily="34" charset="0"/>
              </a:rPr>
              <a:t>If you are using an older version of PowerPoint some template features may not work properly.</a:t>
            </a:r>
            <a:endParaRPr lang="en-US" sz="40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3134780"/>
            <a:endParaRPr lang="en-US" sz="40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Trebuchet MS" pitchFamily="34" charset="0"/>
              </a:rPr>
              <a:t>Using the template</a:t>
            </a:r>
            <a:endParaRPr lang="en-US" sz="4000" b="1" baseline="0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32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marL="0" marR="0" indent="0" algn="l" defTabSz="31347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 smtClean="0">
                <a:solidFill>
                  <a:srgbClr val="FFFF00"/>
                </a:solidFill>
                <a:latin typeface="Trebuchet MS" pitchFamily="34" charset="0"/>
              </a:rPr>
              <a:t>Verifying the quality of your graphics</a:t>
            </a:r>
          </a:p>
          <a:p>
            <a:pPr defTabSz="3134780"/>
            <a:r>
              <a:rPr lang="en-US" sz="3200" dirty="0" smtClean="0">
                <a:latin typeface="Trebuchet MS" pitchFamily="34" charset="0"/>
              </a:rPr>
              <a:t>Go to the </a:t>
            </a:r>
            <a:r>
              <a:rPr lang="en-US" sz="3200" baseline="0" dirty="0" smtClean="0">
                <a:latin typeface="Trebuchet MS" pitchFamily="34" charset="0"/>
              </a:rPr>
              <a:t>VIEW menu and click on ZOOM to set your preferred magnification. This template is at 100% the size of the final poster. All text and graphics will be printed at 100% their size. To see what your poster will look like when printed, set the zoom to 100% and evaluate the quality of all your graphics before you submit your poster for printing.</a:t>
            </a:r>
            <a:br>
              <a:rPr lang="en-US" sz="3200" baseline="0" dirty="0" smtClean="0">
                <a:latin typeface="Trebuchet MS" pitchFamily="34" charset="0"/>
              </a:rPr>
            </a:br>
            <a:endParaRPr lang="en-US" sz="3200" baseline="0" dirty="0" smtClean="0">
              <a:latin typeface="Trebuchet MS" pitchFamily="34" charset="0"/>
            </a:endParaRPr>
          </a:p>
          <a:p>
            <a:pPr defTabSz="3134780"/>
            <a:r>
              <a:rPr lang="en-US" sz="3200" b="1" dirty="0" smtClean="0">
                <a:solidFill>
                  <a:srgbClr val="FFFF00"/>
                </a:solidFill>
                <a:latin typeface="Trebuchet MS" pitchFamily="34" charset="0"/>
              </a:rPr>
              <a:t>Using the placeholders</a:t>
            </a:r>
          </a:p>
          <a:p>
            <a:pPr defTabSz="3134780"/>
            <a:r>
              <a:rPr lang="en-US" sz="3200" baseline="0" dirty="0" smtClean="0">
                <a:latin typeface="Trebuchet MS" pitchFamily="34" charset="0"/>
              </a:rPr>
              <a:t>To add text to this template click inside a placeholder and type in or paste your text. To move a placeholder, click on it </a:t>
            </a:r>
            <a:r>
              <a:rPr lang="en-US" sz="3200" u="sng" baseline="0" dirty="0" smtClean="0">
                <a:latin typeface="Trebuchet MS" pitchFamily="34" charset="0"/>
              </a:rPr>
              <a:t>once</a:t>
            </a:r>
            <a:r>
              <a:rPr lang="en-US" sz="3200" baseline="0" dirty="0" smtClean="0">
                <a:latin typeface="Trebuchet MS" pitchFamily="34" charset="0"/>
              </a:rPr>
              <a:t> (to select it), place your cursor on its frame and your cursor will change to this symbol:         Then, click </a:t>
            </a:r>
            <a:r>
              <a:rPr lang="en-US" sz="3200" u="sng" baseline="0" dirty="0" smtClean="0">
                <a:latin typeface="Trebuchet MS" pitchFamily="34" charset="0"/>
              </a:rPr>
              <a:t>once</a:t>
            </a:r>
            <a:r>
              <a:rPr lang="en-US" sz="3200" baseline="0" dirty="0" smtClean="0">
                <a:latin typeface="Trebuchet MS" pitchFamily="34" charset="0"/>
              </a:rPr>
              <a:t> and drag it to its new location where you can resize it as needed. Additional placeholders can be found on the left side of this template.</a:t>
            </a:r>
          </a:p>
          <a:p>
            <a:pPr defTabSz="3134780"/>
            <a:endParaRPr lang="en-US" sz="3200" b="1" baseline="0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3134780"/>
            <a:r>
              <a:rPr lang="en-US" sz="3200" b="1" baseline="0" dirty="0" smtClean="0">
                <a:solidFill>
                  <a:srgbClr val="FFFF00"/>
                </a:solidFill>
                <a:latin typeface="Trebuchet MS" pitchFamily="34" charset="0"/>
              </a:rPr>
              <a:t>Modifying the layout</a:t>
            </a:r>
          </a:p>
          <a:p>
            <a:pPr defTabSz="3134780"/>
            <a:r>
              <a:rPr lang="en-US" sz="3200" dirty="0" smtClean="0">
                <a:latin typeface="Trebuchet MS" pitchFamily="34" charset="0"/>
              </a:rPr>
              <a:t>This template has four</a:t>
            </a:r>
            <a:endParaRPr lang="en-US" sz="3200" baseline="0" dirty="0" smtClean="0">
              <a:latin typeface="Trebuchet MS" pitchFamily="34" charset="0"/>
            </a:endParaRPr>
          </a:p>
          <a:p>
            <a:pPr defTabSz="3134780"/>
            <a:r>
              <a:rPr lang="en-US" sz="3200" baseline="0" dirty="0" smtClean="0">
                <a:latin typeface="Trebuchet MS" pitchFamily="34" charset="0"/>
              </a:rPr>
              <a:t>different column layouts. </a:t>
            </a:r>
          </a:p>
          <a:p>
            <a:pPr defTabSz="3134780"/>
            <a:r>
              <a:rPr lang="en-US" sz="3200" u="sng" baseline="0" dirty="0" smtClean="0">
                <a:latin typeface="Trebuchet MS" pitchFamily="34" charset="0"/>
              </a:rPr>
              <a:t>Right-click</a:t>
            </a:r>
            <a:r>
              <a:rPr lang="en-US" sz="3200" baseline="0" dirty="0" smtClean="0">
                <a:latin typeface="Trebuchet MS" pitchFamily="34" charset="0"/>
              </a:rPr>
              <a:t> your mouse</a:t>
            </a:r>
          </a:p>
          <a:p>
            <a:pPr defTabSz="3134780"/>
            <a:r>
              <a:rPr lang="en-US" sz="3200" baseline="0" dirty="0" smtClean="0">
                <a:latin typeface="Trebuchet MS" pitchFamily="34" charset="0"/>
              </a:rPr>
              <a:t>on the background and </a:t>
            </a:r>
          </a:p>
          <a:p>
            <a:pPr defTabSz="3134780"/>
            <a:r>
              <a:rPr lang="en-US" sz="3200" baseline="0" dirty="0" smtClean="0">
                <a:latin typeface="Trebuchet MS" pitchFamily="34" charset="0"/>
              </a:rPr>
              <a:t>click on “Layout” to see </a:t>
            </a:r>
          </a:p>
          <a:p>
            <a:pPr defTabSz="3134780"/>
            <a:r>
              <a:rPr lang="en-US" sz="3200" baseline="0" dirty="0" smtClean="0">
                <a:latin typeface="Trebuchet MS" pitchFamily="34" charset="0"/>
              </a:rPr>
              <a:t>the layout options.</a:t>
            </a:r>
            <a:endParaRPr lang="en-US" sz="3200" dirty="0" smtClean="0">
              <a:latin typeface="Trebuchet MS" pitchFamily="34" charset="0"/>
            </a:endParaRPr>
          </a:p>
          <a:p>
            <a:pPr marL="0" marR="0" indent="0" algn="l" defTabSz="31347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aseline="0" dirty="0" smtClean="0">
                <a:latin typeface="Trebuchet MS" pitchFamily="34" charset="0"/>
              </a:rPr>
              <a:t>The columns in the provided layouts are fixed and cannot be moved but advanced users can modify any layout by going to VIEW and then SLIDE MASTER.</a:t>
            </a:r>
          </a:p>
          <a:p>
            <a:pPr marL="0" marR="0" indent="0" algn="l" defTabSz="31347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200" baseline="0" dirty="0" smtClean="0">
              <a:latin typeface="Trebuchet MS" pitchFamily="34" charset="0"/>
            </a:endParaRPr>
          </a:p>
          <a:p>
            <a:pPr defTabSz="3134780"/>
            <a:r>
              <a:rPr lang="en-US" sz="3200" b="1" baseline="0" dirty="0" smtClean="0">
                <a:solidFill>
                  <a:srgbClr val="FFFF00"/>
                </a:solidFill>
                <a:latin typeface="Trebuchet MS" pitchFamily="34" charset="0"/>
              </a:rPr>
              <a:t>Importing text and graphics from external sources</a:t>
            </a:r>
          </a:p>
          <a:p>
            <a:pPr defTabSz="3134780"/>
            <a:r>
              <a:rPr lang="en-US" sz="3200" b="1" u="sng" baseline="0" dirty="0" smtClean="0">
                <a:latin typeface="Trebuchet MS" pitchFamily="34" charset="0"/>
              </a:rPr>
              <a:t>TEXT: </a:t>
            </a:r>
            <a:r>
              <a:rPr lang="en-US" sz="3200" baseline="0" dirty="0" smtClean="0">
                <a:latin typeface="Trebuchet MS" pitchFamily="34" charset="0"/>
              </a:rPr>
              <a:t>Paste or type your text into a pre-existing placeholder or drag in a new placeholder from the left side of the template. Move it anywhere as needed.</a:t>
            </a:r>
          </a:p>
          <a:p>
            <a:pPr defTabSz="3134780"/>
            <a:r>
              <a:rPr lang="en-US" sz="3200" b="1" u="sng" baseline="0" dirty="0" smtClean="0">
                <a:latin typeface="Trebuchet MS" pitchFamily="34" charset="0"/>
              </a:rPr>
              <a:t>PHOTOS: </a:t>
            </a:r>
            <a:r>
              <a:rPr lang="en-US" sz="3200" baseline="0" dirty="0" smtClean="0">
                <a:latin typeface="Trebuchet MS" pitchFamily="34" charset="0"/>
              </a:rPr>
              <a:t>Drag in a picture placeholder, size it </a:t>
            </a:r>
            <a:r>
              <a:rPr lang="en-US" sz="3200" u="sng" baseline="0" dirty="0" smtClean="0">
                <a:latin typeface="Trebuchet MS" pitchFamily="34" charset="0"/>
              </a:rPr>
              <a:t>first</a:t>
            </a:r>
            <a:r>
              <a:rPr lang="en-US" sz="3200" baseline="0" dirty="0" smtClean="0">
                <a:latin typeface="Trebuchet MS" pitchFamily="34" charset="0"/>
              </a:rPr>
              <a:t>, click in it and insert a photo from the menu.</a:t>
            </a:r>
          </a:p>
          <a:p>
            <a:pPr defTabSz="3134780"/>
            <a:r>
              <a:rPr lang="en-US" sz="3200" b="1" u="sng" baseline="0" dirty="0" smtClean="0">
                <a:latin typeface="Trebuchet MS" pitchFamily="34" charset="0"/>
              </a:rPr>
              <a:t>TABLES: </a:t>
            </a:r>
            <a:r>
              <a:rPr lang="en-US" sz="3200" baseline="0" dirty="0" smtClean="0">
                <a:latin typeface="Trebuchet MS" pitchFamily="34" charset="0"/>
              </a:rPr>
              <a:t>You can copy and paste a table from an external document onto this poster template. To adjust  the way the text fits within the cells of a table that has been pasted, </a:t>
            </a:r>
            <a:r>
              <a:rPr lang="en-US" sz="3200" u="sng" baseline="0" dirty="0" smtClean="0">
                <a:latin typeface="Trebuchet MS" pitchFamily="34" charset="0"/>
              </a:rPr>
              <a:t>right-click</a:t>
            </a:r>
            <a:r>
              <a:rPr lang="en-US" sz="3200" baseline="0" dirty="0" smtClean="0">
                <a:latin typeface="Trebuchet MS" pitchFamily="34" charset="0"/>
              </a:rPr>
              <a:t> on the table, click FORMAT SHAPE  then click on TEXT BOX and change the INTERNAL MARGIN values to 0.25</a:t>
            </a:r>
          </a:p>
          <a:p>
            <a:pPr defTabSz="3134780"/>
            <a:endParaRPr lang="en-US" sz="3200" baseline="0" dirty="0" smtClean="0">
              <a:latin typeface="Trebuchet MS" pitchFamily="34" charset="0"/>
            </a:endParaRPr>
          </a:p>
          <a:p>
            <a:pPr defTabSz="3134780"/>
            <a:r>
              <a:rPr lang="en-US" sz="3200" b="1" baseline="0" dirty="0" smtClean="0">
                <a:solidFill>
                  <a:srgbClr val="FFFF00"/>
                </a:solidFill>
                <a:latin typeface="Trebuchet MS" pitchFamily="34" charset="0"/>
              </a:rPr>
              <a:t>Modifying the color scheme</a:t>
            </a:r>
          </a:p>
          <a:p>
            <a:pPr defTabSz="3134780"/>
            <a:r>
              <a:rPr lang="en-US" sz="3200" baseline="0" dirty="0" smtClean="0">
                <a:latin typeface="Trebuchet MS" pitchFamily="34" charset="0"/>
              </a:rPr>
              <a:t>To change the color scheme of this template go to the “Design” menu and click on “Colors”. You can choose from the provide color combinations or you can create your own.</a:t>
            </a:r>
          </a:p>
          <a:p>
            <a:pPr defTabSz="3134780"/>
            <a:endParaRPr lang="en-US" sz="3200" baseline="0" dirty="0" smtClean="0">
              <a:latin typeface="Trebuchet MS" pitchFamily="34" charset="0"/>
            </a:endParaRPr>
          </a:p>
          <a:p>
            <a:pPr defTabSz="3134780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2000" baseline="0" dirty="0" smtClean="0">
              <a:latin typeface="Trebuchet MS" pitchFamily="34" charset="0"/>
            </a:endParaRPr>
          </a:p>
          <a:p>
            <a:pPr defTabSz="4389219"/>
            <a:endParaRPr lang="en-US" sz="2000" dirty="0" smtClean="0">
              <a:latin typeface="Trebuchet MS" pitchFamily="34" charset="0"/>
            </a:endParaRPr>
          </a:p>
          <a:p>
            <a:pPr algn="ctr"/>
            <a:endParaRPr lang="en-US" sz="20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4389219"/>
            <a:endParaRPr lang="en-US" sz="20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endParaRPr lang="en-US" sz="3200" b="1" dirty="0">
              <a:latin typeface="Trebuchet MS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-10402388" y="-19596"/>
            <a:ext cx="10050462" cy="329184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72" tIns="365741" rIns="182872" bIns="182872" rtlCol="0" anchor="t" anchorCtr="0"/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Trebuchet MS" pitchFamily="34" charset="0"/>
              </a:rPr>
              <a:t>QUICK DESIGN</a:t>
            </a:r>
            <a:r>
              <a:rPr lang="en-US" sz="4400" b="1" baseline="0" dirty="0" smtClean="0">
                <a:solidFill>
                  <a:schemeClr val="bg1"/>
                </a:solidFill>
                <a:latin typeface="Trebuchet MS" pitchFamily="34" charset="0"/>
              </a:rPr>
              <a:t> </a:t>
            </a:r>
            <a:r>
              <a:rPr lang="en-US" sz="4400" b="1" dirty="0" smtClean="0">
                <a:solidFill>
                  <a:schemeClr val="bg1"/>
                </a:solidFill>
                <a:latin typeface="Trebuchet MS" pitchFamily="34" charset="0"/>
              </a:rPr>
              <a:t>GUIDE</a:t>
            </a:r>
          </a:p>
          <a:p>
            <a:pPr algn="ctr"/>
            <a:r>
              <a:rPr lang="en-US" sz="4000" b="1" dirty="0" smtClean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algn="ctr"/>
            <a:endParaRPr lang="en-US" sz="3200" b="1" dirty="0" smtClean="0">
              <a:latin typeface="Trebuchet MS" pitchFamily="34" charset="0"/>
            </a:endParaRPr>
          </a:p>
          <a:p>
            <a:pPr defTabSz="4389219"/>
            <a:r>
              <a:rPr lang="en-US" sz="3200" dirty="0" smtClean="0">
                <a:latin typeface="Trebuchet MS" pitchFamily="34" charset="0"/>
              </a:rPr>
              <a:t>This PowerPoint</a:t>
            </a:r>
            <a:r>
              <a:rPr lang="en-US" sz="3200" baseline="0" dirty="0" smtClean="0">
                <a:latin typeface="Trebuchet MS" pitchFamily="34" charset="0"/>
              </a:rPr>
              <a:t> </a:t>
            </a:r>
            <a:r>
              <a:rPr lang="en-US" sz="3200" dirty="0" smtClean="0">
                <a:latin typeface="Trebuchet MS" pitchFamily="34" charset="0"/>
              </a:rPr>
              <a:t>2007 template produces</a:t>
            </a:r>
            <a:r>
              <a:rPr lang="en-US" sz="3200" baseline="0" dirty="0" smtClean="0">
                <a:latin typeface="Trebuchet MS" pitchFamily="34" charset="0"/>
              </a:rPr>
              <a:t> </a:t>
            </a:r>
            <a:r>
              <a:rPr lang="en-US" sz="3200" dirty="0" smtClean="0">
                <a:latin typeface="Trebuchet MS" pitchFamily="34" charset="0"/>
              </a:rPr>
              <a:t>a 36”x48” professional  poster. It</a:t>
            </a:r>
            <a:r>
              <a:rPr lang="en-US" sz="3200" baseline="0" dirty="0" smtClean="0">
                <a:latin typeface="Trebuchet MS" pitchFamily="34" charset="0"/>
              </a:rPr>
              <a:t> </a:t>
            </a:r>
            <a:r>
              <a:rPr lang="en-US" sz="3200" dirty="0" smtClean="0">
                <a:latin typeface="Trebuchet MS" pitchFamily="34" charset="0"/>
              </a:rPr>
              <a:t>will save you valuable time placing titles, subtitles,</a:t>
            </a:r>
            <a:r>
              <a:rPr lang="en-US" sz="3200" baseline="0" dirty="0" smtClean="0">
                <a:latin typeface="Trebuchet MS" pitchFamily="34" charset="0"/>
              </a:rPr>
              <a:t> text, and graphics</a:t>
            </a:r>
            <a:r>
              <a:rPr lang="en-US" sz="3200" dirty="0" smtClean="0">
                <a:latin typeface="Trebuchet MS" pitchFamily="34" charset="0"/>
              </a:rPr>
              <a:t>. </a:t>
            </a:r>
          </a:p>
          <a:p>
            <a:pPr defTabSz="4389219"/>
            <a:endParaRPr lang="en-US" sz="3200" dirty="0" smtClean="0">
              <a:latin typeface="Trebuchet MS" pitchFamily="34" charset="0"/>
            </a:endParaRPr>
          </a:p>
          <a:p>
            <a:pPr defTabSz="4389219"/>
            <a:r>
              <a:rPr lang="en-US" sz="3200" dirty="0" smtClean="0">
                <a:latin typeface="Trebuchet MS" pitchFamily="34" charset="0"/>
              </a:rPr>
              <a:t>Use it to create your presentation. Then send</a:t>
            </a:r>
            <a:r>
              <a:rPr lang="en-US" sz="3200" baseline="0" dirty="0" smtClean="0">
                <a:latin typeface="Trebuchet MS" pitchFamily="34" charset="0"/>
              </a:rPr>
              <a:t> it </a:t>
            </a:r>
            <a:r>
              <a:rPr lang="en-US" sz="3200" dirty="0" smtClean="0">
                <a:latin typeface="Trebuchet MS" pitchFamily="34" charset="0"/>
              </a:rPr>
              <a:t>to </a:t>
            </a:r>
            <a:r>
              <a:rPr lang="en-US" sz="3200" b="1" dirty="0" smtClean="0">
                <a:latin typeface="Trebuchet MS" pitchFamily="34" charset="0"/>
              </a:rPr>
              <a:t>PosterPresentations.com</a:t>
            </a:r>
            <a:r>
              <a:rPr lang="en-US" sz="3200" dirty="0" smtClean="0">
                <a:latin typeface="Trebuchet MS" pitchFamily="34" charset="0"/>
              </a:rPr>
              <a:t> for premium quality, same day affordable printing.</a:t>
            </a:r>
            <a:br>
              <a:rPr lang="en-US" sz="3200" dirty="0" smtClean="0">
                <a:latin typeface="Trebuchet MS" pitchFamily="34" charset="0"/>
              </a:rPr>
            </a:br>
            <a:endParaRPr lang="en-US" sz="3200" dirty="0" smtClean="0">
              <a:latin typeface="Trebuchet MS" pitchFamily="34" charset="0"/>
            </a:endParaRPr>
          </a:p>
          <a:p>
            <a:pPr defTabSz="4389219"/>
            <a:r>
              <a:rPr lang="en-US" sz="3200" dirty="0" smtClean="0">
                <a:latin typeface="Trebuchet MS" pitchFamily="34" charset="0"/>
              </a:rPr>
              <a:t>We provide a series of </a:t>
            </a:r>
            <a:r>
              <a:rPr lang="en-US" sz="3200" b="1" dirty="0" smtClean="0">
                <a:latin typeface="Trebuchet MS" pitchFamily="34" charset="0"/>
              </a:rPr>
              <a:t>online tutorials</a:t>
            </a:r>
            <a:r>
              <a:rPr lang="en-US" sz="3200" dirty="0" smtClean="0">
                <a:latin typeface="Trebuchet MS" pitchFamily="34" charset="0"/>
              </a:rPr>
              <a:t> that will guide you through the poster design process and answer your poster production questions. </a:t>
            </a:r>
          </a:p>
          <a:p>
            <a:pPr defTabSz="4389219"/>
            <a:endParaRPr lang="en-US" sz="3200" dirty="0" smtClean="0">
              <a:latin typeface="Trebuchet MS" pitchFamily="34" charset="0"/>
            </a:endParaRPr>
          </a:p>
          <a:p>
            <a:pPr defTabSz="4389219"/>
            <a:r>
              <a:rPr lang="en-US" sz="3200" dirty="0" smtClean="0">
                <a:latin typeface="Trebuchet MS" pitchFamily="34" charset="0"/>
              </a:rPr>
              <a:t>View our online</a:t>
            </a:r>
            <a:r>
              <a:rPr lang="en-US" sz="3200" baseline="0" dirty="0" smtClean="0">
                <a:latin typeface="Trebuchet MS" pitchFamily="34" charset="0"/>
              </a:rPr>
              <a:t> tutorials at:</a:t>
            </a:r>
            <a:r>
              <a:rPr lang="en-US" sz="3200" dirty="0" smtClean="0">
                <a:latin typeface="Trebuchet MS" pitchFamily="34" charset="0"/>
              </a:rPr>
              <a:t/>
            </a:r>
            <a:br>
              <a:rPr lang="en-US" sz="3200" dirty="0" smtClean="0">
                <a:latin typeface="Trebuchet MS" pitchFamily="34" charset="0"/>
              </a:rPr>
            </a:br>
            <a:r>
              <a:rPr lang="en-US" sz="3200" dirty="0" smtClean="0">
                <a:solidFill>
                  <a:srgbClr val="FFFF00"/>
                </a:solidFill>
                <a:latin typeface="Trebuchet MS" pitchFamily="34" charset="0"/>
              </a:rPr>
              <a:t> http://bit.ly/Poster_creation_help </a:t>
            </a:r>
            <a:r>
              <a:rPr lang="en-US" sz="3200" dirty="0" smtClean="0">
                <a:latin typeface="Trebuchet MS" pitchFamily="34" charset="0"/>
              </a:rPr>
              <a:t/>
            </a:r>
            <a:br>
              <a:rPr lang="en-US" sz="3200" dirty="0" smtClean="0">
                <a:latin typeface="Trebuchet MS" pitchFamily="34" charset="0"/>
              </a:rPr>
            </a:br>
            <a:r>
              <a:rPr lang="en-US" sz="3200" dirty="0" smtClean="0">
                <a:latin typeface="Trebuchet MS" pitchFamily="34" charset="0"/>
              </a:rPr>
              <a:t>(copy</a:t>
            </a:r>
            <a:r>
              <a:rPr lang="en-US" sz="3200" baseline="0" dirty="0" smtClean="0">
                <a:latin typeface="Trebuchet MS" pitchFamily="34" charset="0"/>
              </a:rPr>
              <a:t> and paste the link into your web browser).</a:t>
            </a:r>
          </a:p>
          <a:p>
            <a:pPr defTabSz="4389219"/>
            <a:endParaRPr lang="en-US" sz="3200" dirty="0" smtClean="0">
              <a:latin typeface="Trebuchet MS" pitchFamily="34" charset="0"/>
            </a:endParaRPr>
          </a:p>
          <a:p>
            <a:pPr defTabSz="4389219"/>
            <a:r>
              <a:rPr lang="en-US" sz="3200" dirty="0" smtClean="0">
                <a:latin typeface="Trebuchet MS" pitchFamily="34" charset="0"/>
              </a:rPr>
              <a:t>For assistance and to order your printed poster</a:t>
            </a:r>
            <a:r>
              <a:rPr lang="en-US" sz="3200" dirty="0" smtClean="0">
                <a:solidFill>
                  <a:schemeClr val="bg1"/>
                </a:solidFill>
                <a:latin typeface="Trebuchet MS" pitchFamily="34" charset="0"/>
              </a:rPr>
              <a:t> call </a:t>
            </a:r>
            <a:r>
              <a:rPr lang="en-US" sz="3200" b="1" dirty="0" smtClean="0">
                <a:solidFill>
                  <a:srgbClr val="FFFF00"/>
                </a:solidFill>
                <a:latin typeface="Trebuchet MS" pitchFamily="34" charset="0"/>
              </a:rPr>
              <a:t>PosterPresentations.com</a:t>
            </a:r>
            <a:r>
              <a:rPr lang="en-US" sz="3200" dirty="0" smtClean="0">
                <a:solidFill>
                  <a:srgbClr val="FFFF00"/>
                </a:solidFill>
                <a:latin typeface="Trebuchet MS" pitchFamily="34" charset="0"/>
              </a:rPr>
              <a:t> </a:t>
            </a:r>
            <a:r>
              <a:rPr lang="en-US" sz="3200" dirty="0" smtClean="0">
                <a:latin typeface="Trebuchet MS" pitchFamily="34" charset="0"/>
              </a:rPr>
              <a:t>at </a:t>
            </a:r>
            <a:r>
              <a:rPr lang="en-US" sz="4000" b="1" dirty="0" smtClean="0">
                <a:solidFill>
                  <a:srgbClr val="FFFF00"/>
                </a:solidFill>
                <a:latin typeface="Trebuchet MS" pitchFamily="34" charset="0"/>
              </a:rPr>
              <a:t>1.866.649.3004</a:t>
            </a:r>
          </a:p>
          <a:p>
            <a:pPr defTabSz="4389219"/>
            <a:endParaRPr lang="en-US" sz="40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4389219"/>
            <a:endParaRPr lang="en-US" sz="40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Trebuchet MS" pitchFamily="34" charset="0"/>
              </a:rPr>
              <a:t>Object Placeholders</a:t>
            </a:r>
          </a:p>
          <a:p>
            <a:pPr algn="ctr"/>
            <a:endParaRPr lang="en-US" sz="44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4389219"/>
            <a:r>
              <a:rPr lang="en-US" sz="3200" dirty="0" smtClean="0">
                <a:latin typeface="Trebuchet MS" pitchFamily="34" charset="0"/>
              </a:rPr>
              <a:t>Use the placeholders provided below to add new elements to your poster:</a:t>
            </a:r>
            <a:r>
              <a:rPr lang="en-US" sz="3200" baseline="0" dirty="0" smtClean="0">
                <a:latin typeface="Trebuchet MS" pitchFamily="34" charset="0"/>
              </a:rPr>
              <a:t> </a:t>
            </a:r>
            <a:r>
              <a:rPr lang="en-US" sz="3200" dirty="0" smtClean="0">
                <a:latin typeface="Trebuchet MS" pitchFamily="34" charset="0"/>
              </a:rPr>
              <a:t>Drag a placeholder onto the</a:t>
            </a:r>
            <a:r>
              <a:rPr lang="en-US" sz="3200" baseline="0" dirty="0" smtClean="0">
                <a:latin typeface="Trebuchet MS" pitchFamily="34" charset="0"/>
              </a:rPr>
              <a:t> poster area,</a:t>
            </a:r>
            <a:r>
              <a:rPr lang="en-US" sz="3200" dirty="0" smtClean="0">
                <a:latin typeface="Trebuchet MS" pitchFamily="34" charset="0"/>
              </a:rPr>
              <a:t> size it, and click it to edit.</a:t>
            </a:r>
          </a:p>
          <a:p>
            <a:pPr defTabSz="4389219"/>
            <a:endParaRPr lang="en-US" sz="3200" dirty="0" smtClean="0">
              <a:latin typeface="Trebuchet MS" pitchFamily="34" charset="0"/>
            </a:endParaRPr>
          </a:p>
          <a:p>
            <a:pPr defTabSz="4389219"/>
            <a:r>
              <a:rPr lang="en-US" sz="3200" b="1" dirty="0" smtClean="0">
                <a:solidFill>
                  <a:srgbClr val="FFFF00"/>
                </a:solidFill>
                <a:latin typeface="Trebuchet MS" pitchFamily="34" charset="0"/>
              </a:rPr>
              <a:t>Section Header placeholder</a:t>
            </a:r>
          </a:p>
          <a:p>
            <a:pPr defTabSz="4389219"/>
            <a:r>
              <a:rPr lang="en-US" sz="3200" dirty="0" smtClean="0">
                <a:latin typeface="Trebuchet MS" pitchFamily="34" charset="0"/>
              </a:rPr>
              <a:t>Move</a:t>
            </a:r>
            <a:r>
              <a:rPr lang="en-US" sz="3200" baseline="0" dirty="0" smtClean="0">
                <a:latin typeface="Trebuchet MS" pitchFamily="34" charset="0"/>
              </a:rPr>
              <a:t> this preformatted section header placeholder to the poster area to add another section header. Use section headers to separate topics or concepts within your presentation. </a:t>
            </a: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3200" dirty="0" smtClean="0">
              <a:latin typeface="Trebuchet MS" pitchFamily="34" charset="0"/>
            </a:endParaRPr>
          </a:p>
          <a:p>
            <a:pPr defTabSz="4389219"/>
            <a:endParaRPr lang="en-US" sz="32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4389219"/>
            <a:r>
              <a:rPr lang="en-US" sz="3200" b="1" dirty="0" smtClean="0">
                <a:solidFill>
                  <a:srgbClr val="FFFF00"/>
                </a:solidFill>
                <a:latin typeface="Trebuchet MS" pitchFamily="34" charset="0"/>
              </a:rPr>
              <a:t>Text placeholder</a:t>
            </a:r>
          </a:p>
          <a:p>
            <a:pPr defTabSz="4389219"/>
            <a:r>
              <a:rPr lang="en-US" sz="3200" baseline="0" dirty="0" smtClean="0">
                <a:latin typeface="Trebuchet MS" pitchFamily="34" charset="0"/>
              </a:rPr>
              <a:t>Move this preformatted text placeholder to the poster to add a new body of text.</a:t>
            </a: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3200" b="1" baseline="0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4389219"/>
            <a:r>
              <a:rPr lang="en-US" sz="3200" b="1" baseline="0" dirty="0" smtClean="0">
                <a:solidFill>
                  <a:srgbClr val="FFFF00"/>
                </a:solidFill>
                <a:latin typeface="Trebuchet MS" pitchFamily="34" charset="0"/>
              </a:rPr>
              <a:t>Picture placeholder</a:t>
            </a:r>
          </a:p>
          <a:p>
            <a:pPr defTabSz="4389219"/>
            <a:r>
              <a:rPr lang="en-US" sz="3200" baseline="0" dirty="0" smtClean="0">
                <a:latin typeface="Trebuchet MS" pitchFamily="34" charset="0"/>
              </a:rPr>
              <a:t>Move this graphic placeholder onto your poster, size it first, and then click it to add a picture to the poster.</a:t>
            </a: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algn="ctr"/>
            <a:endParaRPr lang="en-US" sz="44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44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44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44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4389219"/>
            <a:endParaRPr lang="en-US" sz="3200" dirty="0" smtClean="0">
              <a:latin typeface="Trebuchet MS" pitchFamily="34" charset="0"/>
            </a:endParaRPr>
          </a:p>
          <a:p>
            <a:pPr algn="ctr"/>
            <a:endParaRPr lang="en-US" sz="32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4389219"/>
            <a:endParaRPr lang="en-US" sz="32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endParaRPr lang="en-US" sz="4400" b="1" dirty="0">
              <a:latin typeface="Trebuchet MS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-10370486" y="21297014"/>
            <a:ext cx="10018560" cy="77724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7" rIns="91436" bIns="45717" rtlCol="0" anchor="ctr"/>
          <a:lstStyle/>
          <a:p>
            <a:pPr algn="ctr"/>
            <a:endParaRPr lang="en-US" dirty="0"/>
          </a:p>
        </p:txBody>
      </p:sp>
      <p:pic>
        <p:nvPicPr>
          <p:cNvPr id="2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098247" y="15525143"/>
            <a:ext cx="4741366" cy="3058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342926" y="13118821"/>
            <a:ext cx="590550" cy="438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31" name="TextBox 30"/>
          <p:cNvSpPr txBox="1"/>
          <p:nvPr/>
        </p:nvSpPr>
        <p:spPr>
          <a:xfrm>
            <a:off x="44487740" y="30588807"/>
            <a:ext cx="9160286" cy="2185208"/>
          </a:xfrm>
          <a:prstGeom prst="rect">
            <a:avLst/>
          </a:prstGeom>
          <a:noFill/>
        </p:spPr>
        <p:txBody>
          <a:bodyPr wrap="square" lIns="91436" tIns="45717" rIns="91436" bIns="45717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© 2011 PosterPresentations.com</a:t>
            </a:r>
            <a:br>
              <a:rPr lang="en-US" sz="3600" dirty="0" smtClean="0">
                <a:solidFill>
                  <a:schemeClr val="bg1"/>
                </a:solidFill>
              </a:rPr>
            </a:br>
            <a:r>
              <a:rPr lang="en-US" sz="3600" dirty="0" smtClean="0">
                <a:solidFill>
                  <a:schemeClr val="bg1"/>
                </a:solidFill>
              </a:rPr>
              <a:t>    </a:t>
            </a:r>
            <a:r>
              <a:rPr lang="en-US" sz="3200" dirty="0" smtClean="0">
                <a:solidFill>
                  <a:schemeClr val="bg1"/>
                </a:solidFill>
              </a:rPr>
              <a:t>2117 Fourth Street ,</a:t>
            </a:r>
            <a:r>
              <a:rPr lang="en-US" sz="3200" baseline="0" dirty="0" smtClean="0">
                <a:solidFill>
                  <a:schemeClr val="bg1"/>
                </a:solidFill>
              </a:rPr>
              <a:t> Unit C</a:t>
            </a:r>
            <a:br>
              <a:rPr lang="en-US" sz="3200" baseline="0" dirty="0" smtClean="0">
                <a:solidFill>
                  <a:schemeClr val="bg1"/>
                </a:solidFill>
              </a:rPr>
            </a:br>
            <a:r>
              <a:rPr lang="en-US" sz="3200" baseline="0" dirty="0" smtClean="0">
                <a:solidFill>
                  <a:schemeClr val="bg1"/>
                </a:solidFill>
              </a:rPr>
              <a:t>    Berkeley CA 94710</a:t>
            </a:r>
            <a:br>
              <a:rPr lang="en-US" sz="3200" baseline="0" dirty="0" smtClean="0">
                <a:solidFill>
                  <a:schemeClr val="bg1"/>
                </a:solidFill>
              </a:rPr>
            </a:br>
            <a:r>
              <a:rPr lang="en-US" sz="3200" baseline="0" dirty="0" smtClean="0">
                <a:solidFill>
                  <a:schemeClr val="bg1"/>
                </a:solidFill>
              </a:rPr>
              <a:t>    </a:t>
            </a:r>
            <a:r>
              <a:rPr lang="en-US" sz="3200" b="1" baseline="0" dirty="0" smtClean="0">
                <a:solidFill>
                  <a:srgbClr val="FFFF00"/>
                </a:solidFill>
              </a:rPr>
              <a:t>posterpresenter@gmail.com</a:t>
            </a:r>
            <a:endParaRPr lang="en-US" sz="3600" b="1" dirty="0">
              <a:solidFill>
                <a:srgbClr val="FFFF00"/>
              </a:solidFill>
            </a:endParaRPr>
          </a:p>
        </p:txBody>
      </p:sp>
      <p:grpSp>
        <p:nvGrpSpPr>
          <p:cNvPr id="32" name="Group 31"/>
          <p:cNvGrpSpPr/>
          <p:nvPr/>
        </p:nvGrpSpPr>
        <p:grpSpPr>
          <a:xfrm>
            <a:off x="-10239857" y="31696514"/>
            <a:ext cx="9771398" cy="1090621"/>
            <a:chOff x="44242388" y="28054064"/>
            <a:chExt cx="9771398" cy="1090621"/>
          </a:xfrm>
        </p:grpSpPr>
        <p:sp>
          <p:nvSpPr>
            <p:cNvPr id="33" name="Rounded Rectangle 32"/>
            <p:cNvSpPr/>
            <p:nvPr userDrawn="1"/>
          </p:nvSpPr>
          <p:spPr>
            <a:xfrm>
              <a:off x="44242388" y="28054064"/>
              <a:ext cx="9771397" cy="1090621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4" name="Picture 7" descr="http://t2.gstatic.com/images?q=tbn:ANd9GcR4APHC6TT9w54M2zn_pvCiBxUNcspYPoVxirLRphBoJabfSvu7zw">
              <a:hlinkClick r:id="rId5"/>
            </p:cNvPr>
            <p:cNvPicPr>
              <a:picLocks noChangeAspect="1" noChangeArrowheads="1"/>
            </p:cNvPicPr>
            <p:nvPr userDrawn="1"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44341112" y="28126635"/>
              <a:ext cx="914400" cy="914400"/>
            </a:xfrm>
            <a:prstGeom prst="rect">
              <a:avLst/>
            </a:prstGeom>
            <a:noFill/>
          </p:spPr>
        </p:pic>
        <p:sp>
          <p:nvSpPr>
            <p:cNvPr id="35" name="TextBox 34"/>
            <p:cNvSpPr txBox="1"/>
            <p:nvPr userDrawn="1"/>
          </p:nvSpPr>
          <p:spPr>
            <a:xfrm>
              <a:off x="45342598" y="28154090"/>
              <a:ext cx="8671188" cy="8925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600" dirty="0" smtClean="0">
                  <a:solidFill>
                    <a:schemeClr val="tx2"/>
                  </a:solidFill>
                  <a:latin typeface="Trebuchet MS" pitchFamily="34" charset="0"/>
                </a:rPr>
                <a:t>Student</a:t>
              </a:r>
              <a:r>
                <a:rPr lang="en-US" sz="2600" baseline="0" dirty="0" smtClean="0">
                  <a:solidFill>
                    <a:schemeClr val="tx2"/>
                  </a:solidFill>
                  <a:latin typeface="Trebuchet MS" pitchFamily="34" charset="0"/>
                </a:rPr>
                <a:t> discounts are available on our </a:t>
              </a:r>
              <a:r>
                <a:rPr lang="en-US" sz="2600" baseline="0" dirty="0" err="1" smtClean="0">
                  <a:solidFill>
                    <a:schemeClr val="tx2"/>
                  </a:solidFill>
                  <a:latin typeface="Trebuchet MS" pitchFamily="34" charset="0"/>
                </a:rPr>
                <a:t>Facebook</a:t>
              </a:r>
              <a:r>
                <a:rPr lang="en-US" sz="2600" baseline="0" dirty="0" smtClean="0">
                  <a:solidFill>
                    <a:schemeClr val="tx2"/>
                  </a:solidFill>
                  <a:latin typeface="Trebuchet MS" pitchFamily="34" charset="0"/>
                </a:rPr>
                <a:t> page.</a:t>
              </a:r>
              <a:br>
                <a:rPr lang="en-US" sz="2600" baseline="0" dirty="0" smtClean="0">
                  <a:solidFill>
                    <a:schemeClr val="tx2"/>
                  </a:solidFill>
                  <a:latin typeface="Trebuchet MS" pitchFamily="34" charset="0"/>
                </a:rPr>
              </a:br>
              <a:r>
                <a:rPr lang="en-US" sz="2600" baseline="0" dirty="0" smtClean="0">
                  <a:solidFill>
                    <a:schemeClr val="tx2"/>
                  </a:solidFill>
                  <a:latin typeface="Trebuchet MS" pitchFamily="34" charset="0"/>
                </a:rPr>
                <a:t>Go to </a:t>
              </a:r>
              <a:r>
                <a:rPr lang="en-US" sz="2600" u="sng" baseline="0" dirty="0" smtClean="0">
                  <a:solidFill>
                    <a:schemeClr val="tx2"/>
                  </a:solidFill>
                  <a:latin typeface="Trebuchet MS" pitchFamily="34" charset="0"/>
                </a:rPr>
                <a:t>PosterPresentations.com</a:t>
              </a:r>
              <a:r>
                <a:rPr lang="en-US" sz="2600" baseline="0" dirty="0" smtClean="0">
                  <a:solidFill>
                    <a:schemeClr val="tx2"/>
                  </a:solidFill>
                  <a:latin typeface="Trebuchet MS" pitchFamily="34" charset="0"/>
                </a:rPr>
                <a:t> and click on the FB icon. </a:t>
              </a:r>
              <a:endParaRPr lang="en-US" sz="2600" dirty="0">
                <a:solidFill>
                  <a:schemeClr val="tx2"/>
                </a:solidFill>
                <a:latin typeface="Trebuchet MS" pitchFamily="34" charset="0"/>
              </a:endParaRPr>
            </a:p>
          </p:txBody>
        </p:sp>
      </p:grpSp>
      <p:cxnSp>
        <p:nvCxnSpPr>
          <p:cNvPr id="36" name="Straight Connector 35"/>
          <p:cNvCxnSpPr/>
          <p:nvPr/>
        </p:nvCxnSpPr>
        <p:spPr>
          <a:xfrm>
            <a:off x="44222126" y="30500133"/>
            <a:ext cx="10050462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-10370486" y="11582400"/>
            <a:ext cx="10018560" cy="1607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44254028" y="4841856"/>
            <a:ext cx="10018560" cy="1607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</p:sldLayoutIdLst>
  <p:txStyles>
    <p:titleStyle>
      <a:lvl1pPr algn="ctr" defTabSz="4388900" rtl="0" eaLnBrk="1" latinLnBrk="0" hangingPunct="1">
        <a:spcBef>
          <a:spcPct val="0"/>
        </a:spcBef>
        <a:buNone/>
        <a:defRPr sz="8800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1645838" indent="-1645838" algn="l" defTabSz="4388900" rtl="0" eaLnBrk="1" latinLnBrk="0" hangingPunct="1">
        <a:spcBef>
          <a:spcPct val="20000"/>
        </a:spcBef>
        <a:buFont typeface="Arial" pitchFamily="34" charset="0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5982" indent="-1371531" algn="l" defTabSz="4388900" rtl="0" eaLnBrk="1" latinLnBrk="0" hangingPunct="1">
        <a:spcBef>
          <a:spcPct val="20000"/>
        </a:spcBef>
        <a:buFont typeface="Arial" pitchFamily="34" charset="0"/>
        <a:buChar char="–"/>
        <a:defRPr sz="135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126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11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577" indent="-1097226" algn="l" defTabSz="4388900" rtl="0" eaLnBrk="1" latinLnBrk="0" hangingPunct="1">
        <a:spcBef>
          <a:spcPct val="20000"/>
        </a:spcBef>
        <a:buFont typeface="Arial" pitchFamily="34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026" indent="-1097226" algn="l" defTabSz="4388900" rtl="0" eaLnBrk="1" latinLnBrk="0" hangingPunct="1">
        <a:spcBef>
          <a:spcPct val="20000"/>
        </a:spcBef>
        <a:buFont typeface="Arial" pitchFamily="34" charset="0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6947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3926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837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282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45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8900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35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780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252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6703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152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5603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comments" Target="../comments/comment1.xm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5304" y="128413"/>
            <a:ext cx="32009976" cy="3385536"/>
          </a:xfrm>
        </p:spPr>
        <p:txBody>
          <a:bodyPr>
            <a:spAutoFit/>
          </a:bodyPr>
          <a:lstStyle/>
          <a:p>
            <a:r>
              <a:rPr lang="en-US" sz="7200" dirty="0" smtClean="0"/>
              <a:t>How Base Rate Statistics and Counterfactuals Influence Causal Models and Recommendations for Traffic Safety</a:t>
            </a:r>
            <a:br>
              <a:rPr lang="en-US" sz="7200" dirty="0" smtClean="0"/>
            </a:br>
            <a:endParaRPr lang="en-US" sz="7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904188" y="5996469"/>
            <a:ext cx="10056813" cy="10556713"/>
          </a:xfrm>
        </p:spPr>
        <p:txBody>
          <a:bodyPr/>
          <a:lstStyle/>
          <a:p>
            <a:pPr marL="342900" lvl="0" indent="-342900" defTabSz="2507943">
              <a:buFont typeface="Arial"/>
              <a:buChar char="•"/>
            </a:pPr>
            <a:r>
              <a:rPr lang="en-US" sz="4000" dirty="0" smtClean="0">
                <a:latin typeface="Times New Roman"/>
                <a:cs typeface="Times New Roman"/>
              </a:rPr>
              <a:t>How </a:t>
            </a:r>
            <a:r>
              <a:rPr lang="en-US" sz="4000" dirty="0">
                <a:latin typeface="Times New Roman"/>
                <a:cs typeface="Times New Roman"/>
              </a:rPr>
              <a:t>does counterfactual </a:t>
            </a:r>
            <a:r>
              <a:rPr lang="en-US" sz="4000" dirty="0" smtClean="0">
                <a:latin typeface="Times New Roman"/>
                <a:cs typeface="Times New Roman"/>
              </a:rPr>
              <a:t>thinking—thinking about how events could have been different—affect </a:t>
            </a:r>
            <a:r>
              <a:rPr lang="en-US" sz="4000" dirty="0">
                <a:latin typeface="Times New Roman"/>
                <a:cs typeface="Times New Roman"/>
              </a:rPr>
              <a:t>our </a:t>
            </a:r>
            <a:r>
              <a:rPr lang="en-US" sz="4000" dirty="0" smtClean="0">
                <a:latin typeface="Times New Roman"/>
                <a:cs typeface="Times New Roman"/>
              </a:rPr>
              <a:t>beliefs about factors that cause changes </a:t>
            </a:r>
            <a:r>
              <a:rPr lang="en-US" sz="4000" dirty="0">
                <a:latin typeface="Times New Roman"/>
                <a:cs typeface="Times New Roman"/>
              </a:rPr>
              <a:t>in </a:t>
            </a:r>
            <a:r>
              <a:rPr lang="en-US" sz="4000" dirty="0" smtClean="0">
                <a:latin typeface="Times New Roman"/>
                <a:cs typeface="Times New Roman"/>
              </a:rPr>
              <a:t>statistics?</a:t>
            </a:r>
          </a:p>
          <a:p>
            <a:pPr marL="342900" lvl="0" indent="-342900" defTabSz="2507943">
              <a:buFont typeface="Arial"/>
              <a:buChar char="•"/>
            </a:pPr>
            <a:r>
              <a:rPr lang="en-US" sz="4000" dirty="0" err="1" smtClean="0">
                <a:solidFill>
                  <a:prstClr val="black"/>
                </a:solidFill>
                <a:latin typeface="Times New Roman"/>
                <a:ea typeface="ＭＳ 明朝"/>
                <a:cs typeface="Times New Roman"/>
              </a:rPr>
              <a:t>Slovic</a:t>
            </a:r>
            <a:r>
              <a:rPr lang="en-US" sz="4000" dirty="0" smtClean="0">
                <a:solidFill>
                  <a:prstClr val="black"/>
                </a:solidFill>
                <a:latin typeface="Times New Roman"/>
                <a:ea typeface="ＭＳ 明朝"/>
                <a:cs typeface="Times New Roman"/>
              </a:rPr>
              <a:t> and Fischhoff</a:t>
            </a:r>
            <a:r>
              <a:rPr lang="en-US" sz="4000" dirty="0">
                <a:solidFill>
                  <a:prstClr val="black"/>
                </a:solidFill>
                <a:latin typeface="Times New Roman"/>
                <a:ea typeface="ＭＳ 明朝"/>
                <a:cs typeface="Times New Roman"/>
              </a:rPr>
              <a:t>  </a:t>
            </a:r>
            <a:r>
              <a:rPr lang="en-US" sz="4000" dirty="0" smtClean="0">
                <a:solidFill>
                  <a:prstClr val="black"/>
                </a:solidFill>
                <a:latin typeface="Times New Roman"/>
                <a:ea typeface="ＭＳ 明朝"/>
                <a:cs typeface="Times New Roman"/>
              </a:rPr>
              <a:t>(1977): Participants were given the outcome of an experiment, then asked to think of how it could have turned out </a:t>
            </a:r>
            <a:r>
              <a:rPr lang="en-US" sz="4000" i="1" dirty="0" smtClean="0">
                <a:solidFill>
                  <a:prstClr val="black"/>
                </a:solidFill>
                <a:latin typeface="Times New Roman"/>
                <a:ea typeface="ＭＳ 明朝"/>
                <a:cs typeface="Times New Roman"/>
              </a:rPr>
              <a:t>otherwise, </a:t>
            </a:r>
            <a:r>
              <a:rPr lang="en-US" sz="4000" dirty="0" smtClean="0">
                <a:solidFill>
                  <a:prstClr val="black"/>
                </a:solidFill>
                <a:latin typeface="Times New Roman"/>
                <a:ea typeface="ＭＳ 明朝"/>
                <a:cs typeface="Times New Roman"/>
              </a:rPr>
              <a:t>which</a:t>
            </a:r>
            <a:r>
              <a:rPr lang="en-US" sz="4000" i="1" dirty="0" smtClean="0">
                <a:solidFill>
                  <a:prstClr val="black"/>
                </a:solidFill>
                <a:latin typeface="Times New Roman"/>
                <a:ea typeface="ＭＳ 明朝"/>
                <a:cs typeface="Times New Roman"/>
              </a:rPr>
              <a:t> </a:t>
            </a:r>
            <a:r>
              <a:rPr lang="en-US" sz="4000" dirty="0" smtClean="0">
                <a:solidFill>
                  <a:prstClr val="black"/>
                </a:solidFill>
                <a:latin typeface="Times New Roman"/>
                <a:ea typeface="ＭＳ 明朝"/>
                <a:cs typeface="Times New Roman"/>
              </a:rPr>
              <a:t>reduced bias.</a:t>
            </a:r>
          </a:p>
          <a:p>
            <a:pPr marL="342900" lvl="0" indent="-342900" defTabSz="2507943">
              <a:buFont typeface="Arial"/>
              <a:buChar char="•"/>
            </a:pPr>
            <a:r>
              <a:rPr lang="en-US" sz="4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Lord</a:t>
            </a:r>
            <a:r>
              <a:rPr lang="en-US" sz="4000" dirty="0">
                <a:solidFill>
                  <a:srgbClr val="000000"/>
                </a:solidFill>
                <a:latin typeface="Times New Roman"/>
                <a:cs typeface="Times New Roman"/>
              </a:rPr>
              <a:t>, Lepper, and Preston (1984</a:t>
            </a:r>
            <a:r>
              <a:rPr lang="en-US" sz="4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): Participants </a:t>
            </a:r>
            <a:r>
              <a:rPr lang="en-US" sz="4000" dirty="0">
                <a:solidFill>
                  <a:srgbClr val="000000"/>
                </a:solidFill>
                <a:latin typeface="Times New Roman"/>
                <a:cs typeface="Times New Roman"/>
              </a:rPr>
              <a:t>who considered possible causes for the </a:t>
            </a:r>
            <a:r>
              <a:rPr lang="en-US" sz="4000" i="1" dirty="0">
                <a:solidFill>
                  <a:srgbClr val="000000"/>
                </a:solidFill>
                <a:latin typeface="Times New Roman"/>
                <a:cs typeface="Times New Roman"/>
              </a:rPr>
              <a:t>opposite </a:t>
            </a:r>
            <a:r>
              <a:rPr lang="en-US" sz="4000" dirty="0">
                <a:solidFill>
                  <a:srgbClr val="000000"/>
                </a:solidFill>
                <a:latin typeface="Times New Roman"/>
                <a:cs typeface="Times New Roman"/>
              </a:rPr>
              <a:t>of their expected </a:t>
            </a:r>
            <a:r>
              <a:rPr lang="en-US" sz="4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outcomes, </a:t>
            </a:r>
            <a:r>
              <a:rPr lang="en-US" sz="4000" dirty="0">
                <a:solidFill>
                  <a:srgbClr val="000000"/>
                </a:solidFill>
                <a:latin typeface="Times New Roman"/>
                <a:cs typeface="Times New Roman"/>
              </a:rPr>
              <a:t>expressed less extreme beliefs than controls</a:t>
            </a:r>
            <a:r>
              <a:rPr lang="en-US" sz="4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.</a:t>
            </a:r>
          </a:p>
          <a:p>
            <a:pPr marL="342900" indent="-342900" defTabSz="2507943">
              <a:buFont typeface="Arial"/>
              <a:buChar char="•"/>
            </a:pPr>
            <a:r>
              <a:rPr lang="en-US" sz="4000" dirty="0" smtClean="0">
                <a:latin typeface="Times New Roman"/>
                <a:cs typeface="Times New Roman"/>
              </a:rPr>
              <a:t>The </a:t>
            </a:r>
            <a:r>
              <a:rPr lang="en-US" sz="4000" dirty="0">
                <a:latin typeface="Times New Roman"/>
                <a:cs typeface="Times New Roman"/>
              </a:rPr>
              <a:t>present project focused on </a:t>
            </a:r>
            <a:r>
              <a:rPr lang="en-US" sz="4000" dirty="0" smtClean="0">
                <a:latin typeface="Times New Roman"/>
                <a:cs typeface="Times New Roman"/>
              </a:rPr>
              <a:t>beliefs about </a:t>
            </a:r>
            <a:r>
              <a:rPr lang="en-US" sz="4000" dirty="0">
                <a:latin typeface="Times New Roman"/>
                <a:cs typeface="Times New Roman"/>
              </a:rPr>
              <a:t>causes and ways to prevent traffic fatalities.</a:t>
            </a:r>
          </a:p>
          <a:p>
            <a:pPr marL="342900" lvl="0" indent="-342900" defTabSz="2507943">
              <a:buFont typeface="Arial"/>
              <a:buChar char="•"/>
            </a:pPr>
            <a:endParaRPr lang="en-US" sz="4000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endParaRPr lang="en-US" sz="2000" dirty="0">
              <a:latin typeface="Times New Roman"/>
              <a:cs typeface="Times New Roman"/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23"/>
          </p:nvPr>
        </p:nvSpPr>
        <p:spPr>
          <a:xfrm>
            <a:off x="22215478" y="6082787"/>
            <a:ext cx="10048874" cy="9922696"/>
          </a:xfrm>
        </p:spPr>
        <p:txBody>
          <a:bodyPr/>
          <a:lstStyle/>
          <a:p>
            <a:pPr algn="ctr"/>
            <a:r>
              <a:rPr lang="en-US" sz="3600" b="1" dirty="0">
                <a:latin typeface="Times New Roman"/>
                <a:cs typeface="Times New Roman"/>
              </a:rPr>
              <a:t>Consider the Opposite and </a:t>
            </a:r>
            <a:endParaRPr lang="en-US" sz="3600" b="1" dirty="0" smtClean="0">
              <a:latin typeface="Times New Roman"/>
              <a:cs typeface="Times New Roman"/>
            </a:endParaRPr>
          </a:p>
          <a:p>
            <a:pPr algn="ctr"/>
            <a:r>
              <a:rPr lang="en-US" sz="3600" b="1" dirty="0" smtClean="0">
                <a:latin typeface="Times New Roman"/>
                <a:cs typeface="Times New Roman"/>
              </a:rPr>
              <a:t>Incorporation </a:t>
            </a:r>
            <a:r>
              <a:rPr lang="en-US" sz="3600" b="1" dirty="0">
                <a:latin typeface="Times New Roman"/>
                <a:cs typeface="Times New Roman"/>
              </a:rPr>
              <a:t>of 2010 Statistic </a:t>
            </a:r>
          </a:p>
          <a:p>
            <a:pPr marL="457200" indent="-457200">
              <a:buFont typeface="Arial"/>
              <a:buChar char="•"/>
            </a:pPr>
            <a:r>
              <a:rPr lang="en-US" sz="3600" dirty="0" smtClean="0">
                <a:solidFill>
                  <a:prstClr val="black"/>
                </a:solidFill>
                <a:latin typeface="Times New Roman" charset="0"/>
                <a:cs typeface="Times New Roman" charset="0"/>
              </a:rPr>
              <a:t>No reliable difference in </a:t>
            </a:r>
            <a:r>
              <a:rPr lang="en-US" sz="3600" i="1" dirty="0" smtClean="0">
                <a:solidFill>
                  <a:prstClr val="black"/>
                </a:solidFill>
                <a:latin typeface="Times New Roman" charset="0"/>
                <a:cs typeface="Times New Roman" charset="0"/>
              </a:rPr>
              <a:t>surprise</a:t>
            </a:r>
            <a:r>
              <a:rPr lang="en-US" sz="3600" dirty="0" smtClean="0">
                <a:solidFill>
                  <a:prstClr val="black"/>
                </a:solidFill>
                <a:latin typeface="Times New Roman" charset="0"/>
                <a:cs typeface="Times New Roman" charset="0"/>
              </a:rPr>
              <a:t> or </a:t>
            </a:r>
            <a:r>
              <a:rPr lang="en-US" sz="3600" i="1" dirty="0" smtClean="0">
                <a:solidFill>
                  <a:prstClr val="black"/>
                </a:solidFill>
                <a:latin typeface="Times New Roman" charset="0"/>
                <a:cs typeface="Times New Roman" charset="0"/>
              </a:rPr>
              <a:t>number of new causes </a:t>
            </a:r>
            <a:r>
              <a:rPr lang="en-US" sz="3600" dirty="0" smtClean="0">
                <a:solidFill>
                  <a:prstClr val="black"/>
                </a:solidFill>
                <a:latin typeface="Times New Roman" charset="0"/>
                <a:cs typeface="Times New Roman" charset="0"/>
              </a:rPr>
              <a:t>given between those who </a:t>
            </a:r>
            <a:r>
              <a:rPr lang="en-US" sz="3600" dirty="0" err="1" smtClean="0">
                <a:solidFill>
                  <a:prstClr val="black"/>
                </a:solidFill>
                <a:latin typeface="Times New Roman" charset="0"/>
                <a:cs typeface="Times New Roman" charset="0"/>
              </a:rPr>
              <a:t>consideed</a:t>
            </a:r>
            <a:r>
              <a:rPr lang="en-US" sz="3600" dirty="0" smtClean="0">
                <a:solidFill>
                  <a:prstClr val="black"/>
                </a:solidFill>
                <a:latin typeface="Times New Roman" charset="0"/>
                <a:cs typeface="Times New Roman" charset="0"/>
              </a:rPr>
              <a:t> the opposite and those who did not</a:t>
            </a:r>
            <a:r>
              <a:rPr lang="en-US" sz="3600" b="1" dirty="0" smtClean="0">
                <a:solidFill>
                  <a:prstClr val="black"/>
                </a:solidFill>
                <a:latin typeface="Times New Roman" charset="0"/>
                <a:cs typeface="Times New Roman" charset="0"/>
              </a:rPr>
              <a:t>. </a:t>
            </a:r>
          </a:p>
          <a:p>
            <a:pPr marL="457200" indent="-457200">
              <a:buFont typeface="Arial"/>
              <a:buChar char="•"/>
            </a:pPr>
            <a:r>
              <a:rPr lang="en-US" sz="3600" dirty="0" smtClean="0">
                <a:solidFill>
                  <a:prstClr val="black"/>
                </a:solidFill>
                <a:latin typeface="Times New Roman" charset="0"/>
                <a:cs typeface="Times New Roman" charset="0"/>
              </a:rPr>
              <a:t>However, </a:t>
            </a:r>
            <a:r>
              <a:rPr lang="en-US" sz="3600" dirty="0" smtClean="0">
                <a:latin typeface="Times New Roman"/>
              </a:rPr>
              <a:t>Foresight participants who initially thought there had been an increase in fatalities were reliably more surprised </a:t>
            </a:r>
            <a:r>
              <a:rPr lang="en-US" sz="3600" dirty="0" smtClean="0">
                <a:solidFill>
                  <a:prstClr val="black"/>
                </a:solidFill>
                <a:latin typeface="Times New Roman" charset="0"/>
                <a:cs typeface="Times New Roman" charset="0"/>
              </a:rPr>
              <a:t>than Hindsight participants </a:t>
            </a:r>
            <a:r>
              <a:rPr lang="en-US" sz="3600" dirty="0">
                <a:latin typeface="Times New Roman"/>
              </a:rPr>
              <a:t>(Mann-Whitney U,</a:t>
            </a:r>
            <a:r>
              <a:rPr lang="en-US" sz="3600" i="1" dirty="0">
                <a:latin typeface="Times New Roman"/>
              </a:rPr>
              <a:t> z</a:t>
            </a:r>
            <a:r>
              <a:rPr lang="en-US" sz="3600" dirty="0">
                <a:latin typeface="Times New Roman"/>
              </a:rPr>
              <a:t>= -4.08, </a:t>
            </a:r>
            <a:r>
              <a:rPr lang="en-US" sz="3600" i="1" dirty="0">
                <a:latin typeface="Times New Roman"/>
              </a:rPr>
              <a:t>p</a:t>
            </a:r>
            <a:r>
              <a:rPr lang="en-US" sz="3600" dirty="0">
                <a:latin typeface="Times New Roman"/>
              </a:rPr>
              <a:t>&lt;.001)</a:t>
            </a:r>
            <a:r>
              <a:rPr lang="en-US" sz="3600" b="1" dirty="0">
                <a:solidFill>
                  <a:prstClr val="black"/>
                </a:solidFill>
                <a:latin typeface="Times New Roman" charset="0"/>
                <a:cs typeface="Times New Roman" charset="0"/>
              </a:rPr>
              <a:t> </a:t>
            </a:r>
            <a:r>
              <a:rPr lang="en-US" sz="3600" dirty="0" smtClean="0">
                <a:solidFill>
                  <a:prstClr val="black"/>
                </a:solidFill>
                <a:latin typeface="Times New Roman" charset="0"/>
                <a:cs typeface="Times New Roman" charset="0"/>
              </a:rPr>
              <a:t>and provided numerically more new causes (</a:t>
            </a:r>
            <a:r>
              <a:rPr lang="en-US" sz="3600" i="1" dirty="0" smtClean="0">
                <a:solidFill>
                  <a:prstClr val="black"/>
                </a:solidFill>
                <a:latin typeface="Times New Roman" charset="0"/>
                <a:cs typeface="Times New Roman" charset="0"/>
              </a:rPr>
              <a:t>t</a:t>
            </a:r>
            <a:r>
              <a:rPr lang="en-US" sz="3600" dirty="0" smtClean="0">
                <a:solidFill>
                  <a:prstClr val="black"/>
                </a:solidFill>
                <a:latin typeface="Times New Roman" charset="0"/>
                <a:cs typeface="Times New Roman" charset="0"/>
              </a:rPr>
              <a:t>(52)=1.358, </a:t>
            </a:r>
            <a:r>
              <a:rPr lang="en-US" sz="3600" i="1" dirty="0" smtClean="0">
                <a:solidFill>
                  <a:prstClr val="black"/>
                </a:solidFill>
                <a:latin typeface="Times New Roman" charset="0"/>
                <a:cs typeface="Times New Roman" charset="0"/>
              </a:rPr>
              <a:t>p</a:t>
            </a:r>
            <a:r>
              <a:rPr lang="en-US" sz="3600" dirty="0" smtClean="0">
                <a:solidFill>
                  <a:prstClr val="black"/>
                </a:solidFill>
                <a:latin typeface="Times New Roman" charset="0"/>
                <a:cs typeface="Times New Roman" charset="0"/>
              </a:rPr>
              <a:t>=.09, one-tailed) </a:t>
            </a:r>
            <a:r>
              <a:rPr lang="en-US" sz="3600" dirty="0" smtClean="0">
                <a:latin typeface="Times New Roman"/>
              </a:rPr>
              <a:t>after learning actual statistic.</a:t>
            </a:r>
          </a:p>
          <a:p>
            <a:pPr marL="457200" indent="-457200">
              <a:buFont typeface="Arial"/>
              <a:buChar char="•"/>
            </a:pPr>
            <a:r>
              <a:rPr lang="en-US" sz="3600" dirty="0" smtClean="0">
                <a:latin typeface="Times New Roman"/>
                <a:cs typeface="Times New Roman"/>
              </a:rPr>
              <a:t>Of those who considered the opposite and changed their estimates, change in  </a:t>
            </a:r>
            <a:r>
              <a:rPr lang="en-US" sz="3600" dirty="0" err="1" smtClean="0">
                <a:latin typeface="Times New Roman"/>
                <a:cs typeface="Times New Roman"/>
              </a:rPr>
              <a:t>reestimate</a:t>
            </a:r>
            <a:r>
              <a:rPr lang="en-US" sz="3600" dirty="0" smtClean="0">
                <a:latin typeface="Times New Roman"/>
                <a:cs typeface="Times New Roman"/>
              </a:rPr>
              <a:t> did not predict surprise. (Spearman’s rho =-.02, </a:t>
            </a:r>
            <a:r>
              <a:rPr lang="en-US" sz="3600" dirty="0" err="1" smtClean="0">
                <a:latin typeface="Times New Roman"/>
                <a:cs typeface="Times New Roman"/>
              </a:rPr>
              <a:t>n.s</a:t>
            </a:r>
            <a:r>
              <a:rPr lang="en-US" sz="3600" dirty="0" smtClean="0">
                <a:latin typeface="Times New Roman"/>
                <a:cs typeface="Times New Roman"/>
              </a:rPr>
              <a:t>.)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27"/>
          </p:nvPr>
        </p:nvSpPr>
        <p:spPr>
          <a:xfrm>
            <a:off x="32895450" y="12852996"/>
            <a:ext cx="10073780" cy="907933"/>
          </a:xfrm>
        </p:spPr>
        <p:txBody>
          <a:bodyPr/>
          <a:lstStyle/>
          <a:p>
            <a:r>
              <a:rPr lang="en-US" sz="4500" dirty="0" smtClean="0"/>
              <a:t>Discussion </a:t>
            </a:r>
            <a:endParaRPr lang="en-US" sz="4500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29"/>
          </p:nvPr>
        </p:nvSpPr>
        <p:spPr>
          <a:xfrm>
            <a:off x="32929782" y="25702691"/>
            <a:ext cx="10073780" cy="907933"/>
          </a:xfrm>
        </p:spPr>
        <p:txBody>
          <a:bodyPr/>
          <a:lstStyle/>
          <a:p>
            <a:r>
              <a:rPr lang="en-US" sz="4500" dirty="0" smtClean="0"/>
              <a:t>References</a:t>
            </a:r>
            <a:endParaRPr lang="en-US" sz="4500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9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07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16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17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18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19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2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2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Text Placeholder 26"/>
          <p:cNvSpPr>
            <a:spLocks noGrp="1"/>
          </p:cNvSpPr>
          <p:nvPr>
            <p:ph type="body" sz="quarter" idx="12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Text Placeholder 28"/>
          <p:cNvSpPr>
            <a:spLocks noGrp="1"/>
          </p:cNvSpPr>
          <p:nvPr>
            <p:ph type="body" sz="quarter" idx="124"/>
          </p:nvPr>
        </p:nvSpPr>
        <p:spPr>
          <a:xfrm>
            <a:off x="32946749" y="26610625"/>
            <a:ext cx="10056813" cy="6093954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600" dirty="0" smtClean="0">
                <a:latin typeface="Times New Roman"/>
                <a:ea typeface="ＭＳ 明朝"/>
                <a:cs typeface="Times New Roman"/>
              </a:rPr>
              <a:t>Lord, C., Lepper, M., &amp; Preston, E. (1984). Considering the opposite: A corrective strategy for social judgment. </a:t>
            </a:r>
            <a:r>
              <a:rPr lang="en-US" sz="2600" i="1" dirty="0" smtClean="0">
                <a:latin typeface="Times New Roman"/>
                <a:ea typeface="ＭＳ 明朝"/>
                <a:cs typeface="Times New Roman"/>
              </a:rPr>
              <a:t>Journal of Personality and Social Psychology, 47, </a:t>
            </a:r>
            <a:r>
              <a:rPr lang="en-US" sz="2600" dirty="0" smtClean="0">
                <a:latin typeface="Times New Roman"/>
                <a:ea typeface="ＭＳ 明朝"/>
                <a:cs typeface="Times New Roman"/>
              </a:rPr>
              <a:t>1231-1243. </a:t>
            </a:r>
          </a:p>
          <a:p>
            <a:pPr>
              <a:spcBef>
                <a:spcPts val="0"/>
              </a:spcBef>
            </a:pPr>
            <a:endParaRPr lang="en-US" sz="2600" dirty="0" smtClean="0">
              <a:latin typeface="Times New Roman"/>
              <a:ea typeface="ＭＳ 明朝"/>
              <a:cs typeface="Times New Roman"/>
            </a:endParaRPr>
          </a:p>
          <a:p>
            <a:pPr>
              <a:spcBef>
                <a:spcPts val="0"/>
              </a:spcBef>
            </a:pPr>
            <a:r>
              <a:rPr lang="en-US" sz="2600" dirty="0" smtClean="0">
                <a:latin typeface="Times New Roman"/>
                <a:ea typeface="ＭＳ 明朝"/>
                <a:cs typeface="Times New Roman"/>
              </a:rPr>
              <a:t>Markman, K., Lindberg, M., Kray, L., &amp; Galinsky, A. (2007). </a:t>
            </a:r>
            <a:r>
              <a:rPr lang="en-US" sz="2600" dirty="0" smtClean="0">
                <a:latin typeface="Times New Roman"/>
                <a:cs typeface="Times New Roman"/>
              </a:rPr>
              <a:t>Implications of counterfactual structure for creative generation and analytical problem solving. </a:t>
            </a:r>
            <a:r>
              <a:rPr lang="en-US" sz="2600" i="1" dirty="0" smtClean="0">
                <a:latin typeface="Times New Roman"/>
                <a:cs typeface="Times New Roman"/>
              </a:rPr>
              <a:t>Personality and Social Psychology Bulletin, 33, </a:t>
            </a:r>
            <a:r>
              <a:rPr lang="en-US" sz="2600" dirty="0" smtClean="0">
                <a:latin typeface="Times New Roman"/>
                <a:cs typeface="Times New Roman"/>
              </a:rPr>
              <a:t>312-324. </a:t>
            </a:r>
          </a:p>
          <a:p>
            <a:pPr>
              <a:spcBef>
                <a:spcPts val="0"/>
              </a:spcBef>
            </a:pPr>
            <a:endParaRPr lang="en-US" sz="2600" dirty="0" smtClean="0">
              <a:latin typeface="Times New Roman"/>
              <a:cs typeface="Times New Roman"/>
            </a:endParaRPr>
          </a:p>
          <a:p>
            <a:pPr>
              <a:spcBef>
                <a:spcPts val="0"/>
              </a:spcBef>
            </a:pPr>
            <a:r>
              <a:rPr lang="en-US" sz="2600" dirty="0" smtClean="0">
                <a:latin typeface="Times New Roman"/>
                <a:ea typeface="ＭＳ 明朝"/>
                <a:cs typeface="Times New Roman"/>
              </a:rPr>
              <a:t>Slovic, P., &amp; Fischhoff, B. (1977). On the psychology of experimental    surprises. </a:t>
            </a:r>
            <a:r>
              <a:rPr lang="en-US" sz="2600" i="1" dirty="0" smtClean="0">
                <a:latin typeface="Times New Roman"/>
                <a:ea typeface="ＭＳ 明朝"/>
                <a:cs typeface="Times New Roman"/>
              </a:rPr>
              <a:t>Journal of Experimental Psychology: Human Perception and Performance, 3</a:t>
            </a:r>
            <a:r>
              <a:rPr lang="en-US" sz="2600" dirty="0" smtClean="0">
                <a:latin typeface="Times New Roman"/>
                <a:ea typeface="ＭＳ 明朝"/>
                <a:cs typeface="Times New Roman"/>
              </a:rPr>
              <a:t>, 544-551.</a:t>
            </a:r>
          </a:p>
          <a:p>
            <a:pPr>
              <a:spcBef>
                <a:spcPts val="0"/>
              </a:spcBef>
            </a:pPr>
            <a:endParaRPr lang="en-US" sz="2400" dirty="0" smtClean="0">
              <a:latin typeface="Times New Roman"/>
              <a:ea typeface="ＭＳ 明朝"/>
              <a:cs typeface="Times New Roman"/>
            </a:endParaRPr>
          </a:p>
          <a:p>
            <a:endParaRPr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sz="quarter" idx="125"/>
          </p:nvPr>
        </p:nvSpPr>
        <p:spPr>
          <a:xfrm>
            <a:off x="11556197" y="25314275"/>
            <a:ext cx="10056813" cy="6666419"/>
          </a:xfrm>
        </p:spPr>
        <p:txBody>
          <a:bodyPr/>
          <a:lstStyle/>
          <a:p>
            <a:r>
              <a:rPr lang="en-US" sz="3600" dirty="0" smtClean="0">
                <a:latin typeface="Times New Roman"/>
                <a:cs typeface="Times New Roman"/>
              </a:rPr>
              <a:t>Upon learning that one estimated in the wrong direction, how does one explain actual statistics?</a:t>
            </a:r>
          </a:p>
          <a:p>
            <a:r>
              <a:rPr lang="en-US" sz="3600" b="1" dirty="0" smtClean="0">
                <a:latin typeface="Times New Roman"/>
                <a:cs typeface="Times New Roman"/>
              </a:rPr>
              <a:t>Examples:</a:t>
            </a:r>
          </a:p>
          <a:p>
            <a:r>
              <a:rPr lang="en-US" sz="3600" b="1" dirty="0" smtClean="0">
                <a:latin typeface="Times New Roman"/>
                <a:cs typeface="Times New Roman"/>
              </a:rPr>
              <a:t>Original Believed Cause: </a:t>
            </a:r>
            <a:r>
              <a:rPr lang="en-US" sz="3600" dirty="0" smtClean="0">
                <a:latin typeface="Times New Roman"/>
                <a:cs typeface="Times New Roman"/>
              </a:rPr>
              <a:t>cell phone usage </a:t>
            </a:r>
          </a:p>
          <a:p>
            <a:r>
              <a:rPr lang="en-US" sz="3600" b="1" dirty="0" smtClean="0">
                <a:latin typeface="Times New Roman"/>
                <a:cs typeface="Times New Roman"/>
              </a:rPr>
              <a:t>Later “Old” Cause: </a:t>
            </a:r>
            <a:r>
              <a:rPr lang="en-US" sz="3600" dirty="0" smtClean="0">
                <a:latin typeface="Times New Roman"/>
                <a:cs typeface="Times New Roman"/>
              </a:rPr>
              <a:t>cell phone laws implemented </a:t>
            </a:r>
          </a:p>
          <a:p>
            <a:pPr marL="342900" indent="-342900">
              <a:buFont typeface="Arial"/>
              <a:buChar char="•"/>
            </a:pPr>
            <a:r>
              <a:rPr lang="en-US" sz="3600" dirty="0" smtClean="0">
                <a:latin typeface="Times New Roman"/>
                <a:cs typeface="Times New Roman"/>
              </a:rPr>
              <a:t>Similar to Markman et al.’s (2007) subtractive counterfactuals</a:t>
            </a:r>
            <a:endParaRPr lang="en-US" sz="3600" dirty="0">
              <a:latin typeface="Times New Roman"/>
              <a:cs typeface="Times New Roman"/>
            </a:endParaRPr>
          </a:p>
          <a:p>
            <a:r>
              <a:rPr lang="en-US" sz="3600" b="1" dirty="0" smtClean="0">
                <a:latin typeface="Times New Roman"/>
                <a:cs typeface="Times New Roman"/>
              </a:rPr>
              <a:t>Later “New” Cause: </a:t>
            </a:r>
            <a:r>
              <a:rPr lang="en-US" sz="3600" dirty="0" smtClean="0">
                <a:latin typeface="Times New Roman"/>
                <a:cs typeface="Times New Roman"/>
              </a:rPr>
              <a:t>safer roads</a:t>
            </a:r>
          </a:p>
          <a:p>
            <a:pPr marL="342900" indent="-342900">
              <a:buFont typeface="Arial"/>
              <a:buChar char="•"/>
            </a:pPr>
            <a:r>
              <a:rPr lang="en-US" sz="3600" dirty="0" smtClean="0">
                <a:latin typeface="Times New Roman"/>
                <a:cs typeface="Times New Roman"/>
              </a:rPr>
              <a:t>Similar to Markman et al.’s (2007) additive counterfactuals </a:t>
            </a:r>
          </a:p>
        </p:txBody>
      </p:sp>
      <p:graphicFrame>
        <p:nvGraphicFramePr>
          <p:cNvPr id="64" name="Picture Placeholder 63"/>
          <p:cNvGraphicFramePr>
            <a:graphicFrameLocks noGrp="1"/>
          </p:cNvGraphicFramePr>
          <p:nvPr>
            <p:ph type="pic" sz="quarter" idx="115"/>
          </p:nvPr>
        </p:nvGraphicFramePr>
        <p:xfrm>
          <a:off x="-9326563" y="25314275"/>
          <a:ext cx="7908924" cy="420624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2636308"/>
                <a:gridCol w="2636308"/>
                <a:gridCol w="2636308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4" name="Picture Placeholder 73"/>
          <p:cNvGraphicFramePr>
            <a:graphicFrameLocks noGrp="1"/>
          </p:cNvGraphicFramePr>
          <p:nvPr>
            <p:ph type="pic" sz="quarter" idx="126"/>
          </p:nvPr>
        </p:nvGraphicFramePr>
        <p:xfrm>
          <a:off x="-9326563" y="25314275"/>
          <a:ext cx="7908926" cy="2804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54463"/>
                <a:gridCol w="3954463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0" name="Picture Placeholder 59"/>
          <p:cNvGraphicFramePr>
            <a:graphicFrameLocks noGrp="1"/>
          </p:cNvGraphicFramePr>
          <p:nvPr>
            <p:ph type="pic" sz="quarter" idx="127"/>
          </p:nvPr>
        </p:nvGraphicFramePr>
        <p:xfrm>
          <a:off x="-9326563" y="25314275"/>
          <a:ext cx="7908924" cy="420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36308"/>
                <a:gridCol w="2636308"/>
                <a:gridCol w="2636308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7" name="Picture Placeholder 66"/>
          <p:cNvGraphicFramePr>
            <a:graphicFrameLocks noGrp="1"/>
          </p:cNvGraphicFramePr>
          <p:nvPr>
            <p:ph type="pic" sz="quarter" idx="130"/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422938559"/>
              </p:ext>
            </p:extLst>
          </p:nvPr>
        </p:nvGraphicFramePr>
        <p:xfrm>
          <a:off x="23115072" y="24824412"/>
          <a:ext cx="8584128" cy="6337048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2861376"/>
                <a:gridCol w="2861376"/>
                <a:gridCol w="2861376"/>
              </a:tblGrid>
              <a:tr h="1116172">
                <a:tc>
                  <a:txBody>
                    <a:bodyPr/>
                    <a:lstStyle/>
                    <a:p>
                      <a:pPr algn="ctr"/>
                      <a:endParaRPr lang="en-US" sz="3600" b="1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latin typeface="Times New Roman"/>
                          <a:cs typeface="Times New Roman"/>
                        </a:rPr>
                        <a:t>Old Causes</a:t>
                      </a:r>
                      <a:endParaRPr lang="en-US" sz="3600" b="1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latin typeface="Times New Roman"/>
                          <a:cs typeface="Times New Roman"/>
                        </a:rPr>
                        <a:t>New Causes</a:t>
                      </a:r>
                      <a:endParaRPr lang="en-US" sz="3600" b="1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1305219">
                <a:tc>
                  <a:txBody>
                    <a:bodyPr/>
                    <a:lstStyle/>
                    <a:p>
                      <a:r>
                        <a:rPr lang="en-US" sz="3600" b="1" dirty="0" smtClean="0">
                          <a:latin typeface="Times New Roman"/>
                          <a:cs typeface="Times New Roman"/>
                        </a:rPr>
                        <a:t>Foresight</a:t>
                      </a:r>
                      <a:r>
                        <a:rPr lang="en-US" sz="3600" b="1" baseline="0" dirty="0" smtClean="0">
                          <a:latin typeface="Times New Roman"/>
                          <a:cs typeface="Times New Roman"/>
                        </a:rPr>
                        <a:t> + </a:t>
                      </a:r>
                      <a:r>
                        <a:rPr lang="en-US" sz="3600" b="1" dirty="0" smtClean="0">
                          <a:latin typeface="Times New Roman"/>
                          <a:cs typeface="Times New Roman"/>
                        </a:rPr>
                        <a:t>No </a:t>
                      </a:r>
                      <a:r>
                        <a:rPr lang="en-US" sz="3600" b="1" dirty="0" err="1" smtClean="0">
                          <a:latin typeface="Times New Roman"/>
                          <a:cs typeface="Times New Roman"/>
                        </a:rPr>
                        <a:t>CtO</a:t>
                      </a:r>
                      <a:r>
                        <a:rPr lang="en-US" sz="3600" b="1" dirty="0" smtClean="0">
                          <a:latin typeface="Times New Roman"/>
                          <a:cs typeface="Times New Roman"/>
                        </a:rPr>
                        <a:t> </a:t>
                      </a:r>
                      <a:endParaRPr lang="en-US" sz="3600" b="1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0" dirty="0" smtClean="0">
                          <a:latin typeface="Times New Roman"/>
                          <a:cs typeface="Times New Roman"/>
                        </a:rPr>
                        <a:t>1.17</a:t>
                      </a:r>
                      <a:endParaRPr lang="en-US" sz="3600" b="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0" dirty="0" smtClean="0">
                          <a:latin typeface="Times New Roman"/>
                          <a:cs typeface="Times New Roman"/>
                        </a:rPr>
                        <a:t>1.0</a:t>
                      </a:r>
                      <a:endParaRPr lang="en-US" sz="3600" b="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1305219">
                <a:tc>
                  <a:txBody>
                    <a:bodyPr/>
                    <a:lstStyle/>
                    <a:p>
                      <a:r>
                        <a:rPr lang="en-US" sz="3600" b="1" dirty="0" smtClean="0">
                          <a:latin typeface="Times New Roman"/>
                          <a:cs typeface="Times New Roman"/>
                        </a:rPr>
                        <a:t>Foresight</a:t>
                      </a:r>
                    </a:p>
                    <a:p>
                      <a:r>
                        <a:rPr lang="en-US" sz="3600" b="1" dirty="0" smtClean="0">
                          <a:latin typeface="Times New Roman"/>
                          <a:cs typeface="Times New Roman"/>
                        </a:rPr>
                        <a:t>+ </a:t>
                      </a:r>
                      <a:r>
                        <a:rPr lang="en-US" sz="3600" b="1" dirty="0" err="1" smtClean="0">
                          <a:latin typeface="Times New Roman"/>
                          <a:cs typeface="Times New Roman"/>
                        </a:rPr>
                        <a:t>CtO</a:t>
                      </a:r>
                      <a:endParaRPr lang="en-US" sz="3600" b="1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0" dirty="0" smtClean="0">
                          <a:latin typeface="Times New Roman"/>
                          <a:cs typeface="Times New Roman"/>
                        </a:rPr>
                        <a:t>0.9</a:t>
                      </a:r>
                      <a:endParaRPr lang="en-US" sz="3600" b="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0" dirty="0" smtClean="0">
                          <a:latin typeface="Times New Roman"/>
                          <a:cs typeface="Times New Roman"/>
                        </a:rPr>
                        <a:t>1.07</a:t>
                      </a:r>
                      <a:endParaRPr lang="en-US" sz="3600" b="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1305219">
                <a:tc>
                  <a:txBody>
                    <a:bodyPr/>
                    <a:lstStyle/>
                    <a:p>
                      <a:r>
                        <a:rPr lang="en-US" sz="3600" b="1" dirty="0" smtClean="0">
                          <a:latin typeface="Times New Roman"/>
                          <a:cs typeface="Times New Roman"/>
                        </a:rPr>
                        <a:t>Hindsight + No </a:t>
                      </a:r>
                      <a:r>
                        <a:rPr lang="en-US" sz="3600" b="1" dirty="0" err="1" smtClean="0">
                          <a:latin typeface="Times New Roman"/>
                          <a:cs typeface="Times New Roman"/>
                        </a:rPr>
                        <a:t>CtO</a:t>
                      </a:r>
                      <a:endParaRPr lang="en-US" sz="3600" b="1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latin typeface="Times New Roman"/>
                          <a:cs typeface="Times New Roman"/>
                        </a:rPr>
                        <a:t>1.17</a:t>
                      </a:r>
                      <a:endParaRPr lang="en-US" sz="3600" b="1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0" dirty="0" smtClean="0">
                          <a:latin typeface="Times New Roman"/>
                          <a:cs typeface="Times New Roman"/>
                        </a:rPr>
                        <a:t>0.88</a:t>
                      </a:r>
                      <a:endParaRPr lang="en-US" sz="3600" b="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1305219">
                <a:tc>
                  <a:txBody>
                    <a:bodyPr/>
                    <a:lstStyle/>
                    <a:p>
                      <a:r>
                        <a:rPr lang="en-US" sz="3600" b="1" dirty="0" smtClean="0">
                          <a:latin typeface="Times New Roman"/>
                          <a:cs typeface="Times New Roman"/>
                        </a:rPr>
                        <a:t>Hindsight + </a:t>
                      </a:r>
                      <a:r>
                        <a:rPr lang="en-US" sz="3600" b="1" dirty="0" err="1" smtClean="0">
                          <a:latin typeface="Times New Roman"/>
                          <a:cs typeface="Times New Roman"/>
                        </a:rPr>
                        <a:t>CtO</a:t>
                      </a:r>
                      <a:endParaRPr lang="en-US" sz="3600" b="1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0" dirty="0" smtClean="0">
                          <a:latin typeface="Times New Roman"/>
                          <a:cs typeface="Times New Roman"/>
                        </a:rPr>
                        <a:t>0.71</a:t>
                      </a:r>
                      <a:endParaRPr lang="en-US" sz="3600" b="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latin typeface="Times New Roman"/>
                          <a:cs typeface="Times New Roman"/>
                        </a:rPr>
                        <a:t>1.38</a:t>
                      </a:r>
                      <a:endParaRPr lang="en-US" sz="3600" b="1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7" name="Picture Placeholder 36"/>
          <p:cNvSpPr>
            <a:spLocks noGrp="1"/>
          </p:cNvSpPr>
          <p:nvPr>
            <p:ph type="pic" sz="quarter" idx="131"/>
          </p:nvPr>
        </p:nvSpPr>
        <p:spPr/>
      </p:sp>
      <p:sp>
        <p:nvSpPr>
          <p:cNvPr id="38" name="Picture Placeholder 37"/>
          <p:cNvSpPr>
            <a:spLocks noGrp="1"/>
          </p:cNvSpPr>
          <p:nvPr>
            <p:ph type="pic" sz="quarter" idx="132"/>
          </p:nvPr>
        </p:nvSpPr>
        <p:spPr/>
      </p:sp>
      <p:sp>
        <p:nvSpPr>
          <p:cNvPr id="39" name="Picture Placeholder 38"/>
          <p:cNvSpPr>
            <a:spLocks noGrp="1"/>
          </p:cNvSpPr>
          <p:nvPr>
            <p:ph type="pic" sz="quarter" idx="133"/>
          </p:nvPr>
        </p:nvSpPr>
        <p:spPr/>
      </p:sp>
      <p:sp>
        <p:nvSpPr>
          <p:cNvPr id="40" name="Picture Placeholder 39"/>
          <p:cNvSpPr>
            <a:spLocks noGrp="1"/>
          </p:cNvSpPr>
          <p:nvPr>
            <p:ph type="pic" sz="quarter" idx="134"/>
          </p:nvPr>
        </p:nvSpPr>
        <p:spPr/>
      </p:sp>
      <p:sp>
        <p:nvSpPr>
          <p:cNvPr id="42" name="Text Placeholder 41"/>
          <p:cNvSpPr>
            <a:spLocks noGrp="1"/>
          </p:cNvSpPr>
          <p:nvPr>
            <p:ph type="body" sz="quarter" idx="136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37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38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5" name="Text Placeholder 44"/>
          <p:cNvSpPr>
            <a:spLocks noGrp="1"/>
          </p:cNvSpPr>
          <p:nvPr>
            <p:ph type="body" sz="quarter" idx="139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6" name="Text Placeholder 45"/>
          <p:cNvSpPr>
            <a:spLocks noGrp="1"/>
          </p:cNvSpPr>
          <p:nvPr>
            <p:ph type="body" sz="quarter" idx="14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7" name="Text Placeholder 46"/>
          <p:cNvSpPr>
            <a:spLocks noGrp="1"/>
          </p:cNvSpPr>
          <p:nvPr>
            <p:ph type="body" sz="quarter" idx="14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8" name="Text Placeholder 47"/>
          <p:cNvSpPr>
            <a:spLocks noGrp="1"/>
          </p:cNvSpPr>
          <p:nvPr>
            <p:ph type="body" sz="quarter" idx="14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9" name="Text Placeholder 48"/>
          <p:cNvSpPr>
            <a:spLocks noGrp="1"/>
          </p:cNvSpPr>
          <p:nvPr>
            <p:ph type="body" sz="quarter" idx="14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0" name="Text Placeholder 49"/>
          <p:cNvSpPr>
            <a:spLocks noGrp="1"/>
          </p:cNvSpPr>
          <p:nvPr>
            <p:ph type="body" sz="quarter" idx="14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1" name="Text Placeholder 50"/>
          <p:cNvSpPr>
            <a:spLocks noGrp="1"/>
          </p:cNvSpPr>
          <p:nvPr>
            <p:ph type="body" sz="quarter" idx="14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2" name="Text Placeholder 51"/>
          <p:cNvSpPr>
            <a:spLocks noGrp="1"/>
          </p:cNvSpPr>
          <p:nvPr>
            <p:ph type="body" sz="quarter" idx="146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147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4" name="Text Placeholder 53"/>
          <p:cNvSpPr>
            <a:spLocks noGrp="1"/>
          </p:cNvSpPr>
          <p:nvPr>
            <p:ph type="body" sz="quarter" idx="148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5" name="Text Placeholder 54"/>
          <p:cNvSpPr>
            <a:spLocks noGrp="1"/>
          </p:cNvSpPr>
          <p:nvPr>
            <p:ph type="body" sz="quarter" idx="149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7" name="Text Placeholder 56"/>
          <p:cNvSpPr>
            <a:spLocks noGrp="1"/>
          </p:cNvSpPr>
          <p:nvPr>
            <p:ph type="body" sz="quarter" idx="151"/>
          </p:nvPr>
        </p:nvSpPr>
        <p:spPr>
          <a:xfrm>
            <a:off x="5943601" y="2377205"/>
            <a:ext cx="31998968" cy="1280160"/>
          </a:xfrm>
        </p:spPr>
        <p:txBody>
          <a:bodyPr/>
          <a:lstStyle/>
          <a:p>
            <a:r>
              <a:rPr lang="en-US" sz="6300" dirty="0" smtClean="0"/>
              <a:t>Jennifer Milazzo, Edward Munnich, Jade Stannard, and Katheryn Conde</a:t>
            </a:r>
            <a:endParaRPr lang="en-US" dirty="0"/>
          </a:p>
        </p:txBody>
      </p:sp>
      <p:sp>
        <p:nvSpPr>
          <p:cNvPr id="61" name="Text Placeholder 60"/>
          <p:cNvSpPr>
            <a:spLocks noGrp="1"/>
          </p:cNvSpPr>
          <p:nvPr>
            <p:ph type="body" sz="quarter" idx="11"/>
          </p:nvPr>
        </p:nvSpPr>
        <p:spPr>
          <a:xfrm>
            <a:off x="923928" y="5265739"/>
            <a:ext cx="10048875" cy="907933"/>
          </a:xfrm>
        </p:spPr>
        <p:txBody>
          <a:bodyPr/>
          <a:lstStyle/>
          <a:p>
            <a:r>
              <a:rPr lang="en-US" sz="4500" dirty="0" smtClean="0"/>
              <a:t>Central Question</a:t>
            </a:r>
            <a:endParaRPr lang="en-US" sz="4500" dirty="0"/>
          </a:p>
        </p:txBody>
      </p:sp>
      <p:sp>
        <p:nvSpPr>
          <p:cNvPr id="62" name="Text Placeholder 8"/>
          <p:cNvSpPr>
            <a:spLocks noGrp="1"/>
          </p:cNvSpPr>
          <p:nvPr>
            <p:ph type="body" sz="quarter" idx="22"/>
          </p:nvPr>
        </p:nvSpPr>
        <p:spPr>
          <a:xfrm>
            <a:off x="892382" y="19933508"/>
            <a:ext cx="10068617" cy="907933"/>
          </a:xfrm>
        </p:spPr>
        <p:txBody>
          <a:bodyPr/>
          <a:lstStyle/>
          <a:p>
            <a:r>
              <a:rPr lang="en-US" sz="4500" dirty="0" smtClean="0"/>
              <a:t>Design</a:t>
            </a:r>
            <a:endParaRPr lang="en-US" sz="4500" dirty="0"/>
          </a:p>
        </p:txBody>
      </p:sp>
      <p:pic>
        <p:nvPicPr>
          <p:cNvPr id="72" name="Picture Placeholder 58" descr="usf logo.png"/>
          <p:cNvPicPr>
            <a:picLocks noGrp="1" noChangeAspect="1"/>
          </p:cNvPicPr>
          <p:nvPr>
            <p:ph type="pic" sz="quarter" idx="15"/>
          </p:nvPr>
        </p:nvPicPr>
        <p:blipFill>
          <a:blip r:embed="rId3" cstate="print"/>
          <a:srcRect l="-13550" r="-13550"/>
          <a:stretch>
            <a:fillRect/>
          </a:stretch>
        </p:blipFill>
        <p:spPr bwMode="auto">
          <a:xfrm>
            <a:off x="904188" y="670562"/>
            <a:ext cx="4419600" cy="2514600"/>
          </a:xfrm>
          <a:noFill/>
          <a:ln>
            <a:miter lim="800000"/>
            <a:headEnd/>
            <a:tailEnd/>
          </a:ln>
        </p:spPr>
      </p:pic>
      <p:sp>
        <p:nvSpPr>
          <p:cNvPr id="73" name="TextBox 72"/>
          <p:cNvSpPr txBox="1"/>
          <p:nvPr/>
        </p:nvSpPr>
        <p:spPr>
          <a:xfrm>
            <a:off x="16902875" y="3513949"/>
            <a:ext cx="8515898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>
                <a:solidFill>
                  <a:schemeClr val="bg1"/>
                </a:solidFill>
              </a:rPr>
              <a:t>University of San Francisco</a:t>
            </a:r>
          </a:p>
          <a:p>
            <a:endParaRPr lang="en-US" dirty="0"/>
          </a:p>
        </p:txBody>
      </p:sp>
      <p:sp>
        <p:nvSpPr>
          <p:cNvPr id="78" name="Text Placeholder 77"/>
          <p:cNvSpPr>
            <a:spLocks noGrp="1"/>
          </p:cNvSpPr>
          <p:nvPr>
            <p:ph type="body" sz="quarter" idx="28"/>
          </p:nvPr>
        </p:nvSpPr>
        <p:spPr>
          <a:xfrm>
            <a:off x="32929782" y="13709831"/>
            <a:ext cx="10052050" cy="11984799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sz="3600" dirty="0" smtClean="0">
                <a:latin typeface="Times New Roman"/>
                <a:cs typeface="Times New Roman"/>
              </a:rPr>
              <a:t> Surprise upon learning actual statistics may have overwhelmed differences between those who considered the opposite and those who did not in the Foresight group.</a:t>
            </a:r>
          </a:p>
          <a:p>
            <a:pPr>
              <a:buFont typeface="Arial" charset="0"/>
              <a:buChar char="•"/>
            </a:pPr>
            <a:r>
              <a:rPr lang="en-US" sz="3600" dirty="0">
                <a:latin typeface="Times New Roman"/>
                <a:cs typeface="Times New Roman"/>
              </a:rPr>
              <a:t> </a:t>
            </a:r>
            <a:r>
              <a:rPr lang="en-US" sz="3600" dirty="0" smtClean="0">
                <a:latin typeface="Times New Roman"/>
                <a:cs typeface="Times New Roman"/>
              </a:rPr>
              <a:t>After </a:t>
            </a:r>
            <a:r>
              <a:rPr lang="en-US" sz="3600" dirty="0">
                <a:latin typeface="Times New Roman"/>
                <a:cs typeface="Times New Roman"/>
              </a:rPr>
              <a:t>considering the opposite, </a:t>
            </a:r>
            <a:r>
              <a:rPr lang="en-US" sz="3600" dirty="0" smtClean="0">
                <a:latin typeface="Times New Roman"/>
                <a:cs typeface="Times New Roman"/>
              </a:rPr>
              <a:t>Hindsight </a:t>
            </a:r>
            <a:r>
              <a:rPr lang="en-US" sz="3600" dirty="0">
                <a:latin typeface="Times New Roman"/>
                <a:cs typeface="Times New Roman"/>
              </a:rPr>
              <a:t>participants provided more new </a:t>
            </a:r>
            <a:r>
              <a:rPr lang="en-US" sz="3600" dirty="0" smtClean="0">
                <a:latin typeface="Times New Roman"/>
                <a:cs typeface="Times New Roman"/>
              </a:rPr>
              <a:t>causes relative to old causes affecting 2015 statistics when they considered the opposite.</a:t>
            </a:r>
          </a:p>
          <a:p>
            <a:pPr marL="571472" lvl="2" indent="0">
              <a:buFont typeface="Arial" charset="0"/>
              <a:buChar char="•"/>
            </a:pPr>
            <a:r>
              <a:rPr lang="en-US" sz="3600" dirty="0">
                <a:latin typeface="Times New Roman"/>
                <a:cs typeface="Times New Roman"/>
              </a:rPr>
              <a:t> </a:t>
            </a:r>
            <a:r>
              <a:rPr lang="en-US" sz="3600" dirty="0" smtClean="0">
                <a:latin typeface="Times New Roman"/>
                <a:cs typeface="Times New Roman"/>
              </a:rPr>
              <a:t>Suggests qualitative shift in thinking about causal factors in traffic fatalities—listing new causal factors rather than modifying original causal factors.</a:t>
            </a:r>
          </a:p>
          <a:p>
            <a:pPr>
              <a:buFont typeface="Arial" charset="0"/>
              <a:buChar char="•"/>
            </a:pPr>
            <a:r>
              <a:rPr lang="en-US" sz="3600" dirty="0">
                <a:latin typeface="Times New Roman"/>
                <a:cs typeface="Times New Roman"/>
              </a:rPr>
              <a:t>C</a:t>
            </a:r>
            <a:r>
              <a:rPr lang="en-US" sz="3600" dirty="0" smtClean="0">
                <a:latin typeface="Times New Roman"/>
                <a:cs typeface="Times New Roman"/>
              </a:rPr>
              <a:t>onsider the opposite may have produced an additive counterfactual mindset (</a:t>
            </a:r>
            <a:r>
              <a:rPr lang="en-US" sz="3600" dirty="0" err="1" smtClean="0">
                <a:latin typeface="Times New Roman"/>
                <a:cs typeface="Times New Roman"/>
              </a:rPr>
              <a:t>Markman</a:t>
            </a:r>
            <a:r>
              <a:rPr lang="en-US" sz="3600" dirty="0" smtClean="0">
                <a:latin typeface="Times New Roman"/>
                <a:cs typeface="Times New Roman"/>
              </a:rPr>
              <a:t> et al., 2007)—greater creativity—at least for those who received it </a:t>
            </a:r>
            <a:r>
              <a:rPr lang="en-US" sz="3600" i="1" dirty="0" smtClean="0">
                <a:latin typeface="Times New Roman"/>
                <a:cs typeface="Times New Roman"/>
              </a:rPr>
              <a:t>after</a:t>
            </a:r>
            <a:r>
              <a:rPr lang="en-US" sz="3600" dirty="0" smtClean="0">
                <a:latin typeface="Times New Roman"/>
                <a:cs typeface="Times New Roman"/>
              </a:rPr>
              <a:t> learning statistic (Hindsight).</a:t>
            </a:r>
          </a:p>
          <a:p>
            <a:pPr>
              <a:buFont typeface="Arial" charset="0"/>
              <a:buChar char="•"/>
            </a:pPr>
            <a:r>
              <a:rPr lang="en-US" sz="3600" dirty="0" smtClean="0">
                <a:latin typeface="Times New Roman"/>
                <a:cs typeface="Times New Roman"/>
              </a:rPr>
              <a:t> Our findings suggest that actively considering opposite causes leads to less rigid interpretation of statistics, and might be useful to educators teaching critical evaluation of media sources.</a:t>
            </a:r>
          </a:p>
        </p:txBody>
      </p:sp>
      <p:sp>
        <p:nvSpPr>
          <p:cNvPr id="7" name="Rectangle 6"/>
          <p:cNvSpPr/>
          <p:nvPr/>
        </p:nvSpPr>
        <p:spPr>
          <a:xfrm>
            <a:off x="11641418" y="6173671"/>
            <a:ext cx="9937266" cy="18221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3200" dirty="0">
                <a:latin typeface="Times New Roman"/>
                <a:cs typeface="Times New Roman"/>
              </a:rPr>
              <a:t>98 </a:t>
            </a:r>
            <a:r>
              <a:rPr lang="en-US" sz="3200" dirty="0" smtClean="0">
                <a:latin typeface="Times New Roman"/>
                <a:cs typeface="Times New Roman"/>
              </a:rPr>
              <a:t>participants </a:t>
            </a:r>
            <a:r>
              <a:rPr lang="en-US" sz="3200" dirty="0">
                <a:latin typeface="Times New Roman"/>
                <a:cs typeface="Times New Roman"/>
              </a:rPr>
              <a:t>were recruited through Amazon Mechanical </a:t>
            </a:r>
            <a:r>
              <a:rPr lang="en-US" sz="3200" dirty="0" smtClean="0">
                <a:latin typeface="Times New Roman"/>
                <a:cs typeface="Times New Roman"/>
              </a:rPr>
              <a:t>Turk</a:t>
            </a:r>
            <a:endParaRPr lang="en-US" sz="3200" dirty="0">
              <a:latin typeface="Times New Roman"/>
              <a:cs typeface="Times New Roman"/>
            </a:endParaRPr>
          </a:p>
          <a:p>
            <a:pPr marL="457200" indent="-457200">
              <a:buFont typeface="Arial"/>
              <a:buChar char="•"/>
            </a:pPr>
            <a:r>
              <a:rPr lang="en-US" sz="3200" dirty="0" smtClean="0">
                <a:latin typeface="Times New Roman"/>
                <a:cs typeface="Times New Roman"/>
              </a:rPr>
              <a:t>Completed one of four surveys on </a:t>
            </a:r>
            <a:r>
              <a:rPr lang="en-US" sz="3200" dirty="0">
                <a:latin typeface="Times New Roman"/>
                <a:cs typeface="Times New Roman"/>
              </a:rPr>
              <a:t>surveymonkey.com </a:t>
            </a:r>
            <a:endParaRPr lang="en-US" sz="3200" b="1" dirty="0">
              <a:latin typeface="Times New Roman"/>
              <a:cs typeface="Times New Roman"/>
            </a:endParaRPr>
          </a:p>
          <a:p>
            <a:r>
              <a:rPr lang="en-US" sz="3200" b="1" dirty="0" smtClean="0">
                <a:latin typeface="Times New Roman"/>
                <a:cs typeface="Times New Roman"/>
              </a:rPr>
              <a:t>Both </a:t>
            </a:r>
            <a:r>
              <a:rPr lang="en-US" sz="3200" b="1" dirty="0">
                <a:latin typeface="Times New Roman"/>
                <a:cs typeface="Times New Roman"/>
              </a:rPr>
              <a:t>Foresight Groups </a:t>
            </a:r>
            <a:r>
              <a:rPr lang="en-US" sz="3200" dirty="0">
                <a:latin typeface="Times New Roman"/>
                <a:cs typeface="Times New Roman"/>
              </a:rPr>
              <a:t>received a 2005 traffic fatalities statistic and answered questions about 2010 </a:t>
            </a:r>
            <a:r>
              <a:rPr lang="en-US" sz="3200" dirty="0" smtClean="0">
                <a:latin typeface="Times New Roman"/>
                <a:cs typeface="Times New Roman"/>
              </a:rPr>
              <a:t>fatalities</a:t>
            </a:r>
          </a:p>
          <a:p>
            <a:pPr marL="342900" indent="-342900">
              <a:buFont typeface="Arial"/>
              <a:buChar char="•"/>
            </a:pPr>
            <a:r>
              <a:rPr lang="en-US" sz="32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145 </a:t>
            </a:r>
            <a:r>
              <a:rPr lang="en-US" sz="3200" dirty="0">
                <a:solidFill>
                  <a:srgbClr val="0000FF"/>
                </a:solidFill>
                <a:latin typeface="Times New Roman"/>
                <a:cs typeface="Times New Roman"/>
              </a:rPr>
              <a:t>out of every million Americans were killed in car accidents in 2005</a:t>
            </a:r>
            <a:r>
              <a:rPr lang="en-US" sz="32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.</a:t>
            </a:r>
          </a:p>
          <a:p>
            <a:pPr marL="342900" indent="-342900">
              <a:buFont typeface="Arial"/>
              <a:buChar char="•"/>
            </a:pPr>
            <a:r>
              <a:rPr lang="en-US" sz="32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With </a:t>
            </a:r>
            <a:r>
              <a:rPr lang="en-US" sz="3200" dirty="0">
                <a:solidFill>
                  <a:srgbClr val="0000FF"/>
                </a:solidFill>
                <a:latin typeface="Times New Roman"/>
                <a:cs typeface="Times New Roman"/>
              </a:rPr>
              <a:t>this statistic in mind, please estimate how many Americans were killed in car accidents in 2010.  </a:t>
            </a:r>
            <a:endParaRPr lang="en-US" sz="3200" dirty="0" smtClean="0">
              <a:solidFill>
                <a:srgbClr val="0000FF"/>
              </a:solidFill>
              <a:latin typeface="Times New Roman"/>
              <a:cs typeface="Times New Roman"/>
            </a:endParaRPr>
          </a:p>
          <a:p>
            <a:pPr marL="342900" indent="-342900">
              <a:buFont typeface="Arial"/>
              <a:buChar char="•"/>
            </a:pPr>
            <a:r>
              <a:rPr lang="en-US" sz="32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Next</a:t>
            </a:r>
            <a:r>
              <a:rPr lang="en-US" sz="3200" dirty="0">
                <a:solidFill>
                  <a:srgbClr val="0000FF"/>
                </a:solidFill>
                <a:latin typeface="Times New Roman"/>
                <a:cs typeface="Times New Roman"/>
              </a:rPr>
              <a:t>, think of the factor(s) you believe to have </a:t>
            </a:r>
            <a:r>
              <a:rPr lang="en-US" sz="3200" i="1" dirty="0">
                <a:solidFill>
                  <a:srgbClr val="0000FF"/>
                </a:solidFill>
                <a:latin typeface="Times New Roman"/>
                <a:cs typeface="Times New Roman"/>
              </a:rPr>
              <a:t>caused </a:t>
            </a:r>
            <a:r>
              <a:rPr lang="en-US" sz="3200" dirty="0">
                <a:solidFill>
                  <a:srgbClr val="0000FF"/>
                </a:solidFill>
                <a:latin typeface="Times New Roman"/>
                <a:cs typeface="Times New Roman"/>
              </a:rPr>
              <a:t>an increase/decrease in U.S. traffic fatalities between 2005 and 2010</a:t>
            </a:r>
          </a:p>
          <a:p>
            <a:r>
              <a:rPr lang="en-US" sz="3200" b="1" dirty="0">
                <a:latin typeface="Times New Roman"/>
                <a:cs typeface="Times New Roman"/>
              </a:rPr>
              <a:t>Foresight + Consider The Opposite Group</a:t>
            </a:r>
          </a:p>
          <a:p>
            <a:r>
              <a:rPr lang="en-US" sz="3200" dirty="0">
                <a:latin typeface="Times New Roman"/>
                <a:cs typeface="Times New Roman"/>
              </a:rPr>
              <a:t>Participants were told to suppose </a:t>
            </a:r>
            <a:r>
              <a:rPr lang="en-US" sz="3200" dirty="0" smtClean="0">
                <a:latin typeface="Times New Roman"/>
                <a:cs typeface="Times New Roman"/>
              </a:rPr>
              <a:t>that the </a:t>
            </a:r>
            <a:r>
              <a:rPr lang="en-US" sz="3200" dirty="0">
                <a:latin typeface="Times New Roman"/>
                <a:cs typeface="Times New Roman"/>
              </a:rPr>
              <a:t>traffic fatality statistic actually moved in the </a:t>
            </a:r>
            <a:r>
              <a:rPr lang="en-US" sz="3200" i="1" dirty="0">
                <a:latin typeface="Times New Roman"/>
                <a:cs typeface="Times New Roman"/>
              </a:rPr>
              <a:t>opposite direction </a:t>
            </a:r>
            <a:r>
              <a:rPr lang="en-US" sz="3200" dirty="0">
                <a:latin typeface="Times New Roman"/>
                <a:cs typeface="Times New Roman"/>
              </a:rPr>
              <a:t>of what they predicted and to describe factor(s) that would have contributed to </a:t>
            </a:r>
            <a:r>
              <a:rPr lang="en-US" sz="3200" dirty="0" smtClean="0">
                <a:latin typeface="Times New Roman"/>
                <a:cs typeface="Times New Roman"/>
              </a:rPr>
              <a:t>this</a:t>
            </a:r>
          </a:p>
          <a:p>
            <a:r>
              <a:rPr lang="en-US" sz="3200" b="1" dirty="0">
                <a:latin typeface="Times New Roman"/>
                <a:cs typeface="Times New Roman"/>
              </a:rPr>
              <a:t>Both Foresight Groups </a:t>
            </a:r>
            <a:r>
              <a:rPr lang="en-US" sz="3200" dirty="0" smtClean="0">
                <a:latin typeface="Times New Roman"/>
                <a:cs typeface="Times New Roman"/>
              </a:rPr>
              <a:t>re-estimated </a:t>
            </a:r>
            <a:r>
              <a:rPr lang="en-US" sz="3200" dirty="0">
                <a:latin typeface="Times New Roman"/>
                <a:cs typeface="Times New Roman"/>
              </a:rPr>
              <a:t>2010 </a:t>
            </a:r>
            <a:r>
              <a:rPr lang="en-US" sz="3200" dirty="0" smtClean="0">
                <a:latin typeface="Times New Roman"/>
                <a:cs typeface="Times New Roman"/>
              </a:rPr>
              <a:t>statistic</a:t>
            </a:r>
          </a:p>
          <a:p>
            <a:r>
              <a:rPr lang="en-US" sz="3200" b="1" dirty="0">
                <a:latin typeface="Times New Roman"/>
                <a:cs typeface="Times New Roman"/>
              </a:rPr>
              <a:t>All Groups</a:t>
            </a:r>
            <a:r>
              <a:rPr lang="en-US" sz="3200" dirty="0">
                <a:latin typeface="Times New Roman"/>
                <a:cs typeface="Times New Roman"/>
              </a:rPr>
              <a:t> received statistics for both 2005 and 2010 and answered questions about 2010 </a:t>
            </a:r>
            <a:r>
              <a:rPr lang="en-US" sz="3200" dirty="0" smtClean="0">
                <a:latin typeface="Times New Roman"/>
                <a:cs typeface="Times New Roman"/>
              </a:rPr>
              <a:t>fatalities</a:t>
            </a:r>
            <a:endParaRPr lang="en-US" sz="3200" b="1" dirty="0" smtClean="0">
              <a:latin typeface="Times New Roman"/>
              <a:cs typeface="Times New Roman"/>
            </a:endParaRPr>
          </a:p>
          <a:p>
            <a:pPr marL="342900" indent="-342900">
              <a:buFont typeface="Arial"/>
              <a:buChar char="•"/>
            </a:pPr>
            <a:r>
              <a:rPr lang="en-US" sz="3200" dirty="0">
                <a:solidFill>
                  <a:srgbClr val="0000FF"/>
                </a:solidFill>
                <a:latin typeface="Times New Roman"/>
                <a:cs typeface="Times New Roman"/>
              </a:rPr>
              <a:t>In 2005, 145 out of every million Americans were killed in car accidents, whereas in 2010, 106 out of every million Americans were killed in car accidents. </a:t>
            </a:r>
          </a:p>
          <a:p>
            <a:pPr marL="342900" indent="-342900">
              <a:buFont typeface="Arial"/>
              <a:buChar char="•"/>
            </a:pPr>
            <a:r>
              <a:rPr lang="en-US" sz="3200" dirty="0">
                <a:solidFill>
                  <a:srgbClr val="0000FF"/>
                </a:solidFill>
                <a:latin typeface="Times New Roman"/>
                <a:cs typeface="Times New Roman"/>
              </a:rPr>
              <a:t>Please choose the statement that indicates how surprised you are with the change in statistics between 2005 and 2010 (not at all surprised… extremely surprised).</a:t>
            </a:r>
          </a:p>
          <a:p>
            <a:pPr marL="342900" indent="-342900">
              <a:buFont typeface="Arial"/>
              <a:buChar char="•"/>
            </a:pPr>
            <a:r>
              <a:rPr lang="en-US" sz="3200" dirty="0">
                <a:solidFill>
                  <a:srgbClr val="0000FF"/>
                </a:solidFill>
                <a:latin typeface="Times New Roman"/>
                <a:cs typeface="Times New Roman"/>
              </a:rPr>
              <a:t>Next, think of the factor(s) you believe to have </a:t>
            </a:r>
            <a:r>
              <a:rPr lang="en-US" sz="3200" i="1" dirty="0">
                <a:solidFill>
                  <a:srgbClr val="0000FF"/>
                </a:solidFill>
                <a:latin typeface="Times New Roman"/>
                <a:cs typeface="Times New Roman"/>
              </a:rPr>
              <a:t>caused </a:t>
            </a:r>
            <a:r>
              <a:rPr lang="en-US" sz="3200" dirty="0">
                <a:solidFill>
                  <a:srgbClr val="0000FF"/>
                </a:solidFill>
                <a:latin typeface="Times New Roman"/>
                <a:cs typeface="Times New Roman"/>
              </a:rPr>
              <a:t>an increase/decrease in U.S. traffic fatalities between 2005 and 2010.</a:t>
            </a:r>
          </a:p>
          <a:p>
            <a:r>
              <a:rPr lang="en-US" sz="3200" b="1" dirty="0">
                <a:latin typeface="Times New Roman"/>
                <a:cs typeface="Times New Roman"/>
              </a:rPr>
              <a:t>Hindsight + Consider the Opposite Group</a:t>
            </a:r>
            <a:r>
              <a:rPr lang="en-US" sz="3200" dirty="0">
                <a:latin typeface="Times New Roman"/>
                <a:cs typeface="Times New Roman"/>
              </a:rPr>
              <a:t> considered why statistic could have moved in opposite </a:t>
            </a:r>
            <a:r>
              <a:rPr lang="en-US" sz="3200" dirty="0" smtClean="0">
                <a:latin typeface="Times New Roman"/>
                <a:cs typeface="Times New Roman"/>
              </a:rPr>
              <a:t>direction</a:t>
            </a:r>
          </a:p>
          <a:p>
            <a:r>
              <a:rPr lang="en-US" sz="3200" b="1" dirty="0">
                <a:latin typeface="Times New Roman"/>
                <a:cs typeface="Times New Roman"/>
              </a:rPr>
              <a:t>All groups </a:t>
            </a:r>
            <a:endParaRPr lang="en-US" sz="3200" b="1" dirty="0" smtClean="0">
              <a:latin typeface="Times New Roman"/>
              <a:cs typeface="Times New Roman"/>
            </a:endParaRPr>
          </a:p>
          <a:p>
            <a:pPr marL="342900" indent="-342900">
              <a:buFont typeface="Arial"/>
              <a:buChar char="•"/>
            </a:pPr>
            <a:r>
              <a:rPr lang="en-US" sz="3200" dirty="0">
                <a:latin typeface="Times New Roman"/>
                <a:cs typeface="Times New Roman"/>
              </a:rPr>
              <a:t>E</a:t>
            </a:r>
            <a:r>
              <a:rPr lang="en-US" sz="3200" dirty="0" smtClean="0">
                <a:latin typeface="Times New Roman"/>
                <a:cs typeface="Times New Roman"/>
              </a:rPr>
              <a:t>stimated </a:t>
            </a:r>
            <a:r>
              <a:rPr lang="en-US" sz="3200" dirty="0">
                <a:latin typeface="Times New Roman"/>
                <a:cs typeface="Times New Roman"/>
              </a:rPr>
              <a:t>car accident fatalities for 2015 and described factor(s) that would cause an increase/decrease</a:t>
            </a:r>
          </a:p>
          <a:p>
            <a:pPr marL="342900" indent="-342900">
              <a:buFont typeface="Arial"/>
              <a:buChar char="•"/>
            </a:pPr>
            <a:r>
              <a:rPr lang="en-US" sz="3200" dirty="0">
                <a:latin typeface="Times New Roman"/>
                <a:cs typeface="Times New Roman"/>
              </a:rPr>
              <a:t>D</a:t>
            </a:r>
            <a:r>
              <a:rPr lang="en-US" sz="3200" dirty="0" smtClean="0">
                <a:latin typeface="Times New Roman"/>
                <a:cs typeface="Times New Roman"/>
              </a:rPr>
              <a:t>escribed </a:t>
            </a:r>
            <a:r>
              <a:rPr lang="en-US" sz="3200" dirty="0">
                <a:latin typeface="Times New Roman"/>
                <a:cs typeface="Times New Roman"/>
              </a:rPr>
              <a:t>action(s) that could reduce car accident fatalities by 2015 and estimated how low fatalities </a:t>
            </a:r>
            <a:r>
              <a:rPr lang="en-US" sz="3200" i="1" dirty="0">
                <a:latin typeface="Times New Roman"/>
                <a:cs typeface="Times New Roman"/>
              </a:rPr>
              <a:t>could go </a:t>
            </a:r>
            <a:r>
              <a:rPr lang="en-US" sz="3200" dirty="0">
                <a:latin typeface="Times New Roman"/>
                <a:cs typeface="Times New Roman"/>
              </a:rPr>
              <a:t>by </a:t>
            </a:r>
            <a:r>
              <a:rPr lang="en-US" sz="3200" dirty="0" smtClean="0">
                <a:latin typeface="Times New Roman"/>
                <a:cs typeface="Times New Roman"/>
              </a:rPr>
              <a:t>2015</a:t>
            </a:r>
            <a:endParaRPr lang="en-US" sz="3200" dirty="0">
              <a:latin typeface="Times New Roman"/>
              <a:cs typeface="Times New Roman"/>
            </a:endParaRPr>
          </a:p>
        </p:txBody>
      </p:sp>
      <p:sp>
        <p:nvSpPr>
          <p:cNvPr id="63" name="Text Placeholder 54"/>
          <p:cNvSpPr>
            <a:spLocks noGrp="1"/>
          </p:cNvSpPr>
          <p:nvPr>
            <p:ph type="body" sz="quarter" idx="149"/>
          </p:nvPr>
        </p:nvSpPr>
        <p:spPr>
          <a:xfrm>
            <a:off x="11587722" y="5268416"/>
            <a:ext cx="10050462" cy="905256"/>
          </a:xfrm>
        </p:spPr>
        <p:txBody>
          <a:bodyPr/>
          <a:lstStyle/>
          <a:p>
            <a:r>
              <a:rPr lang="en-US" sz="4500" dirty="0" smtClean="0"/>
              <a:t>Participants and Procedure</a:t>
            </a:r>
            <a:endParaRPr lang="en-US" sz="4500" dirty="0"/>
          </a:p>
        </p:txBody>
      </p:sp>
      <p:sp>
        <p:nvSpPr>
          <p:cNvPr id="69" name="Text Placeholder 10"/>
          <p:cNvSpPr>
            <a:spLocks noGrp="1"/>
          </p:cNvSpPr>
          <p:nvPr>
            <p:ph type="body" sz="quarter" idx="24"/>
          </p:nvPr>
        </p:nvSpPr>
        <p:spPr>
          <a:xfrm>
            <a:off x="11587722" y="24406342"/>
            <a:ext cx="10052050" cy="907933"/>
          </a:xfrm>
        </p:spPr>
        <p:txBody>
          <a:bodyPr/>
          <a:lstStyle/>
          <a:p>
            <a:r>
              <a:rPr lang="en-US" sz="4500" dirty="0" smtClean="0"/>
              <a:t>Examples of New Vs. Old Causes</a:t>
            </a:r>
            <a:endParaRPr lang="en-US" sz="4500" dirty="0"/>
          </a:p>
        </p:txBody>
      </p:sp>
      <p:sp>
        <p:nvSpPr>
          <p:cNvPr id="70" name="Text Placeholder 18"/>
          <p:cNvSpPr>
            <a:spLocks noGrp="1"/>
          </p:cNvSpPr>
          <p:nvPr>
            <p:ph type="body" sz="quarter" idx="96"/>
          </p:nvPr>
        </p:nvSpPr>
        <p:spPr>
          <a:xfrm>
            <a:off x="904186" y="20555321"/>
            <a:ext cx="10056813" cy="11572375"/>
          </a:xfrm>
        </p:spPr>
        <p:txBody>
          <a:bodyPr/>
          <a:lstStyle/>
          <a:p>
            <a:pPr lvl="0" defTabSz="2507943">
              <a:spcBef>
                <a:spcPts val="0"/>
              </a:spcBef>
            </a:pPr>
            <a:r>
              <a:rPr lang="en-US" sz="3800" b="1" dirty="0" smtClean="0">
                <a:solidFill>
                  <a:prstClr val="black"/>
                </a:solidFill>
                <a:latin typeface="Times New Roman"/>
                <a:cs typeface="Times New Roman"/>
              </a:rPr>
              <a:t>Between-Subjects Independent Variables: </a:t>
            </a:r>
          </a:p>
          <a:p>
            <a:pPr lvl="0" defTabSz="2507943">
              <a:spcBef>
                <a:spcPts val="0"/>
              </a:spcBef>
            </a:pPr>
            <a:r>
              <a:rPr lang="en-US" sz="3800" i="1" dirty="0" smtClean="0">
                <a:solidFill>
                  <a:prstClr val="black"/>
                </a:solidFill>
                <a:latin typeface="Times New Roman"/>
                <a:cs typeface="Times New Roman"/>
              </a:rPr>
              <a:t>Prior Estimation</a:t>
            </a:r>
            <a:r>
              <a:rPr lang="en-US" sz="3800" dirty="0" smtClean="0">
                <a:solidFill>
                  <a:prstClr val="black"/>
                </a:solidFill>
                <a:latin typeface="Times New Roman"/>
                <a:cs typeface="Times New Roman"/>
              </a:rPr>
              <a:t> (Hindsight vs. Foresight): W</a:t>
            </a:r>
            <a:r>
              <a:rPr lang="en-US" sz="3800" dirty="0" smtClean="0">
                <a:latin typeface="Times New Roman"/>
                <a:cs typeface="Times" charset="0"/>
              </a:rPr>
              <a:t>hether </a:t>
            </a:r>
            <a:r>
              <a:rPr lang="en-US" sz="3800" dirty="0">
                <a:latin typeface="Times New Roman"/>
                <a:cs typeface="Times" charset="0"/>
              </a:rPr>
              <a:t>or not one estimated statistics and considered causes before receiving actual </a:t>
            </a:r>
            <a:r>
              <a:rPr lang="en-US" sz="3800" dirty="0" smtClean="0">
                <a:latin typeface="Times New Roman"/>
                <a:cs typeface="Times" charset="0"/>
              </a:rPr>
              <a:t>statistics.</a:t>
            </a:r>
            <a:endParaRPr lang="en-US" sz="3800" dirty="0" smtClean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lvl="0" defTabSz="2507943">
              <a:spcBef>
                <a:spcPts val="0"/>
              </a:spcBef>
            </a:pPr>
            <a:r>
              <a:rPr lang="en-US" sz="3800" i="1" dirty="0" smtClean="0">
                <a:solidFill>
                  <a:prstClr val="black"/>
                </a:solidFill>
                <a:latin typeface="Times New Roman"/>
                <a:cs typeface="Times New Roman"/>
              </a:rPr>
              <a:t>Considering the Opposite</a:t>
            </a:r>
            <a:r>
              <a:rPr lang="en-US" sz="3800" dirty="0" smtClean="0">
                <a:solidFill>
                  <a:prstClr val="black"/>
                </a:solidFill>
                <a:latin typeface="Times New Roman"/>
                <a:cs typeface="Times New Roman"/>
              </a:rPr>
              <a:t>: Whether participants were asked to consider changes in the statistic in the opposite direction.</a:t>
            </a:r>
            <a:endParaRPr lang="en-US" sz="3800" b="1" dirty="0" smtClean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lvl="0" defTabSz="2507943">
              <a:spcBef>
                <a:spcPts val="0"/>
              </a:spcBef>
            </a:pPr>
            <a:r>
              <a:rPr lang="en-US" sz="3800" b="1" dirty="0" smtClean="0">
                <a:solidFill>
                  <a:prstClr val="black"/>
                </a:solidFill>
                <a:latin typeface="Times New Roman"/>
                <a:cs typeface="Times New Roman"/>
              </a:rPr>
              <a:t>Dependent Variables:</a:t>
            </a:r>
          </a:p>
          <a:p>
            <a:pPr marL="457200" lvl="0" indent="-457200" defTabSz="2507943">
              <a:spcBef>
                <a:spcPts val="0"/>
              </a:spcBef>
              <a:buFontTx/>
              <a:buAutoNum type="arabicPeriod"/>
            </a:pPr>
            <a:r>
              <a:rPr lang="en-US" sz="3800" dirty="0" smtClean="0">
                <a:latin typeface="Times New Roman"/>
                <a:cs typeface="Times New Roman"/>
              </a:rPr>
              <a:t>Incorporating 2010 fatality statistics: a. </a:t>
            </a:r>
            <a:r>
              <a:rPr lang="en-US" sz="3800" dirty="0">
                <a:solidFill>
                  <a:prstClr val="black"/>
                </a:solidFill>
                <a:latin typeface="Times New Roman"/>
                <a:cs typeface="Times New Roman"/>
              </a:rPr>
              <a:t>L</a:t>
            </a:r>
            <a:r>
              <a:rPr lang="en-US" sz="3800" dirty="0" smtClean="0">
                <a:solidFill>
                  <a:prstClr val="black"/>
                </a:solidFill>
                <a:latin typeface="Times New Roman"/>
                <a:cs typeface="Times New Roman"/>
              </a:rPr>
              <a:t>evel of surprise upon learning the actual statistics, </a:t>
            </a:r>
            <a:r>
              <a:rPr lang="en-US" sz="3800" dirty="0" smtClean="0">
                <a:latin typeface="Times New Roman"/>
                <a:cs typeface="Times New Roman"/>
              </a:rPr>
              <a:t>b. </a:t>
            </a:r>
            <a:r>
              <a:rPr lang="en-US" sz="3800" dirty="0">
                <a:latin typeface="Times New Roman"/>
                <a:cs typeface="Times New Roman"/>
              </a:rPr>
              <a:t>N</a:t>
            </a:r>
            <a:r>
              <a:rPr lang="en-US" sz="3800" dirty="0" smtClean="0">
                <a:latin typeface="Times New Roman"/>
                <a:cs typeface="Times New Roman"/>
              </a:rPr>
              <a:t>umber </a:t>
            </a:r>
            <a:r>
              <a:rPr lang="en-US" sz="3800" dirty="0">
                <a:latin typeface="Times New Roman"/>
                <a:cs typeface="Times New Roman"/>
              </a:rPr>
              <a:t>of new </a:t>
            </a:r>
            <a:r>
              <a:rPr lang="en-US" sz="3800" dirty="0" smtClean="0">
                <a:latin typeface="Times New Roman"/>
                <a:cs typeface="Times New Roman"/>
              </a:rPr>
              <a:t>vs. old causes </a:t>
            </a:r>
            <a:r>
              <a:rPr lang="en-US" sz="3800" dirty="0">
                <a:latin typeface="Times New Roman"/>
                <a:cs typeface="Times New Roman"/>
              </a:rPr>
              <a:t>used to explain changes in statistics for </a:t>
            </a:r>
            <a:r>
              <a:rPr lang="en-US" sz="3800" dirty="0" smtClean="0">
                <a:latin typeface="Times New Roman"/>
                <a:cs typeface="Times New Roman"/>
              </a:rPr>
              <a:t>2010.</a:t>
            </a:r>
            <a:endParaRPr lang="en-US" sz="3800" dirty="0" smtClean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457200" lvl="0" indent="-457200" defTabSz="2507943">
              <a:spcBef>
                <a:spcPts val="0"/>
              </a:spcBef>
              <a:buFontTx/>
              <a:buAutoNum type="arabicPeriod"/>
            </a:pPr>
            <a:r>
              <a:rPr lang="en-US" sz="3800" dirty="0" smtClean="0">
                <a:solidFill>
                  <a:prstClr val="black"/>
                </a:solidFill>
                <a:latin typeface="Times New Roman"/>
                <a:cs typeface="Times New Roman"/>
              </a:rPr>
              <a:t>Expectations for 2015 fatalities:</a:t>
            </a:r>
            <a:r>
              <a:rPr lang="en-US" sz="3800" dirty="0" smtClean="0">
                <a:latin typeface="Times New Roman"/>
                <a:cs typeface="Times New Roman"/>
              </a:rPr>
              <a:t> Number of new vs. old </a:t>
            </a:r>
            <a:r>
              <a:rPr lang="en-US" sz="3800" dirty="0">
                <a:latin typeface="Times New Roman"/>
                <a:cs typeface="Times New Roman"/>
              </a:rPr>
              <a:t>factors </a:t>
            </a:r>
            <a:r>
              <a:rPr lang="en-US" sz="3800" dirty="0" smtClean="0">
                <a:latin typeface="Times New Roman"/>
                <a:cs typeface="Times New Roman"/>
              </a:rPr>
              <a:t>used to </a:t>
            </a:r>
            <a:r>
              <a:rPr lang="en-US" sz="3800" dirty="0">
                <a:latin typeface="Times New Roman"/>
                <a:cs typeface="Times New Roman"/>
              </a:rPr>
              <a:t>explain changes in statistics </a:t>
            </a:r>
            <a:r>
              <a:rPr lang="en-US" sz="3800" dirty="0" smtClean="0">
                <a:latin typeface="Times New Roman"/>
                <a:cs typeface="Times New Roman"/>
              </a:rPr>
              <a:t>expected for 2015. </a:t>
            </a:r>
          </a:p>
          <a:p>
            <a:pPr marL="457200" indent="-457200" defTabSz="2507943">
              <a:spcBef>
                <a:spcPts val="0"/>
              </a:spcBef>
              <a:buFontTx/>
              <a:buAutoNum type="arabicPeriod"/>
            </a:pPr>
            <a:r>
              <a:rPr lang="en-US" sz="3800" i="1" dirty="0" smtClean="0">
                <a:latin typeface="Times New Roman"/>
                <a:cs typeface="Times New Roman"/>
              </a:rPr>
              <a:t> Hopes</a:t>
            </a:r>
            <a:r>
              <a:rPr lang="en-US" sz="3800" dirty="0" smtClean="0">
                <a:latin typeface="Times New Roman"/>
                <a:cs typeface="Times New Roman"/>
              </a:rPr>
              <a:t> for 2015 fatalities: </a:t>
            </a:r>
            <a:r>
              <a:rPr lang="en-US" sz="3800" dirty="0">
                <a:latin typeface="Times New Roman"/>
                <a:cs typeface="Times New Roman"/>
              </a:rPr>
              <a:t>N</a:t>
            </a:r>
            <a:r>
              <a:rPr lang="en-US" sz="3800" dirty="0" smtClean="0">
                <a:latin typeface="Times New Roman"/>
                <a:cs typeface="Times New Roman"/>
              </a:rPr>
              <a:t>umber </a:t>
            </a:r>
            <a:r>
              <a:rPr lang="en-US" sz="3800" dirty="0">
                <a:latin typeface="Times New Roman"/>
                <a:cs typeface="Times New Roman"/>
              </a:rPr>
              <a:t>of new vs. old </a:t>
            </a:r>
            <a:r>
              <a:rPr lang="en-US" sz="3800" dirty="0" smtClean="0">
                <a:latin typeface="Times New Roman"/>
                <a:cs typeface="Times New Roman"/>
              </a:rPr>
              <a:t>actions that could be taken to reduce </a:t>
            </a:r>
            <a:r>
              <a:rPr lang="en-US" sz="3800" dirty="0" smtClean="0">
                <a:solidFill>
                  <a:prstClr val="black"/>
                </a:solidFill>
                <a:latin typeface="Times New Roman"/>
                <a:cs typeface="Times New Roman"/>
              </a:rPr>
              <a:t>traffic fatalities 2015.</a:t>
            </a:r>
          </a:p>
        </p:txBody>
      </p:sp>
      <p:graphicFrame>
        <p:nvGraphicFramePr>
          <p:cNvPr id="59" name="Picture Placeholder 58"/>
          <p:cNvGraphicFramePr>
            <a:graphicFrameLocks noGrp="1"/>
          </p:cNvGraphicFramePr>
          <p:nvPr>
            <p:ph type="pic" sz="quarter" idx="128"/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281838892"/>
              </p:ext>
            </p:extLst>
          </p:nvPr>
        </p:nvGraphicFramePr>
        <p:xfrm>
          <a:off x="23299739" y="16401970"/>
          <a:ext cx="7908924" cy="2339998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2636308"/>
                <a:gridCol w="2636308"/>
                <a:gridCol w="2636308"/>
              </a:tblGrid>
              <a:tr h="954696">
                <a:tc>
                  <a:txBody>
                    <a:bodyPr/>
                    <a:lstStyle/>
                    <a:p>
                      <a:pPr algn="ctr"/>
                      <a:endParaRPr lang="en-US" sz="3600" b="1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latin typeface="Times New Roman"/>
                          <a:cs typeface="Times New Roman"/>
                        </a:rPr>
                        <a:t>Old</a:t>
                      </a:r>
                      <a:r>
                        <a:rPr lang="en-US" sz="3600" b="1" baseline="0" dirty="0" smtClean="0">
                          <a:latin typeface="Times New Roman"/>
                          <a:cs typeface="Times New Roman"/>
                        </a:rPr>
                        <a:t> Causes</a:t>
                      </a:r>
                      <a:endParaRPr lang="en-US" sz="3600" b="1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latin typeface="Times New Roman"/>
                          <a:cs typeface="Times New Roman"/>
                        </a:rPr>
                        <a:t>Ne</a:t>
                      </a:r>
                      <a:r>
                        <a:rPr lang="en-US" sz="3600" b="1" baseline="0" dirty="0" smtClean="0">
                          <a:latin typeface="Times New Roman"/>
                          <a:cs typeface="Times New Roman"/>
                        </a:rPr>
                        <a:t>w Causes</a:t>
                      </a:r>
                      <a:endParaRPr lang="en-US" sz="3600" b="1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692651">
                <a:tc>
                  <a:txBody>
                    <a:bodyPr/>
                    <a:lstStyle/>
                    <a:p>
                      <a:r>
                        <a:rPr lang="en-US" sz="3600" b="1" dirty="0" smtClean="0">
                          <a:latin typeface="Times New Roman"/>
                          <a:cs typeface="Times New Roman"/>
                        </a:rPr>
                        <a:t>No </a:t>
                      </a:r>
                      <a:r>
                        <a:rPr lang="en-US" sz="3600" b="1" dirty="0" err="1" smtClean="0">
                          <a:latin typeface="Times New Roman"/>
                          <a:cs typeface="Times New Roman"/>
                        </a:rPr>
                        <a:t>CtO</a:t>
                      </a:r>
                      <a:endParaRPr lang="en-US" sz="3600" b="1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0" dirty="0" smtClean="0">
                          <a:latin typeface="Times New Roman"/>
                          <a:cs typeface="Times New Roman"/>
                        </a:rPr>
                        <a:t>1.09</a:t>
                      </a:r>
                      <a:endParaRPr lang="en-US" sz="3600" b="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latin typeface="Times New Roman"/>
                          <a:cs typeface="Times New Roman"/>
                        </a:rPr>
                        <a:t>1.22</a:t>
                      </a:r>
                      <a:endParaRPr lang="en-US" sz="3600" b="1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692651">
                <a:tc>
                  <a:txBody>
                    <a:bodyPr/>
                    <a:lstStyle/>
                    <a:p>
                      <a:r>
                        <a:rPr lang="en-US" sz="3600" b="1" dirty="0" err="1" smtClean="0">
                          <a:latin typeface="Times New Roman"/>
                          <a:cs typeface="Times New Roman"/>
                        </a:rPr>
                        <a:t>CtO</a:t>
                      </a:r>
                      <a:endParaRPr lang="en-US" sz="3600" b="1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0" dirty="0" smtClean="0">
                          <a:latin typeface="Times New Roman"/>
                          <a:cs typeface="Times New Roman"/>
                        </a:rPr>
                        <a:t>0.9</a:t>
                      </a:r>
                      <a:endParaRPr lang="en-US" sz="3600" b="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latin typeface="Times New Roman"/>
                          <a:cs typeface="Times New Roman"/>
                        </a:rPr>
                        <a:t>1.43</a:t>
                      </a:r>
                      <a:endParaRPr lang="en-US" sz="3600" b="1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7" name="Text Placeholder 76"/>
          <p:cNvSpPr>
            <a:spLocks noGrp="1"/>
          </p:cNvSpPr>
          <p:nvPr>
            <p:ph type="body" sz="quarter" idx="24"/>
          </p:nvPr>
        </p:nvSpPr>
        <p:spPr>
          <a:xfrm>
            <a:off x="22250400" y="5257801"/>
            <a:ext cx="10049256" cy="905256"/>
          </a:xfrm>
        </p:spPr>
        <p:txBody>
          <a:bodyPr/>
          <a:lstStyle/>
          <a:p>
            <a:r>
              <a:rPr lang="en-US" sz="4500" dirty="0" smtClean="0"/>
              <a:t>Results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81" name="Text Placeholder 80"/>
          <p:cNvSpPr>
            <a:spLocks noGrp="1"/>
          </p:cNvSpPr>
          <p:nvPr>
            <p:ph type="body" sz="quarter" idx="123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75" name="Picture Placeholder 66"/>
          <p:cNvGraphicFramePr>
            <a:graphicFrameLocks noGrp="1"/>
          </p:cNvGraphicFramePr>
          <p:nvPr>
            <p:ph type="pic" sz="quarter" idx="130"/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099286171"/>
              </p:ext>
            </p:extLst>
          </p:nvPr>
        </p:nvGraphicFramePr>
        <p:xfrm>
          <a:off x="33740818" y="8975060"/>
          <a:ext cx="8473982" cy="3421003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3146602"/>
                <a:gridCol w="2502719"/>
                <a:gridCol w="2824661"/>
              </a:tblGrid>
              <a:tr h="860683">
                <a:tc>
                  <a:txBody>
                    <a:bodyPr/>
                    <a:lstStyle/>
                    <a:p>
                      <a:pPr algn="ctr"/>
                      <a:endParaRPr lang="en-US" sz="3600" b="1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latin typeface="Times New Roman"/>
                          <a:cs typeface="Times New Roman"/>
                        </a:rPr>
                        <a:t>Old Causes</a:t>
                      </a:r>
                      <a:endParaRPr lang="en-US" sz="3600" b="1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latin typeface="Times New Roman"/>
                          <a:cs typeface="Times New Roman"/>
                        </a:rPr>
                        <a:t>New Causes</a:t>
                      </a:r>
                      <a:endParaRPr lang="en-US" sz="3600" b="1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558800">
                <a:tc>
                  <a:txBody>
                    <a:bodyPr/>
                    <a:lstStyle/>
                    <a:p>
                      <a:r>
                        <a:rPr lang="en-US" sz="3600" b="1" baseline="0" dirty="0" smtClean="0">
                          <a:latin typeface="Times New Roman"/>
                          <a:cs typeface="Times New Roman"/>
                        </a:rPr>
                        <a:t>FS + </a:t>
                      </a:r>
                      <a:r>
                        <a:rPr lang="en-US" sz="3600" b="1" dirty="0" smtClean="0">
                          <a:latin typeface="Times New Roman"/>
                          <a:cs typeface="Times New Roman"/>
                        </a:rPr>
                        <a:t>No </a:t>
                      </a:r>
                      <a:r>
                        <a:rPr lang="en-US" sz="3600" b="1" dirty="0" err="1" smtClean="0">
                          <a:latin typeface="Times New Roman"/>
                          <a:cs typeface="Times New Roman"/>
                        </a:rPr>
                        <a:t>CtO</a:t>
                      </a:r>
                      <a:endParaRPr lang="en-US" sz="3600" b="1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0" dirty="0" smtClean="0">
                          <a:latin typeface="Times New Roman"/>
                          <a:cs typeface="Times New Roman"/>
                        </a:rPr>
                        <a:t>0.87</a:t>
                      </a:r>
                      <a:endParaRPr lang="en-US" sz="3600" b="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latin typeface="Times New Roman"/>
                          <a:cs typeface="Times New Roman"/>
                        </a:rPr>
                        <a:t>1.17</a:t>
                      </a:r>
                      <a:endParaRPr lang="en-US" sz="3600" b="1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533400">
                <a:tc>
                  <a:txBody>
                    <a:bodyPr/>
                    <a:lstStyle/>
                    <a:p>
                      <a:r>
                        <a:rPr lang="en-US" sz="3600" b="1" dirty="0" smtClean="0">
                          <a:latin typeface="Times New Roman"/>
                          <a:cs typeface="Times New Roman"/>
                        </a:rPr>
                        <a:t>FS + </a:t>
                      </a:r>
                      <a:r>
                        <a:rPr lang="en-US" sz="3600" b="1" dirty="0" err="1" smtClean="0">
                          <a:latin typeface="Times New Roman"/>
                          <a:cs typeface="Times New Roman"/>
                        </a:rPr>
                        <a:t>CtO</a:t>
                      </a:r>
                      <a:endParaRPr lang="en-US" sz="3600" b="1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0" dirty="0" smtClean="0">
                          <a:latin typeface="Times New Roman"/>
                          <a:cs typeface="Times New Roman"/>
                        </a:rPr>
                        <a:t>0.7</a:t>
                      </a:r>
                      <a:endParaRPr lang="en-US" sz="3600" b="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latin typeface="Times New Roman"/>
                          <a:cs typeface="Times New Roman"/>
                        </a:rPr>
                        <a:t>1.27</a:t>
                      </a:r>
                      <a:endParaRPr lang="en-US" sz="3600" b="1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558800">
                <a:tc>
                  <a:txBody>
                    <a:bodyPr/>
                    <a:lstStyle/>
                    <a:p>
                      <a:r>
                        <a:rPr lang="en-US" sz="3600" b="1" dirty="0" smtClean="0">
                          <a:latin typeface="Times New Roman"/>
                          <a:cs typeface="Times New Roman"/>
                        </a:rPr>
                        <a:t>HS + No </a:t>
                      </a:r>
                      <a:r>
                        <a:rPr lang="en-US" sz="3600" b="1" dirty="0" err="1" smtClean="0">
                          <a:latin typeface="Times New Roman"/>
                          <a:cs typeface="Times New Roman"/>
                        </a:rPr>
                        <a:t>CtO</a:t>
                      </a:r>
                      <a:endParaRPr lang="en-US" sz="3600" b="1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0" dirty="0" smtClean="0">
                          <a:latin typeface="Times New Roman"/>
                          <a:cs typeface="Times New Roman"/>
                        </a:rPr>
                        <a:t>0.42</a:t>
                      </a:r>
                      <a:endParaRPr lang="en-US" sz="3600" b="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latin typeface="Times New Roman"/>
                          <a:cs typeface="Times New Roman"/>
                        </a:rPr>
                        <a:t>1.38</a:t>
                      </a:r>
                      <a:endParaRPr lang="en-US" sz="3600" b="1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533400">
                <a:tc>
                  <a:txBody>
                    <a:bodyPr/>
                    <a:lstStyle/>
                    <a:p>
                      <a:r>
                        <a:rPr lang="en-US" sz="3600" b="1" dirty="0" smtClean="0">
                          <a:latin typeface="Times New Roman"/>
                          <a:cs typeface="Times New Roman"/>
                        </a:rPr>
                        <a:t>HS + </a:t>
                      </a:r>
                      <a:r>
                        <a:rPr lang="en-US" sz="3600" b="1" dirty="0" err="1" smtClean="0">
                          <a:latin typeface="Times New Roman"/>
                          <a:cs typeface="Times New Roman"/>
                        </a:rPr>
                        <a:t>CtO</a:t>
                      </a:r>
                      <a:endParaRPr lang="en-US" sz="3600" b="1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0" dirty="0" smtClean="0">
                          <a:latin typeface="Times New Roman"/>
                          <a:cs typeface="Times New Roman"/>
                        </a:rPr>
                        <a:t>0.43</a:t>
                      </a:r>
                      <a:endParaRPr lang="en-US" sz="3600" b="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latin typeface="Times New Roman"/>
                          <a:cs typeface="Times New Roman"/>
                        </a:rPr>
                        <a:t>1.19</a:t>
                      </a:r>
                      <a:endParaRPr lang="en-US" sz="3600" b="1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2" name="Picture Placeholder 81"/>
          <p:cNvSpPr>
            <a:spLocks noGrp="1"/>
          </p:cNvSpPr>
          <p:nvPr>
            <p:ph type="pic" sz="quarter" idx="129"/>
          </p:nvPr>
        </p:nvSpPr>
        <p:spPr/>
      </p:sp>
      <p:sp>
        <p:nvSpPr>
          <p:cNvPr id="79" name="TextBox 78"/>
          <p:cNvSpPr txBox="1"/>
          <p:nvPr/>
        </p:nvSpPr>
        <p:spPr>
          <a:xfrm>
            <a:off x="32929782" y="5268416"/>
            <a:ext cx="997903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5600" indent="-355600" algn="ctr"/>
            <a:r>
              <a:rPr lang="en-US" sz="3600" b="1" dirty="0" smtClean="0">
                <a:latin typeface="Times New Roman"/>
                <a:cs typeface="Times New Roman"/>
              </a:rPr>
              <a:t>Consider the Opposite and </a:t>
            </a:r>
            <a:r>
              <a:rPr lang="en-US" sz="3600" b="1" i="1" dirty="0" smtClean="0">
                <a:latin typeface="Times New Roman"/>
                <a:cs typeface="Times New Roman"/>
              </a:rPr>
              <a:t>Hopes </a:t>
            </a:r>
            <a:r>
              <a:rPr lang="en-US" sz="3600" b="1" dirty="0" smtClean="0">
                <a:latin typeface="Times New Roman"/>
                <a:cs typeface="Times New Roman"/>
              </a:rPr>
              <a:t>for 2015</a:t>
            </a:r>
          </a:p>
          <a:p>
            <a:pPr marL="355600" indent="-355600" algn="ctr"/>
            <a:endParaRPr lang="en-US" sz="1200" b="1" dirty="0" smtClean="0">
              <a:latin typeface="Times New Roman"/>
              <a:cs typeface="Times New Roman"/>
            </a:endParaRPr>
          </a:p>
          <a:p>
            <a:pPr marL="571500" indent="-571500">
              <a:buFont typeface="Arial"/>
              <a:buChar char="•"/>
            </a:pPr>
            <a:r>
              <a:rPr lang="en-US" sz="3600" dirty="0" smtClean="0">
                <a:latin typeface="Times New Roman"/>
                <a:cs typeface="Times New Roman"/>
              </a:rPr>
              <a:t>No reliable differences in new vs. old causes participants mentioned in actions they would take to further reduce fatalities for 2015, but reliably more new causes cited overall </a:t>
            </a:r>
            <a:r>
              <a:rPr lang="en-US" sz="3600" dirty="0" smtClean="0">
                <a:solidFill>
                  <a:prstClr val="black"/>
                </a:solidFill>
                <a:latin typeface="Times New Roman" charset="0"/>
                <a:cs typeface="Times New Roman" charset="0"/>
              </a:rPr>
              <a:t>(</a:t>
            </a:r>
            <a:r>
              <a:rPr lang="en-US" sz="3600" i="1" dirty="0">
                <a:solidFill>
                  <a:prstClr val="black"/>
                </a:solidFill>
                <a:latin typeface="Times New Roman" charset="0"/>
                <a:cs typeface="Times New Roman" charset="0"/>
              </a:rPr>
              <a:t>t</a:t>
            </a:r>
            <a:r>
              <a:rPr lang="en-US" sz="3600" dirty="0" smtClean="0">
                <a:solidFill>
                  <a:prstClr val="black"/>
                </a:solidFill>
                <a:latin typeface="Times New Roman" charset="0"/>
                <a:cs typeface="Times New Roman" charset="0"/>
              </a:rPr>
              <a:t>(97)=4.183, </a:t>
            </a:r>
            <a:r>
              <a:rPr lang="en-US" sz="3600" i="1" dirty="0" smtClean="0">
                <a:solidFill>
                  <a:prstClr val="black"/>
                </a:solidFill>
                <a:latin typeface="Times New Roman" charset="0"/>
                <a:cs typeface="Times New Roman" charset="0"/>
              </a:rPr>
              <a:t>p</a:t>
            </a:r>
            <a:r>
              <a:rPr lang="en-US" sz="3600" dirty="0" smtClean="0">
                <a:solidFill>
                  <a:prstClr val="black"/>
                </a:solidFill>
                <a:latin typeface="Times New Roman" charset="0"/>
                <a:cs typeface="Times New Roman" charset="0"/>
              </a:rPr>
              <a:t>&lt;.001, </a:t>
            </a:r>
            <a:r>
              <a:rPr lang="en-US" sz="3600" dirty="0">
                <a:solidFill>
                  <a:prstClr val="black"/>
                </a:solidFill>
                <a:latin typeface="Times New Roman" charset="0"/>
                <a:cs typeface="Times New Roman" charset="0"/>
              </a:rPr>
              <a:t>one-tailed) </a:t>
            </a:r>
            <a:endParaRPr lang="en-US" sz="3600" b="1" dirty="0">
              <a:latin typeface="Times New Roman"/>
              <a:cs typeface="Times New Roman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22428200" y="19629258"/>
            <a:ext cx="9801230" cy="5447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5600" indent="-355600" algn="ctr"/>
            <a:r>
              <a:rPr lang="en-US" sz="3600" b="1" dirty="0" smtClean="0">
                <a:latin typeface="Times New Roman"/>
                <a:cs typeface="Times New Roman"/>
              </a:rPr>
              <a:t>Consider the Opposite and </a:t>
            </a:r>
            <a:r>
              <a:rPr lang="en-US" sz="3600" b="1" i="1" dirty="0" smtClean="0">
                <a:latin typeface="Times New Roman"/>
                <a:cs typeface="Times New Roman"/>
              </a:rPr>
              <a:t>Beliefs</a:t>
            </a:r>
            <a:r>
              <a:rPr lang="en-US" sz="3600" b="1" dirty="0" smtClean="0">
                <a:latin typeface="Times New Roman"/>
                <a:cs typeface="Times New Roman"/>
              </a:rPr>
              <a:t> for 2015</a:t>
            </a:r>
          </a:p>
          <a:p>
            <a:pPr marL="355600" indent="-355600" algn="ctr"/>
            <a:endParaRPr lang="en-US" sz="1200" b="1" dirty="0" smtClean="0">
              <a:latin typeface="Times New Roman"/>
              <a:cs typeface="Times New Roman"/>
            </a:endParaRPr>
          </a:p>
          <a:p>
            <a:pPr marL="355600" indent="-355600"/>
            <a:r>
              <a:rPr lang="en-US" sz="3600" i="1" dirty="0" smtClean="0">
                <a:latin typeface="Times New Roman"/>
                <a:cs typeface="Times New Roman"/>
              </a:rPr>
              <a:t>Foresight Participants: </a:t>
            </a:r>
            <a:r>
              <a:rPr lang="en-US" sz="3600" dirty="0" smtClean="0">
                <a:latin typeface="Times New Roman"/>
                <a:cs typeface="Times New Roman"/>
              </a:rPr>
              <a:t>Directional pattern, but no reliable difference in the number of new minus old causes.</a:t>
            </a:r>
          </a:p>
          <a:p>
            <a:pPr marL="355600" indent="-355600"/>
            <a:endParaRPr lang="en-US" sz="1200" i="1" dirty="0" smtClean="0">
              <a:latin typeface="Times New Roman"/>
              <a:cs typeface="Times New Roman"/>
            </a:endParaRPr>
          </a:p>
          <a:p>
            <a:pPr marL="355600" indent="-355600"/>
            <a:r>
              <a:rPr lang="en-US" sz="3600" i="1" dirty="0" smtClean="0">
                <a:latin typeface="Times New Roman"/>
                <a:cs typeface="Times New Roman"/>
              </a:rPr>
              <a:t>Hindsight Participants: </a:t>
            </a:r>
            <a:r>
              <a:rPr lang="en-US" sz="3600" dirty="0">
                <a:latin typeface="Times New Roman"/>
                <a:cs typeface="Times New Roman"/>
              </a:rPr>
              <a:t>D</a:t>
            </a:r>
            <a:r>
              <a:rPr lang="en-US" sz="3600" dirty="0" smtClean="0">
                <a:latin typeface="Times New Roman"/>
                <a:cs typeface="Times New Roman"/>
              </a:rPr>
              <a:t>ifference between new and old causes was reliability larger for those who considered the opposite, </a:t>
            </a:r>
            <a:r>
              <a:rPr lang="en-US" sz="3600" i="1" dirty="0" smtClean="0">
                <a:latin typeface="Times New Roman"/>
                <a:cs typeface="Times New Roman"/>
              </a:rPr>
              <a:t>t</a:t>
            </a:r>
            <a:r>
              <a:rPr lang="en-US" sz="3600" dirty="0" smtClean="0">
                <a:latin typeface="Times New Roman"/>
                <a:cs typeface="Times New Roman"/>
              </a:rPr>
              <a:t>(43)=-1.79, </a:t>
            </a:r>
            <a:r>
              <a:rPr lang="en-US" sz="3600" i="1" dirty="0" smtClean="0">
                <a:latin typeface="Times New Roman"/>
                <a:cs typeface="Times New Roman"/>
              </a:rPr>
              <a:t>p</a:t>
            </a:r>
            <a:r>
              <a:rPr lang="en-US" sz="3600" dirty="0" smtClean="0">
                <a:latin typeface="Times New Roman"/>
                <a:cs typeface="Times New Roman"/>
              </a:rPr>
              <a:t>=.04 (one-tailed) </a:t>
            </a:r>
          </a:p>
          <a:p>
            <a:pPr marL="355600" indent="-355600"/>
            <a:endParaRPr lang="en-US" sz="3600" dirty="0"/>
          </a:p>
        </p:txBody>
      </p:sp>
      <p:sp>
        <p:nvSpPr>
          <p:cNvPr id="86" name="TextBox 85"/>
          <p:cNvSpPr txBox="1"/>
          <p:nvPr/>
        </p:nvSpPr>
        <p:spPr>
          <a:xfrm>
            <a:off x="31699200" y="23291800"/>
            <a:ext cx="184666" cy="14157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22"/>
          </p:nvPr>
        </p:nvSpPr>
        <p:spPr>
          <a:xfrm>
            <a:off x="11587166" y="5204184"/>
            <a:ext cx="10048875" cy="877155"/>
          </a:xfrm>
        </p:spPr>
        <p:txBody>
          <a:bodyPr/>
          <a:lstStyle/>
          <a:p>
            <a:r>
              <a:rPr lang="en-US" sz="4500" dirty="0" smtClean="0"/>
              <a:t>Method</a:t>
            </a:r>
            <a:endParaRPr lang="en-US" sz="4500" dirty="0"/>
          </a:p>
        </p:txBody>
      </p:sp>
      <p:sp>
        <p:nvSpPr>
          <p:cNvPr id="6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852898" y="16449876"/>
            <a:ext cx="10048875" cy="3539408"/>
          </a:xfrm>
        </p:spPr>
        <p:txBody>
          <a:bodyPr/>
          <a:lstStyle/>
          <a:p>
            <a:r>
              <a:rPr lang="en-US" sz="4000" dirty="0" smtClean="0">
                <a:latin typeface="Times New Roman"/>
                <a:cs typeface="Times New Roman"/>
              </a:rPr>
              <a:t>Participants would think of more </a:t>
            </a:r>
            <a:r>
              <a:rPr lang="en-US" sz="4000" i="1" dirty="0" smtClean="0">
                <a:latin typeface="Times New Roman"/>
                <a:cs typeface="Times New Roman"/>
              </a:rPr>
              <a:t>new</a:t>
            </a:r>
            <a:r>
              <a:rPr lang="en-US" sz="4000" dirty="0" smtClean="0">
                <a:latin typeface="Times New Roman"/>
                <a:cs typeface="Times New Roman"/>
              </a:rPr>
              <a:t> causes for traffic fatalities—relative to causes listed earlier—after considering what might have driven fatalities in the </a:t>
            </a:r>
            <a:r>
              <a:rPr lang="en-US" sz="4000" i="1" dirty="0" smtClean="0">
                <a:latin typeface="Times New Roman"/>
                <a:cs typeface="Times New Roman"/>
              </a:rPr>
              <a:t>opposite</a:t>
            </a:r>
            <a:r>
              <a:rPr lang="en-US" sz="4000" dirty="0" smtClean="0">
                <a:latin typeface="Times New Roman"/>
                <a:cs typeface="Times New Roman"/>
              </a:rPr>
              <a:t> of expected direction.</a:t>
            </a:r>
          </a:p>
        </p:txBody>
      </p:sp>
      <p:sp>
        <p:nvSpPr>
          <p:cNvPr id="71" name="Text Placeholder 64"/>
          <p:cNvSpPr>
            <a:spLocks noGrp="1"/>
          </p:cNvSpPr>
          <p:nvPr>
            <p:ph type="body" sz="quarter" idx="22"/>
          </p:nvPr>
        </p:nvSpPr>
        <p:spPr>
          <a:xfrm>
            <a:off x="923928" y="15494037"/>
            <a:ext cx="10048875" cy="907933"/>
          </a:xfrm>
        </p:spPr>
        <p:txBody>
          <a:bodyPr/>
          <a:lstStyle/>
          <a:p>
            <a:r>
              <a:rPr lang="en-US" sz="4500" dirty="0" smtClean="0"/>
              <a:t>Hypothesis</a:t>
            </a:r>
            <a:endParaRPr lang="en-US" sz="4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sterPresentations.com-36x48-Template-V2b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lassic 3 Columns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lassic - Wide Center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Right Highlight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PosterPresentations.com-36x48-Template-V2b</Template>
  <TotalTime>3951</TotalTime>
  <Words>1266</Words>
  <Application>Microsoft Macintosh PowerPoint</Application>
  <PresentationFormat>Custom</PresentationFormat>
  <Paragraphs>109</Paragraphs>
  <Slides>1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4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PosterPresentations.com-36x48-Template-V2b</vt:lpstr>
      <vt:lpstr>1_Classic 3 Columns</vt:lpstr>
      <vt:lpstr>Classic - Wide Center</vt:lpstr>
      <vt:lpstr>Right Highlight</vt:lpstr>
      <vt:lpstr>How Base Rate Statistics and Counterfactuals Influence Causal Models and Recommendations for Traffic Safety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PosterPresentations.com - 510.649.3001</dc:creator>
  <dc:description>This template is the property of PosterPresentations.com. Call us if you need help with this poster template._x000d_
1-866-649-3004           _x000d_
 (c)PosterPresentations.com</dc:description>
  <cp:lastModifiedBy>Jennifer  Milazzo</cp:lastModifiedBy>
  <cp:revision>78</cp:revision>
  <cp:lastPrinted>2011-05-03T00:06:06Z</cp:lastPrinted>
  <dcterms:created xsi:type="dcterms:W3CDTF">2012-04-12T14:54:15Z</dcterms:created>
  <dcterms:modified xsi:type="dcterms:W3CDTF">2012-04-12T14:56:33Z</dcterms:modified>
</cp:coreProperties>
</file>