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88" r:id="rId1"/>
  </p:sldMasterIdLst>
  <p:handoutMasterIdLst>
    <p:handoutMasterId r:id="rId3"/>
  </p:handoutMasterIdLst>
  <p:sldIdLst>
    <p:sldId id="256" r:id="rId2"/>
  </p:sldIdLst>
  <p:sldSz cx="51206400" cy="32918400"/>
  <p:notesSz cx="9296400" cy="6881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1pPr>
    <a:lvl2pPr marL="433443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2pPr>
    <a:lvl3pPr marL="86688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3pPr>
    <a:lvl4pPr marL="1300323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4pPr>
    <a:lvl5pPr marL="173376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5pPr>
    <a:lvl6pPr marL="2167208" algn="l" defTabSz="433443" rtl="0" eaLnBrk="1" latinLnBrk="0" hangingPunct="1"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6pPr>
    <a:lvl7pPr marL="2600651" algn="l" defTabSz="433443" rtl="0" eaLnBrk="1" latinLnBrk="0" hangingPunct="1"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7pPr>
    <a:lvl8pPr marL="3034093" algn="l" defTabSz="433443" rtl="0" eaLnBrk="1" latinLnBrk="0" hangingPunct="1"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8pPr>
    <a:lvl9pPr marL="3467531" algn="l" defTabSz="433443" rtl="0" eaLnBrk="1" latinLnBrk="0" hangingPunct="1">
      <a:defRPr sz="2100" kern="1200">
        <a:solidFill>
          <a:schemeClr val="tx1"/>
        </a:solidFill>
        <a:latin typeface="Times New Roman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CCECFF"/>
    <a:srgbClr val="FF0000"/>
    <a:srgbClr val="FF9999"/>
    <a:srgbClr val="FFFFFF"/>
    <a:srgbClr val="FF6600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9660" autoAdjust="0"/>
  </p:normalViewPr>
  <p:slideViewPr>
    <p:cSldViewPr>
      <p:cViewPr varScale="1">
        <p:scale>
          <a:sx n="16" d="100"/>
          <a:sy n="16" d="100"/>
        </p:scale>
        <p:origin x="-1302" y="-174"/>
      </p:cViewPr>
      <p:guideLst>
        <p:guide orient="horz" pos="10368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400"/>
            </a:pPr>
            <a:r>
              <a:rPr lang="en-US" sz="3400" dirty="0"/>
              <a:t>Major Obstacles in the Last Year of </a:t>
            </a:r>
            <a:r>
              <a:rPr lang="en-US" sz="3200" dirty="0"/>
              <a:t>Treatment</a:t>
            </a:r>
            <a:r>
              <a:rPr lang="en-US" sz="3400" dirty="0"/>
              <a:t>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Major Obstacles in the Last Year of Treatment 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Change in Foster Home Placement</c:v>
                </c:pt>
                <c:pt idx="1">
                  <c:v>Change in School</c:v>
                </c:pt>
                <c:pt idx="2">
                  <c:v>Transportation Issues</c:v>
                </c:pt>
                <c:pt idx="3">
                  <c:v>Lack of Support from Foster Parents</c:v>
                </c:pt>
                <c:pt idx="4">
                  <c:v>Lack of Support from DHS</c:v>
                </c:pt>
                <c:pt idx="5">
                  <c:v>Resistance by Patient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0.10900000000000007</c:v>
                </c:pt>
                <c:pt idx="1">
                  <c:v>7.4000000000000024E-2</c:v>
                </c:pt>
                <c:pt idx="2">
                  <c:v>0.51900000000000002</c:v>
                </c:pt>
                <c:pt idx="3">
                  <c:v>0.29600000000000032</c:v>
                </c:pt>
                <c:pt idx="4">
                  <c:v>0.13</c:v>
                </c:pt>
                <c:pt idx="5">
                  <c:v>0.38900000000000035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 dirty="0"/>
              <a:t>Reasons For Treatment </a:t>
            </a:r>
            <a:r>
              <a:rPr lang="en-US" sz="3200" dirty="0" smtClean="0"/>
              <a:t>Termination</a:t>
            </a:r>
            <a:endParaRPr lang="en-US" sz="32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Reasons For Treatment Conclusion 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Unexpected </a:t>
                    </a:r>
                    <a:r>
                      <a:rPr lang="en-US"/>
                      <a:t>Patient </a:t>
                    </a:r>
                    <a:r>
                      <a:rPr lang="en-US" smtClean="0"/>
                      <a:t>Drop-Out</a:t>
                    </a:r>
                    <a:r>
                      <a:rPr lang="en-US" dirty="0"/>
                      <a:t>
20%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Patient Resistance </a:t>
                    </a:r>
                    <a:r>
                      <a:rPr lang="en-US"/>
                      <a:t>to </a:t>
                    </a:r>
                    <a:r>
                      <a:rPr lang="en-US" smtClean="0"/>
                      <a:t>Treatment</a:t>
                    </a:r>
                    <a:r>
                      <a:rPr lang="en-US" dirty="0"/>
                      <a:t>
16%</a:t>
                    </a:r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Treatment </a:t>
                    </a:r>
                    <a:r>
                      <a:rPr lang="en-US" smtClean="0"/>
                      <a:t>Plateau/Goals </a:t>
                    </a:r>
                    <a:r>
                      <a:rPr lang="en-US" dirty="0"/>
                      <a:t>Reached
17%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Patient Relocation</c:v>
                </c:pt>
                <c:pt idx="1">
                  <c:v>Unexpected Patient Drop Out</c:v>
                </c:pt>
                <c:pt idx="2">
                  <c:v>Lack of Support from Family or Social Services</c:v>
                </c:pt>
                <c:pt idx="3">
                  <c:v>patient resistance to treatment</c:v>
                </c:pt>
                <c:pt idx="4">
                  <c:v>Caretaker Termination of Tx</c:v>
                </c:pt>
                <c:pt idx="5">
                  <c:v>Treatment Plateau/Goals Reached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0.14500000000000013</c:v>
                </c:pt>
                <c:pt idx="1">
                  <c:v>0.127</c:v>
                </c:pt>
                <c:pt idx="2">
                  <c:v>9.1000000000000025E-2</c:v>
                </c:pt>
                <c:pt idx="3">
                  <c:v>0.1</c:v>
                </c:pt>
                <c:pt idx="4">
                  <c:v>7.3000000000000009E-2</c:v>
                </c:pt>
                <c:pt idx="5">
                  <c:v>0.10900000000000007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Patient Ethnicity 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African American</c:v>
                </c:pt>
                <c:pt idx="1">
                  <c:v>White</c:v>
                </c:pt>
                <c:pt idx="2">
                  <c:v>Hispanic</c:v>
                </c:pt>
                <c:pt idx="3">
                  <c:v>Asian/Pacific Islander</c:v>
                </c:pt>
                <c:pt idx="4">
                  <c:v>Multiple Ethnicities 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0.45500000000000002</c:v>
                </c:pt>
                <c:pt idx="1">
                  <c:v>0.21800000000000003</c:v>
                </c:pt>
                <c:pt idx="2">
                  <c:v>5.5000000000000007E-2</c:v>
                </c:pt>
                <c:pt idx="3">
                  <c:v>1.7999999999999999E-2</c:v>
                </c:pt>
                <c:pt idx="4">
                  <c:v>0.255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Collaborative Work in the Last Year of Treatment 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Biological Parents</c:v>
                </c:pt>
                <c:pt idx="1">
                  <c:v>Foster Parents</c:v>
                </c:pt>
                <c:pt idx="2">
                  <c:v>Teachers </c:v>
                </c:pt>
                <c:pt idx="3">
                  <c:v>Other School Personnel</c:v>
                </c:pt>
                <c:pt idx="4">
                  <c:v>Tutors</c:v>
                </c:pt>
                <c:pt idx="5">
                  <c:v>Other Therapists </c:v>
                </c:pt>
                <c:pt idx="6">
                  <c:v>Psychiatrists</c:v>
                </c:pt>
                <c:pt idx="7">
                  <c:v>Therapists for Family Members </c:v>
                </c:pt>
                <c:pt idx="8">
                  <c:v>DHS Social Workers</c:v>
                </c:pt>
                <c:pt idx="9">
                  <c:v>Other Social Agency Staff</c:v>
                </c:pt>
                <c:pt idx="10">
                  <c:v>Attorneys </c:v>
                </c:pt>
                <c:pt idx="11">
                  <c:v>Non-Psychiatrist Physicians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 formatCode="0%">
                  <c:v>0.2</c:v>
                </c:pt>
                <c:pt idx="1">
                  <c:v>0.50900000000000001</c:v>
                </c:pt>
                <c:pt idx="2">
                  <c:v>0.38200000000000006</c:v>
                </c:pt>
                <c:pt idx="3">
                  <c:v>0.18200000000000002</c:v>
                </c:pt>
                <c:pt idx="4" formatCode="0%">
                  <c:v>4.0000000000000008E-2</c:v>
                </c:pt>
                <c:pt idx="5">
                  <c:v>0.127</c:v>
                </c:pt>
                <c:pt idx="6">
                  <c:v>0.10900000000000001</c:v>
                </c:pt>
                <c:pt idx="8">
                  <c:v>0.40700000000000003</c:v>
                </c:pt>
                <c:pt idx="9">
                  <c:v>0.127</c:v>
                </c:pt>
                <c:pt idx="10">
                  <c:v>0.14500000000000002</c:v>
                </c:pt>
                <c:pt idx="11">
                  <c:v>5.5000000000000007E-2</c:v>
                </c:pt>
              </c:numCache>
            </c:numRef>
          </c:val>
        </c:ser>
        <c:dLbls>
          <c:showVal val="1"/>
        </c:dLbls>
        <c:overlap val="-25"/>
        <c:axId val="49223168"/>
        <c:axId val="49224704"/>
      </c:barChart>
      <c:catAx>
        <c:axId val="49223168"/>
        <c:scaling>
          <c:orientation val="minMax"/>
        </c:scaling>
        <c:axPos val="b"/>
        <c:majorTickMark val="none"/>
        <c:tickLblPos val="nextTo"/>
        <c:crossAx val="49224704"/>
        <c:crosses val="autoZero"/>
        <c:auto val="1"/>
        <c:lblAlgn val="ctr"/>
        <c:lblOffset val="100"/>
      </c:catAx>
      <c:valAx>
        <c:axId val="49224704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492231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Therapist</a:t>
            </a:r>
            <a:r>
              <a:rPr lang="en-US" sz="3200" baseline="0" dirty="0" smtClean="0"/>
              <a:t> Report of Emotional Developmental Level</a:t>
            </a:r>
            <a:endParaRPr lang="en-US" sz="3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Start of Treatment 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Significant </c:v>
                </c:pt>
                <c:pt idx="1">
                  <c:v>Moderate</c:v>
                </c:pt>
                <c:pt idx="2">
                  <c:v>Mild</c:v>
                </c:pt>
                <c:pt idx="3">
                  <c:v>Normal</c:v>
                </c:pt>
                <c:pt idx="4">
                  <c:v>Advanced </c:v>
                </c:pt>
                <c:pt idx="5">
                  <c:v>No Data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13</c:v>
                </c:pt>
                <c:pt idx="2">
                  <c:v>8</c:v>
                </c:pt>
                <c:pt idx="3">
                  <c:v>6</c:v>
                </c:pt>
                <c:pt idx="4">
                  <c:v>0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Conclusion of Treatment 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Significant </c:v>
                </c:pt>
                <c:pt idx="1">
                  <c:v>Moderate</c:v>
                </c:pt>
                <c:pt idx="2">
                  <c:v>Mild</c:v>
                </c:pt>
                <c:pt idx="3">
                  <c:v>Normal</c:v>
                </c:pt>
                <c:pt idx="4">
                  <c:v>Advanced </c:v>
                </c:pt>
                <c:pt idx="5">
                  <c:v>No Data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13</c:v>
                </c:pt>
                <c:pt idx="2">
                  <c:v>20</c:v>
                </c:pt>
                <c:pt idx="3">
                  <c:v>11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Val val="1"/>
        </c:dLbls>
        <c:overlap val="-25"/>
        <c:axId val="49266688"/>
        <c:axId val="49268224"/>
      </c:barChart>
      <c:catAx>
        <c:axId val="49266688"/>
        <c:scaling>
          <c:orientation val="minMax"/>
        </c:scaling>
        <c:axPos val="b"/>
        <c:majorTickMark val="none"/>
        <c:tickLblPos val="nextTo"/>
        <c:crossAx val="49268224"/>
        <c:crosses val="autoZero"/>
        <c:auto val="1"/>
        <c:lblAlgn val="ctr"/>
        <c:lblOffset val="100"/>
      </c:catAx>
      <c:valAx>
        <c:axId val="49268224"/>
        <c:scaling>
          <c:orientation val="minMax"/>
        </c:scaling>
        <c:delete val="1"/>
        <c:axPos val="l"/>
        <c:numFmt formatCode="General" sourceLinked="1"/>
        <c:tickLblPos val="none"/>
        <c:crossAx val="492666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Overall Degree of Progress in the Last Year of Treatment 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Considerable Progress</c:v>
                </c:pt>
                <c:pt idx="1">
                  <c:v>Some Progress</c:v>
                </c:pt>
                <c:pt idx="2">
                  <c:v>Little Progress</c:v>
                </c:pt>
                <c:pt idx="3">
                  <c:v>Doubtful or Uncertain Progress</c:v>
                </c:pt>
                <c:pt idx="4">
                  <c:v>Poor Progress</c:v>
                </c:pt>
                <c:pt idx="5">
                  <c:v>Worse Progress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</c:v>
                </c:pt>
                <c:pt idx="1">
                  <c:v>23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Val val="1"/>
        </c:dLbls>
        <c:axId val="49427968"/>
        <c:axId val="49429504"/>
      </c:barChart>
      <c:catAx>
        <c:axId val="49427968"/>
        <c:scaling>
          <c:orientation val="minMax"/>
        </c:scaling>
        <c:axPos val="b"/>
        <c:majorTickMark val="none"/>
        <c:tickLblPos val="nextTo"/>
        <c:crossAx val="49429504"/>
        <c:crosses val="autoZero"/>
        <c:auto val="1"/>
        <c:lblAlgn val="ctr"/>
        <c:lblOffset val="100"/>
      </c:catAx>
      <c:valAx>
        <c:axId val="494295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494279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7367" cy="34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3" tIns="45235" rIns="90473" bIns="45235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9033" y="0"/>
            <a:ext cx="4027367" cy="34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3" tIns="45235" rIns="90473" bIns="45235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37488"/>
            <a:ext cx="4027367" cy="34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3" tIns="45235" rIns="90473" bIns="45235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9033" y="6537488"/>
            <a:ext cx="4027367" cy="34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3" tIns="45235" rIns="90473" bIns="45235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041D3F8D-B180-4C03-AEEC-097C714639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55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51206400" cy="3291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709" tIns="240355" rIns="480709" bIns="24035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365753" y="334826"/>
            <a:ext cx="50474883" cy="3212256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54240" y="15361920"/>
            <a:ext cx="35844480" cy="7680960"/>
          </a:xfrm>
        </p:spPr>
        <p:txBody>
          <a:bodyPr/>
          <a:lstStyle>
            <a:lvl1pPr marL="0" indent="0" algn="ctr">
              <a:buNone/>
              <a:defRPr sz="13700">
                <a:solidFill>
                  <a:schemeClr val="tx2"/>
                </a:solidFill>
              </a:defRPr>
            </a:lvl1pPr>
            <a:lvl2pPr marL="2403546" indent="0" algn="ctr">
              <a:buNone/>
            </a:lvl2pPr>
            <a:lvl3pPr marL="4807092" indent="0" algn="ctr">
              <a:buNone/>
            </a:lvl3pPr>
            <a:lvl4pPr marL="7210638" indent="0" algn="ctr">
              <a:buNone/>
            </a:lvl4pPr>
            <a:lvl5pPr marL="9614184" indent="0" algn="ctr">
              <a:buNone/>
            </a:lvl5pPr>
            <a:lvl6pPr marL="12017731" indent="0" algn="ctr">
              <a:buNone/>
            </a:lvl6pPr>
            <a:lvl7pPr marL="14421277" indent="0" algn="ctr">
              <a:buNone/>
            </a:lvl7pPr>
            <a:lvl8pPr marL="16824823" indent="0" algn="ctr">
              <a:buNone/>
            </a:lvl8pPr>
            <a:lvl9pPr marL="1922836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7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446F60-ECA4-453A-8403-CB26B33A71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2417" y="6956657"/>
            <a:ext cx="50520607" cy="73312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52417" y="6704256"/>
            <a:ext cx="50520607" cy="578784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52417" y="14287915"/>
            <a:ext cx="50520607" cy="53055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60320" y="7228466"/>
            <a:ext cx="46085760" cy="7056120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BDD9B-EE6A-4834-A3C4-A57F53CCE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318279"/>
            <a:ext cx="11265408" cy="2808732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0640" y="1318274"/>
            <a:ext cx="31150560" cy="2808732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3B714-E159-49BE-A1D6-346F9E5D07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797A2-0F6A-440F-9A96-DDE3E80C01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120640" y="6949440"/>
            <a:ext cx="43525440" cy="2194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51206400" cy="3291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709" tIns="240355" rIns="480709" bIns="24035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365753" y="334826"/>
            <a:ext cx="50474883" cy="3212256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4572002"/>
            <a:ext cx="43525440" cy="6537960"/>
          </a:xfrm>
        </p:spPr>
        <p:txBody>
          <a:bodyPr anchor="b" anchorCtr="0"/>
          <a:lstStyle>
            <a:lvl1pPr algn="l">
              <a:buNone/>
              <a:defRPr sz="21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2230102"/>
            <a:ext cx="43525440" cy="6423658"/>
          </a:xfrm>
        </p:spPr>
        <p:txBody>
          <a:bodyPr anchor="t" anchorCtr="0"/>
          <a:lstStyle>
            <a:lvl1pPr marL="0" indent="0">
              <a:buNone/>
              <a:defRPr sz="126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0560" y="29626560"/>
            <a:ext cx="22402800" cy="21945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388710" y="11408784"/>
            <a:ext cx="50475684" cy="4389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87220" y="11239083"/>
            <a:ext cx="50477174" cy="21945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82516" y="11850624"/>
            <a:ext cx="50481878" cy="2194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302" y="29802125"/>
            <a:ext cx="2560320" cy="2194560"/>
          </a:xfrm>
        </p:spPr>
        <p:txBody>
          <a:bodyPr/>
          <a:lstStyle/>
          <a:p>
            <a:pPr>
              <a:defRPr/>
            </a:pPr>
            <a:fld id="{5B027EA1-CEAA-4F32-848D-AACF4FA54D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6104E-8B29-445F-BC4F-B9CC710F39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120640" y="6949440"/>
            <a:ext cx="20994624" cy="2194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27630120" y="6949440"/>
            <a:ext cx="20994624" cy="2194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0" y="1310640"/>
            <a:ext cx="43525440" cy="54864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0640" y="6949440"/>
            <a:ext cx="20909280" cy="3657600"/>
          </a:xfrm>
          <a:noFill/>
          <a:ln w="12700" cap="sq" cmpd="sng" algn="ctr">
            <a:noFill/>
            <a:prstDash val="solid"/>
          </a:ln>
        </p:spPr>
        <p:txBody>
          <a:bodyPr lIns="480709" anchor="b" anchorCtr="0">
            <a:noAutofit/>
          </a:bodyPr>
          <a:lstStyle>
            <a:lvl1pPr marL="0" indent="0">
              <a:buNone/>
              <a:defRPr sz="12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0500" b="1"/>
            </a:lvl2pPr>
            <a:lvl3pPr>
              <a:buNone/>
              <a:defRPr sz="9500" b="1"/>
            </a:lvl3pPr>
            <a:lvl4pPr>
              <a:buNone/>
              <a:defRPr sz="8400" b="1"/>
            </a:lvl4pPr>
            <a:lvl5pPr>
              <a:buNone/>
              <a:defRPr sz="84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7736800" y="6949440"/>
            <a:ext cx="20909280" cy="3657600"/>
          </a:xfrm>
          <a:noFill/>
          <a:ln w="12700" cap="sq" cmpd="sng" algn="ctr">
            <a:noFill/>
            <a:prstDash val="solid"/>
          </a:ln>
        </p:spPr>
        <p:txBody>
          <a:bodyPr lIns="480709" anchor="b" anchorCtr="0">
            <a:noAutofit/>
          </a:bodyPr>
          <a:lstStyle>
            <a:lvl1pPr marL="0" indent="0">
              <a:buNone/>
              <a:defRPr sz="12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0500" b="1"/>
            </a:lvl2pPr>
            <a:lvl3pPr>
              <a:buNone/>
              <a:defRPr sz="9500" b="1"/>
            </a:lvl3pPr>
            <a:lvl4pPr>
              <a:buNone/>
              <a:defRPr sz="8400" b="1"/>
            </a:lvl4pPr>
            <a:lvl5pPr>
              <a:buNone/>
              <a:defRPr sz="84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64F39-4625-4668-A7C1-7AA4117B67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120640" y="10789920"/>
            <a:ext cx="20909280" cy="18653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27736800" y="10789920"/>
            <a:ext cx="20909280" cy="18653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CCE8B-A026-425F-9E72-93C3D6059F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D14ED-85C0-46E2-B84D-BD3A98314D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206400" cy="329184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358445" y="334824"/>
            <a:ext cx="50474883" cy="3212835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0" y="1310640"/>
            <a:ext cx="43525440" cy="5486400"/>
          </a:xfrm>
        </p:spPr>
        <p:txBody>
          <a:bodyPr anchor="b" anchorCtr="0"/>
          <a:lstStyle>
            <a:lvl1pPr algn="l">
              <a:buNone/>
              <a:defRPr sz="21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20640" y="7680960"/>
            <a:ext cx="10668000" cy="21579840"/>
          </a:xfrm>
        </p:spPr>
        <p:txBody>
          <a:bodyPr/>
          <a:lstStyle>
            <a:lvl1pPr marL="0" indent="0">
              <a:buNone/>
              <a:defRPr sz="9500"/>
            </a:lvl1pPr>
            <a:lvl2pPr>
              <a:buNone/>
              <a:defRPr sz="6300"/>
            </a:lvl2pPr>
            <a:lvl3pPr>
              <a:buNone/>
              <a:defRPr sz="5300"/>
            </a:lvl3pPr>
            <a:lvl4pPr>
              <a:buNone/>
              <a:defRPr sz="4700"/>
            </a:lvl4pPr>
            <a:lvl5pPr>
              <a:buNone/>
              <a:defRPr sz="47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481E6-9519-49E7-A858-B2347769FA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16642080" y="7680960"/>
            <a:ext cx="32004000" cy="2157984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0" y="23522640"/>
            <a:ext cx="40965120" cy="2506982"/>
          </a:xfrm>
        </p:spPr>
        <p:txBody>
          <a:bodyPr anchor="ctr">
            <a:noAutofit/>
          </a:bodyPr>
          <a:lstStyle>
            <a:lvl1pPr algn="l">
              <a:buNone/>
              <a:defRPr sz="147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0640" y="26139960"/>
            <a:ext cx="40965120" cy="3291840"/>
          </a:xfrm>
        </p:spPr>
        <p:txBody>
          <a:bodyPr/>
          <a:lstStyle>
            <a:lvl1pPr marL="0" indent="0">
              <a:buFontTx/>
              <a:buNone/>
              <a:defRPr sz="8400"/>
            </a:lvl1pPr>
            <a:lvl2pPr>
              <a:defRPr sz="6300"/>
            </a:lvl2pPr>
            <a:lvl3pPr>
              <a:defRPr sz="5300"/>
            </a:lvl3pPr>
            <a:lvl4pPr>
              <a:defRPr sz="4700"/>
            </a:lvl4pPr>
            <a:lvl5pPr>
              <a:defRPr sz="47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20640" y="29626560"/>
            <a:ext cx="21762720" cy="21945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9302" y="29802125"/>
            <a:ext cx="2560320" cy="2194560"/>
          </a:xfrm>
        </p:spPr>
        <p:txBody>
          <a:bodyPr/>
          <a:lstStyle/>
          <a:p>
            <a:pPr>
              <a:defRPr/>
            </a:pPr>
            <a:fld id="{B0DE31FF-1E30-433A-8B64-AED8B393BB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382519" y="22481064"/>
            <a:ext cx="50438304" cy="4389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383648" y="22322278"/>
            <a:ext cx="50437178" cy="21945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383659" y="22911477"/>
            <a:ext cx="50437167" cy="23427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2528" y="320042"/>
            <a:ext cx="50410489" cy="2199132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168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51206400" cy="3291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709" tIns="240355" rIns="480709" bIns="24035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358445" y="334824"/>
            <a:ext cx="50474883" cy="3212835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80709" tIns="240355" rIns="480709" bIns="24035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120640" y="1318262"/>
            <a:ext cx="43525440" cy="5486400"/>
          </a:xfrm>
          <a:prstGeom prst="rect">
            <a:avLst/>
          </a:prstGeom>
        </p:spPr>
        <p:txBody>
          <a:bodyPr lIns="480709" tIns="240355" rIns="480709" bIns="480709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120640" y="6949440"/>
            <a:ext cx="43525440" cy="21945600"/>
          </a:xfrm>
          <a:prstGeom prst="rect">
            <a:avLst/>
          </a:prstGeom>
        </p:spPr>
        <p:txBody>
          <a:bodyPr lIns="480709" tIns="240355" rIns="480709" bIns="24035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564320" y="29718000"/>
            <a:ext cx="13868400" cy="2286000"/>
          </a:xfrm>
          <a:prstGeom prst="rect">
            <a:avLst/>
          </a:prstGeom>
        </p:spPr>
        <p:txBody>
          <a:bodyPr lIns="480709" tIns="240355" rIns="480709" bIns="240355" anchor="ctr" anchorCtr="0"/>
          <a:lstStyle>
            <a:lvl1pPr algn="r" eaLnBrk="1" latinLnBrk="0" hangingPunct="1">
              <a:defRPr kumimoji="0" sz="7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120640" y="29626560"/>
            <a:ext cx="22189440" cy="2194560"/>
          </a:xfrm>
          <a:prstGeom prst="rect">
            <a:avLst/>
          </a:prstGeom>
        </p:spPr>
        <p:txBody>
          <a:bodyPr lIns="480709" tIns="240355" rIns="480709" bIns="240355" anchor="ctr" anchorCtr="0"/>
          <a:lstStyle>
            <a:lvl1pPr eaLnBrk="1" latinLnBrk="0" hangingPunct="1">
              <a:defRPr kumimoji="0" sz="7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9302" y="29809440"/>
            <a:ext cx="2560320" cy="219456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7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BC23C2EC-2D02-46DB-9A0F-634B615F98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21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42128" indent="-1442128" algn="l" rtl="0" eaLnBrk="1" latinLnBrk="0" hangingPunct="1">
        <a:spcBef>
          <a:spcPts val="3049"/>
        </a:spcBef>
        <a:buClr>
          <a:schemeClr val="accent1"/>
        </a:buClr>
        <a:buSzPct val="85000"/>
        <a:buFont typeface="Wingdings 2"/>
        <a:buChar char=""/>
        <a:defRPr kumimoji="0"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2884255" indent="-1201773" algn="l" rtl="0" eaLnBrk="1" latinLnBrk="0" hangingPunct="1">
        <a:spcBef>
          <a:spcPts val="1945"/>
        </a:spcBef>
        <a:buClr>
          <a:schemeClr val="accent2"/>
        </a:buClr>
        <a:buSzPct val="85000"/>
        <a:buFont typeface="Wingdings 2"/>
        <a:buChar char=""/>
        <a:defRPr kumimoji="0"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6383" indent="-1201773" algn="l" rtl="0" eaLnBrk="1" latinLnBrk="0" hangingPunct="1">
        <a:spcBef>
          <a:spcPts val="1945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5768511" indent="-1201773" algn="l" rtl="0" eaLnBrk="1" latinLnBrk="0" hangingPunct="1">
        <a:spcBef>
          <a:spcPts val="1945"/>
        </a:spcBef>
        <a:buClr>
          <a:schemeClr val="accent3"/>
        </a:buClr>
        <a:buSzPct val="80000"/>
        <a:buFont typeface="Wingdings 2"/>
        <a:buChar char=""/>
        <a:defRPr kumimoji="0"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7210638" indent="-1201773" algn="l" rtl="0" eaLnBrk="1" latinLnBrk="0" hangingPunct="1">
        <a:spcBef>
          <a:spcPts val="1945"/>
        </a:spcBef>
        <a:buClr>
          <a:schemeClr val="accent3"/>
        </a:buClr>
        <a:buFontTx/>
        <a:buChar char="o"/>
        <a:defRPr kumimoji="0"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8652766" indent="-1201773" algn="l" rtl="0" eaLnBrk="1" latinLnBrk="0" hangingPunct="1">
        <a:spcBef>
          <a:spcPts val="1945"/>
        </a:spcBef>
        <a:buClr>
          <a:schemeClr val="accent3"/>
        </a:buClr>
        <a:buChar char="•"/>
        <a:defRPr kumimoji="0" sz="9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0094894" indent="-1201773" algn="l" rtl="0" eaLnBrk="1" latinLnBrk="0" hangingPunct="1">
        <a:spcBef>
          <a:spcPts val="1945"/>
        </a:spcBef>
        <a:buClr>
          <a:schemeClr val="accent2"/>
        </a:buClr>
        <a:buChar char="•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37021" indent="-1201773" algn="l" rtl="0" eaLnBrk="1" latinLnBrk="0" hangingPunct="1">
        <a:spcBef>
          <a:spcPts val="1945"/>
        </a:spcBef>
        <a:buClr>
          <a:schemeClr val="accent1">
            <a:tint val="60000"/>
          </a:schemeClr>
        </a:buClr>
        <a:buChar char="•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2979149" indent="-1201773" algn="l" rtl="0" eaLnBrk="1" latinLnBrk="0" hangingPunct="1">
        <a:spcBef>
          <a:spcPts val="1945"/>
        </a:spcBef>
        <a:buClr>
          <a:schemeClr val="accent2">
            <a:tint val="60000"/>
          </a:schemeClr>
        </a:buClr>
        <a:buChar char="•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80"/>
          <p:cNvSpPr>
            <a:spLocks noChangeArrowheads="1"/>
          </p:cNvSpPr>
          <p:nvPr/>
        </p:nvSpPr>
        <p:spPr bwMode="auto">
          <a:xfrm>
            <a:off x="1524244" y="1369963"/>
            <a:ext cx="48241990" cy="30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-1009" tIns="-447" rIns="-1009" bIns="-447">
            <a:prstTxWarp prst="textNoShape">
              <a:avLst/>
            </a:prstTxWarp>
            <a:spAutoFit/>
          </a:bodyPr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83"/>
          <p:cNvSpPr txBox="1">
            <a:spLocks noChangeArrowheads="1"/>
          </p:cNvSpPr>
          <p:nvPr/>
        </p:nvSpPr>
        <p:spPr bwMode="auto">
          <a:xfrm>
            <a:off x="119610" y="36461"/>
            <a:ext cx="827579" cy="19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34" tIns="65020" rIns="130034" bIns="65020">
            <a:prstTxWarp prst="textNoShape">
              <a:avLst/>
            </a:prstTxWarp>
            <a:spAutoFit/>
          </a:bodyPr>
          <a:lstStyle/>
          <a:p>
            <a:pPr defTabSz="1300323">
              <a:spcBef>
                <a:spcPct val="50000"/>
              </a:spcBef>
            </a:pPr>
            <a:r>
              <a:rPr lang="en-US" sz="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Text Box 284"/>
          <p:cNvSpPr txBox="1">
            <a:spLocks noChangeArrowheads="1"/>
          </p:cNvSpPr>
          <p:nvPr/>
        </p:nvSpPr>
        <p:spPr bwMode="auto">
          <a:xfrm>
            <a:off x="50259211" y="36461"/>
            <a:ext cx="827579" cy="19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34" tIns="65020" rIns="130034" bIns="65020">
            <a:prstTxWarp prst="textNoShape">
              <a:avLst/>
            </a:prstTxWarp>
            <a:spAutoFit/>
          </a:bodyPr>
          <a:lstStyle/>
          <a:p>
            <a:pPr defTabSz="1300323">
              <a:spcBef>
                <a:spcPct val="50000"/>
              </a:spcBef>
            </a:pPr>
            <a:r>
              <a:rPr lang="en-US" sz="400" dirty="0">
                <a:latin typeface="Times New Roman" pitchFamily="18" charset="0"/>
                <a:cs typeface="Times New Roman" pitchFamily="18" charset="0"/>
              </a:rPr>
              <a:t>                          .</a:t>
            </a:r>
          </a:p>
        </p:txBody>
      </p:sp>
      <p:sp>
        <p:nvSpPr>
          <p:cNvPr id="14340" name="Text Box 285"/>
          <p:cNvSpPr txBox="1">
            <a:spLocks noChangeArrowheads="1"/>
          </p:cNvSpPr>
          <p:nvPr/>
        </p:nvSpPr>
        <p:spPr bwMode="auto">
          <a:xfrm>
            <a:off x="50259211" y="32497661"/>
            <a:ext cx="827579" cy="19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34" tIns="65020" rIns="130034" bIns="65020">
            <a:prstTxWarp prst="textNoShape">
              <a:avLst/>
            </a:prstTxWarp>
            <a:spAutoFit/>
          </a:bodyPr>
          <a:lstStyle/>
          <a:p>
            <a:pPr defTabSz="1300323">
              <a:spcBef>
                <a:spcPct val="50000"/>
              </a:spcBef>
            </a:pPr>
            <a:r>
              <a:rPr lang="en-US" sz="400" dirty="0">
                <a:latin typeface="Times New Roman" pitchFamily="18" charset="0"/>
                <a:cs typeface="Times New Roman" pitchFamily="18" charset="0"/>
              </a:rPr>
              <a:t>                          .</a:t>
            </a:r>
          </a:p>
        </p:txBody>
      </p:sp>
      <p:sp>
        <p:nvSpPr>
          <p:cNvPr id="14341" name="Text Box 286"/>
          <p:cNvSpPr txBox="1">
            <a:spLocks noChangeArrowheads="1"/>
          </p:cNvSpPr>
          <p:nvPr/>
        </p:nvSpPr>
        <p:spPr bwMode="auto">
          <a:xfrm>
            <a:off x="119610" y="32497661"/>
            <a:ext cx="827579" cy="19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34" tIns="65020" rIns="130034" bIns="65020">
            <a:prstTxWarp prst="textNoShape">
              <a:avLst/>
            </a:prstTxWarp>
            <a:spAutoFit/>
          </a:bodyPr>
          <a:lstStyle/>
          <a:p>
            <a:pPr defTabSz="1300323">
              <a:spcBef>
                <a:spcPct val="50000"/>
              </a:spcBef>
            </a:pPr>
            <a:r>
              <a:rPr lang="en-US" sz="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43" name="Text Box 558"/>
          <p:cNvSpPr txBox="1">
            <a:spLocks noChangeArrowheads="1"/>
          </p:cNvSpPr>
          <p:nvPr/>
        </p:nvSpPr>
        <p:spPr bwMode="auto">
          <a:xfrm>
            <a:off x="27051467" y="15847963"/>
            <a:ext cx="457430" cy="41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79" tIns="43340" rIns="86679" bIns="4334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 Box 290"/>
          <p:cNvSpPr txBox="1">
            <a:spLocks noChangeArrowheads="1"/>
          </p:cNvSpPr>
          <p:nvPr/>
        </p:nvSpPr>
        <p:spPr bwMode="auto">
          <a:xfrm>
            <a:off x="119611" y="617403"/>
            <a:ext cx="50967179" cy="1195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Termination of Long-Term Mental Health Treatment with Foster Youth</a:t>
            </a:r>
            <a:endParaRPr lang="en-US" sz="7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 Box 418"/>
          <p:cNvSpPr txBox="1">
            <a:spLocks noChangeArrowheads="1"/>
          </p:cNvSpPr>
          <p:nvPr/>
        </p:nvSpPr>
        <p:spPr bwMode="auto">
          <a:xfrm>
            <a:off x="1264496" y="4145832"/>
            <a:ext cx="10912070" cy="19341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BACKGROUND AND RATIONALE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9" name="Text Box 512"/>
          <p:cNvSpPr txBox="1">
            <a:spLocks noChangeArrowheads="1"/>
          </p:cNvSpPr>
          <p:nvPr/>
        </p:nvSpPr>
        <p:spPr bwMode="auto">
          <a:xfrm>
            <a:off x="0" y="1979760"/>
            <a:ext cx="50967179" cy="156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Kimberlin Borca and </a:t>
            </a:r>
            <a:r>
              <a:rPr lang="en-US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Keala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Pacheco, USF Department of Psychology, Foster Care Research Group</a:t>
            </a:r>
          </a:p>
          <a:p>
            <a:pPr algn="ctr"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University of San Francisco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4353" name="Rectangle 678"/>
          <p:cNvSpPr>
            <a:spLocks noChangeArrowheads="1"/>
          </p:cNvSpPr>
          <p:nvPr/>
        </p:nvSpPr>
        <p:spPr bwMode="auto">
          <a:xfrm>
            <a:off x="12713770" y="5508153"/>
            <a:ext cx="11948160" cy="316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823B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713"/>
          <p:cNvSpPr>
            <a:spLocks noChangeArrowheads="1"/>
          </p:cNvSpPr>
          <p:nvPr/>
        </p:nvSpPr>
        <p:spPr bwMode="auto">
          <a:xfrm>
            <a:off x="36930678" y="5436149"/>
            <a:ext cx="14275722" cy="107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679" tIns="43340" rIns="86679" bIns="43340">
            <a:spAutoFit/>
          </a:bodyPr>
          <a:lstStyle/>
          <a:p>
            <a:pPr>
              <a:defRPr/>
            </a:pPr>
            <a:endParaRPr lang="en-US" sz="2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>
              <a:defRPr/>
            </a:pPr>
            <a:endParaRPr lang="en-US" sz="4400" dirty="0"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4358" name="Text Box 436"/>
          <p:cNvSpPr txBox="1">
            <a:spLocks noChangeArrowheads="1"/>
          </p:cNvSpPr>
          <p:nvPr/>
        </p:nvSpPr>
        <p:spPr bwMode="auto">
          <a:xfrm>
            <a:off x="36908456" y="14154944"/>
            <a:ext cx="13029509" cy="1010856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6000" dirty="0">
              <a:solidFill>
                <a:srgbClr val="CCE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0" name="Text Box 419"/>
          <p:cNvSpPr txBox="1">
            <a:spLocks noChangeArrowheads="1"/>
          </p:cNvSpPr>
          <p:nvPr/>
        </p:nvSpPr>
        <p:spPr bwMode="auto">
          <a:xfrm>
            <a:off x="1408512" y="14298960"/>
            <a:ext cx="10912070" cy="10108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0560" y="761456"/>
            <a:ext cx="9023481" cy="273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le 678"/>
          <p:cNvSpPr>
            <a:spLocks noChangeArrowheads="1"/>
          </p:cNvSpPr>
          <p:nvPr/>
        </p:nvSpPr>
        <p:spPr bwMode="auto">
          <a:xfrm>
            <a:off x="1336504" y="15523096"/>
            <a:ext cx="10513168" cy="1663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r>
              <a:rPr lang="en-US" sz="3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Participants</a:t>
            </a: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55 therapists who provided pro-bono outpatient mental health treatment to current or former foster youth through a nonprofit organization dedicated to improving the emotional lives of children in foster care. </a:t>
            </a:r>
            <a:endParaRPr lang="en-US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60"/>
              </a:spcBef>
              <a:buFont typeface="Arial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72.8% female</a:t>
            </a:r>
          </a:p>
          <a:p>
            <a:pPr>
              <a:spcBef>
                <a:spcPts val="2460"/>
              </a:spcBef>
              <a:buFont typeface="Arial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Mean age = 48.39 years (SD = 9.96 years)</a:t>
            </a:r>
          </a:p>
          <a:p>
            <a:pPr>
              <a:spcBef>
                <a:spcPts val="2460"/>
              </a:spcBef>
              <a:buFont typeface="Arial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90.1% Caucasian</a:t>
            </a:r>
          </a:p>
          <a:p>
            <a:pPr>
              <a:spcBef>
                <a:spcPts val="2460"/>
              </a:spcBef>
              <a:buFont typeface="Arial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Mean of 8.7 years (SD = 6.27 years) clinical experience post licensure. </a:t>
            </a:r>
          </a:p>
          <a:p>
            <a:pPr>
              <a:spcBef>
                <a:spcPts val="2460"/>
              </a:spcBef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Telephone interviews with therapists at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conclusion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of treatment with current or former foster youth. </a:t>
            </a: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Semi-structured interview about basic therapist and patient demographics, therapist approach to psychotherapy, parameters of treatment, and patient mental health symptoms. </a:t>
            </a:r>
          </a:p>
          <a:p>
            <a:endParaRPr lang="en-US" sz="3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60"/>
              </a:spcBef>
              <a:buFont typeface="Arial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6544" y="6234064"/>
            <a:ext cx="10081120" cy="8279169"/>
          </a:xfrm>
          <a:prstGeom prst="rect">
            <a:avLst/>
          </a:prstGeom>
          <a:noFill/>
        </p:spPr>
        <p:txBody>
          <a:bodyPr wrap="square" lIns="91421" tIns="45710" rIns="91421" bIns="45710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Youth who are placed into foster care experience a multitude of stressors and are at risk for  a variety of mental health problems. </a:t>
            </a:r>
          </a:p>
          <a:p>
            <a:pPr lvl="0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Our previous work has shown that foster youth who receive long-term relationship-based psychotherapy show significant improvement across several mental health symptoms. </a:t>
            </a:r>
          </a:p>
          <a:p>
            <a:pPr lvl="0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current study evaluates circumstances in the last year and at termination of effective long-term treatment for foster youth, as reported by therapists. </a:t>
            </a:r>
          </a:p>
          <a:p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145816" y="5513984"/>
            <a:ext cx="11161240" cy="18220352"/>
          </a:xfrm>
          <a:prstGeom prst="rect">
            <a:avLst/>
          </a:prstGeom>
          <a:noFill/>
        </p:spPr>
        <p:txBody>
          <a:bodyPr wrap="square" lIns="91421" tIns="45710" rIns="91421" bIns="4571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Patients were 9.97 years of age at the start of treatment  (SD = 5.53), females (50.9%), and males (49.1%), and were ethnically diverse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Average length of treatment was 3.06 years (SD = 2.97). 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Most common reasons for entry to the foster care system included neglect (63.6%), emotional abuse (38.2%), and physical abuse (25.5%).  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In the last year of treatment, patients were seen on a weekly (65.5%) or biweekly (18.2%) basis.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During last year of treatment, therapists collaborated with foster parents (50.1%) and teachers (38.2%) in their treatment of the foster child.</a:t>
            </a: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836448" y="15739120"/>
            <a:ext cx="13105456" cy="14711699"/>
          </a:xfrm>
          <a:prstGeom prst="rect">
            <a:avLst/>
          </a:prstGeom>
          <a:noFill/>
        </p:spPr>
        <p:txBody>
          <a:bodyPr wrap="square" lIns="91421" tIns="45710" rIns="91421" bIns="4571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Therapists were predominantly middle-aged, Caucasian females who provided weekly therapy to ethnically diverse school-aged current and former foster youth. 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By the end of treatment, patients showed significant decreases in several mental health symptoms and showed growth in the area of emotional development.</a:t>
            </a: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Therapists collaborated with foster parents, DHS social workers, and school personnel over the course of treatment. Collaboration may contribute to the decrease in symptoms and should be considered as a tool for future therapeutic interventions</a:t>
            </a: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Unfortunately, treatment often ends prematurely as a result of several obstacles in the patient’s life.  With the nonprofit partner organization’s model, return to treatment is possible for an indefinite amount of time. 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Limitations of the study include a small sample size, potential bias from therapist informants, and lack of a comparison group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Future studies should explore the long-term efficacy of treatment by studying foster youth after treatment termination.  </a:t>
            </a:r>
          </a:p>
          <a:p>
            <a:pPr>
              <a:buFont typeface="Arial" pitchFamily="34" charset="0"/>
              <a:buChar char="•"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xmlns="" val="3534736770"/>
              </p:ext>
            </p:extLst>
          </p:nvPr>
        </p:nvGraphicFramePr>
        <p:xfrm>
          <a:off x="24379064" y="21931808"/>
          <a:ext cx="11970856" cy="842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xmlns="" val="1368157027"/>
              </p:ext>
            </p:extLst>
          </p:nvPr>
        </p:nvGraphicFramePr>
        <p:xfrm>
          <a:off x="36908456" y="5441976"/>
          <a:ext cx="12313368" cy="8784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Chart 27"/>
          <p:cNvGraphicFramePr/>
          <p:nvPr/>
        </p:nvGraphicFramePr>
        <p:xfrm>
          <a:off x="13433848" y="7458200"/>
          <a:ext cx="9505056" cy="7274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Chart 31"/>
          <p:cNvGraphicFramePr/>
          <p:nvPr/>
        </p:nvGraphicFramePr>
        <p:xfrm>
          <a:off x="12785776" y="23227952"/>
          <a:ext cx="11557286" cy="770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Chart 33"/>
          <p:cNvGraphicFramePr/>
          <p:nvPr/>
        </p:nvGraphicFramePr>
        <p:xfrm>
          <a:off x="25531192" y="5802016"/>
          <a:ext cx="10885854" cy="7128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5" name="Chart 34"/>
          <p:cNvGraphicFramePr/>
          <p:nvPr/>
        </p:nvGraphicFramePr>
        <p:xfrm>
          <a:off x="25315168" y="13650888"/>
          <a:ext cx="11344164" cy="756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6" name="Text Box 420"/>
          <p:cNvSpPr txBox="1">
            <a:spLocks noChangeArrowheads="1"/>
          </p:cNvSpPr>
          <p:nvPr/>
        </p:nvSpPr>
        <p:spPr bwMode="auto">
          <a:xfrm>
            <a:off x="36764440" y="4073824"/>
            <a:ext cx="13111941" cy="101085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420"/>
          <p:cNvSpPr txBox="1">
            <a:spLocks noChangeArrowheads="1"/>
          </p:cNvSpPr>
          <p:nvPr/>
        </p:nvSpPr>
        <p:spPr bwMode="auto">
          <a:xfrm>
            <a:off x="25099144" y="4073824"/>
            <a:ext cx="11161240" cy="101085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420"/>
          <p:cNvSpPr txBox="1">
            <a:spLocks noChangeArrowheads="1"/>
          </p:cNvSpPr>
          <p:nvPr/>
        </p:nvSpPr>
        <p:spPr bwMode="auto">
          <a:xfrm>
            <a:off x="13001800" y="4145832"/>
            <a:ext cx="11449272" cy="101085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 lIns="86679" tIns="43340" rIns="86679" bIns="4334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32866</TotalTime>
  <Words>504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Slide 1</vt:lpstr>
    </vt:vector>
  </TitlesOfParts>
  <Company>University of San Francisco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 Dons</dc:creator>
  <cp:lastModifiedBy>Kimberlin Borca</cp:lastModifiedBy>
  <cp:revision>238</cp:revision>
  <cp:lastPrinted>2004-03-28T01:12:49Z</cp:lastPrinted>
  <dcterms:created xsi:type="dcterms:W3CDTF">2011-03-29T19:24:48Z</dcterms:created>
  <dcterms:modified xsi:type="dcterms:W3CDTF">2012-03-31T05:50:00Z</dcterms:modified>
</cp:coreProperties>
</file>